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2">
  <p:sldMasterIdLst>
    <p:sldMasterId id="2147483648" r:id="rId1"/>
  </p:sldMasterIdLst>
  <p:notesMasterIdLst>
    <p:notesMasterId r:id="rId216"/>
  </p:notesMasterIdLst>
  <p:handoutMasterIdLst>
    <p:handoutMasterId r:id="rId217"/>
  </p:handoutMasterIdLst>
  <p:sldIdLst>
    <p:sldId id="637" r:id="rId2"/>
    <p:sldId id="257" r:id="rId3"/>
    <p:sldId id="483" r:id="rId4"/>
    <p:sldId id="261" r:id="rId5"/>
    <p:sldId id="489" r:id="rId6"/>
    <p:sldId id="491" r:id="rId7"/>
    <p:sldId id="638" r:id="rId8"/>
    <p:sldId id="501" r:id="rId9"/>
    <p:sldId id="641" r:id="rId10"/>
    <p:sldId id="642" r:id="rId11"/>
    <p:sldId id="643" r:id="rId12"/>
    <p:sldId id="763" r:id="rId13"/>
    <p:sldId id="764" r:id="rId14"/>
    <p:sldId id="765" r:id="rId15"/>
    <p:sldId id="648" r:id="rId16"/>
    <p:sldId id="661" r:id="rId17"/>
    <p:sldId id="810" r:id="rId18"/>
    <p:sldId id="768" r:id="rId19"/>
    <p:sldId id="663" r:id="rId20"/>
    <p:sldId id="662" r:id="rId21"/>
    <p:sldId id="649" r:id="rId22"/>
    <p:sldId id="650" r:id="rId23"/>
    <p:sldId id="651" r:id="rId24"/>
    <p:sldId id="652" r:id="rId25"/>
    <p:sldId id="816" r:id="rId26"/>
    <p:sldId id="653" r:id="rId27"/>
    <p:sldId id="654" r:id="rId28"/>
    <p:sldId id="655" r:id="rId29"/>
    <p:sldId id="817" r:id="rId30"/>
    <p:sldId id="656" r:id="rId31"/>
    <p:sldId id="664" r:id="rId32"/>
    <p:sldId id="665" r:id="rId33"/>
    <p:sldId id="639" r:id="rId34"/>
    <p:sldId id="666" r:id="rId35"/>
    <p:sldId id="658" r:id="rId36"/>
    <p:sldId id="667" r:id="rId37"/>
    <p:sldId id="673" r:id="rId38"/>
    <p:sldId id="674" r:id="rId39"/>
    <p:sldId id="675" r:id="rId40"/>
    <p:sldId id="676" r:id="rId41"/>
    <p:sldId id="677" r:id="rId42"/>
    <p:sldId id="678" r:id="rId43"/>
    <p:sldId id="679" r:id="rId44"/>
    <p:sldId id="680" r:id="rId45"/>
    <p:sldId id="681" r:id="rId46"/>
    <p:sldId id="682" r:id="rId47"/>
    <p:sldId id="811" r:id="rId48"/>
    <p:sldId id="812" r:id="rId49"/>
    <p:sldId id="818" r:id="rId50"/>
    <p:sldId id="565" r:id="rId51"/>
    <p:sldId id="567" r:id="rId52"/>
    <p:sldId id="683" r:id="rId53"/>
    <p:sldId id="684" r:id="rId54"/>
    <p:sldId id="813" r:id="rId55"/>
    <p:sldId id="814" r:id="rId56"/>
    <p:sldId id="686" r:id="rId57"/>
    <p:sldId id="687" r:id="rId58"/>
    <p:sldId id="688" r:id="rId59"/>
    <p:sldId id="819" r:id="rId60"/>
    <p:sldId id="689" r:id="rId61"/>
    <p:sldId id="815" r:id="rId62"/>
    <p:sldId id="717" r:id="rId63"/>
    <p:sldId id="410" r:id="rId64"/>
    <p:sldId id="635" r:id="rId65"/>
    <p:sldId id="568" r:id="rId66"/>
    <p:sldId id="692" r:id="rId67"/>
    <p:sldId id="820" r:id="rId68"/>
    <p:sldId id="821" r:id="rId69"/>
    <p:sldId id="693" r:id="rId70"/>
    <p:sldId id="694" r:id="rId71"/>
    <p:sldId id="718" r:id="rId72"/>
    <p:sldId id="695" r:id="rId73"/>
    <p:sldId id="696" r:id="rId74"/>
    <p:sldId id="697" r:id="rId75"/>
    <p:sldId id="698" r:id="rId76"/>
    <p:sldId id="699" r:id="rId77"/>
    <p:sldId id="700" r:id="rId78"/>
    <p:sldId id="701" r:id="rId79"/>
    <p:sldId id="702" r:id="rId80"/>
    <p:sldId id="703" r:id="rId81"/>
    <p:sldId id="704" r:id="rId82"/>
    <p:sldId id="705" r:id="rId83"/>
    <p:sldId id="706" r:id="rId84"/>
    <p:sldId id="822" r:id="rId85"/>
    <p:sldId id="823" r:id="rId86"/>
    <p:sldId id="708" r:id="rId87"/>
    <p:sldId id="709" r:id="rId88"/>
    <p:sldId id="710" r:id="rId89"/>
    <p:sldId id="824" r:id="rId90"/>
    <p:sldId id="832" r:id="rId91"/>
    <p:sldId id="833" r:id="rId92"/>
    <p:sldId id="711" r:id="rId93"/>
    <p:sldId id="712" r:id="rId94"/>
    <p:sldId id="713" r:id="rId95"/>
    <p:sldId id="714" r:id="rId96"/>
    <p:sldId id="715" r:id="rId97"/>
    <p:sldId id="624" r:id="rId98"/>
    <p:sldId id="690" r:id="rId99"/>
    <p:sldId id="803" r:id="rId100"/>
    <p:sldId id="576" r:id="rId101"/>
    <p:sldId id="719" r:id="rId102"/>
    <p:sldId id="834" r:id="rId103"/>
    <p:sldId id="578" r:id="rId104"/>
    <p:sldId id="827" r:id="rId105"/>
    <p:sldId id="770" r:id="rId106"/>
    <p:sldId id="829" r:id="rId107"/>
    <p:sldId id="831" r:id="rId108"/>
    <p:sldId id="771" r:id="rId109"/>
    <p:sldId id="772" r:id="rId110"/>
    <p:sldId id="626" r:id="rId111"/>
    <p:sldId id="773" r:id="rId112"/>
    <p:sldId id="721" r:id="rId113"/>
    <p:sldId id="722" r:id="rId114"/>
    <p:sldId id="775" r:id="rId115"/>
    <p:sldId id="776" r:id="rId116"/>
    <p:sldId id="777" r:id="rId117"/>
    <p:sldId id="778" r:id="rId118"/>
    <p:sldId id="720" r:id="rId119"/>
    <p:sldId id="723" r:id="rId120"/>
    <p:sldId id="724" r:id="rId121"/>
    <p:sldId id="725" r:id="rId122"/>
    <p:sldId id="726" r:id="rId123"/>
    <p:sldId id="727" r:id="rId124"/>
    <p:sldId id="728" r:id="rId125"/>
    <p:sldId id="729" r:id="rId126"/>
    <p:sldId id="730" r:id="rId127"/>
    <p:sldId id="731" r:id="rId128"/>
    <p:sldId id="732" r:id="rId129"/>
    <p:sldId id="733" r:id="rId130"/>
    <p:sldId id="835" r:id="rId131"/>
    <p:sldId id="734" r:id="rId132"/>
    <p:sldId id="847" r:id="rId133"/>
    <p:sldId id="735" r:id="rId134"/>
    <p:sldId id="848" r:id="rId135"/>
    <p:sldId id="849" r:id="rId136"/>
    <p:sldId id="850" r:id="rId137"/>
    <p:sldId id="851" r:id="rId138"/>
    <p:sldId id="736" r:id="rId139"/>
    <p:sldId id="737" r:id="rId140"/>
    <p:sldId id="738" r:id="rId141"/>
    <p:sldId id="739" r:id="rId142"/>
    <p:sldId id="740" r:id="rId143"/>
    <p:sldId id="741" r:id="rId144"/>
    <p:sldId id="742" r:id="rId145"/>
    <p:sldId id="837" r:id="rId146"/>
    <p:sldId id="836" r:id="rId147"/>
    <p:sldId id="744" r:id="rId148"/>
    <p:sldId id="745" r:id="rId149"/>
    <p:sldId id="746" r:id="rId150"/>
    <p:sldId id="747" r:id="rId151"/>
    <p:sldId id="838" r:id="rId152"/>
    <p:sldId id="800" r:id="rId153"/>
    <p:sldId id="799" r:id="rId154"/>
    <p:sldId id="802" r:id="rId155"/>
    <p:sldId id="753" r:id="rId156"/>
    <p:sldId id="754" r:id="rId157"/>
    <p:sldId id="755" r:id="rId158"/>
    <p:sldId id="756" r:id="rId159"/>
    <p:sldId id="757" r:id="rId160"/>
    <p:sldId id="758" r:id="rId161"/>
    <p:sldId id="840" r:id="rId162"/>
    <p:sldId id="841" r:id="rId163"/>
    <p:sldId id="782" r:id="rId164"/>
    <p:sldId id="783" r:id="rId165"/>
    <p:sldId id="784" r:id="rId166"/>
    <p:sldId id="785" r:id="rId167"/>
    <p:sldId id="786" r:id="rId168"/>
    <p:sldId id="787" r:id="rId169"/>
    <p:sldId id="587" r:id="rId170"/>
    <p:sldId id="622" r:id="rId171"/>
    <p:sldId id="473" r:id="rId172"/>
    <p:sldId id="805" r:id="rId173"/>
    <p:sldId id="801" r:id="rId174"/>
    <p:sldId id="779" r:id="rId175"/>
    <p:sldId id="760" r:id="rId176"/>
    <p:sldId id="761" r:id="rId177"/>
    <p:sldId id="762" r:id="rId178"/>
    <p:sldId id="790" r:id="rId179"/>
    <p:sldId id="791" r:id="rId180"/>
    <p:sldId id="842" r:id="rId181"/>
    <p:sldId id="843" r:id="rId182"/>
    <p:sldId id="844" r:id="rId183"/>
    <p:sldId id="845" r:id="rId184"/>
    <p:sldId id="846" r:id="rId185"/>
    <p:sldId id="792" r:id="rId186"/>
    <p:sldId id="793" r:id="rId187"/>
    <p:sldId id="794" r:id="rId188"/>
    <p:sldId id="839" r:id="rId189"/>
    <p:sldId id="795" r:id="rId190"/>
    <p:sldId id="796" r:id="rId191"/>
    <p:sldId id="797" r:id="rId192"/>
    <p:sldId id="806" r:id="rId193"/>
    <p:sldId id="807" r:id="rId194"/>
    <p:sldId id="808" r:id="rId195"/>
    <p:sldId id="585" r:id="rId196"/>
    <p:sldId id="466" r:id="rId197"/>
    <p:sldId id="581" r:id="rId198"/>
    <p:sldId id="582" r:id="rId199"/>
    <p:sldId id="584" r:id="rId200"/>
    <p:sldId id="460" r:id="rId201"/>
    <p:sldId id="621" r:id="rId202"/>
    <p:sldId id="591" r:id="rId203"/>
    <p:sldId id="595" r:id="rId204"/>
    <p:sldId id="597" r:id="rId205"/>
    <p:sldId id="599" r:id="rId206"/>
    <p:sldId id="623" r:id="rId207"/>
    <p:sldId id="431" r:id="rId208"/>
    <p:sldId id="469" r:id="rId209"/>
    <p:sldId id="471" r:id="rId210"/>
    <p:sldId id="601" r:id="rId211"/>
    <p:sldId id="603" r:id="rId212"/>
    <p:sldId id="605" r:id="rId213"/>
    <p:sldId id="381" r:id="rId214"/>
    <p:sldId id="498" r:id="rId215"/>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9933"/>
    <a:srgbClr val="2FFF8D"/>
    <a:srgbClr val="9A9600"/>
    <a:srgbClr val="F9B37F"/>
    <a:srgbClr val="C55A0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5" autoAdjust="0"/>
    <p:restoredTop sz="91935" autoAdjust="0"/>
  </p:normalViewPr>
  <p:slideViewPr>
    <p:cSldViewPr snapToGrid="0">
      <p:cViewPr varScale="1">
        <p:scale>
          <a:sx n="62" d="100"/>
          <a:sy n="62" d="100"/>
        </p:scale>
        <p:origin x="752" y="48"/>
      </p:cViewPr>
      <p:guideLst>
        <p:guide orient="horz" pos="2160"/>
        <p:guide pos="3840"/>
      </p:guideLst>
    </p:cSldViewPr>
  </p:slideViewPr>
  <p:outlineViewPr>
    <p:cViewPr>
      <p:scale>
        <a:sx n="33" d="100"/>
        <a:sy n="33" d="100"/>
      </p:scale>
      <p:origin x="0" y="5398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notesMaster" Target="notesMasters/notesMaster1.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handoutMaster" Target="handoutMasters/handoutMaster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presProps" Target="presProps.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viewProps" Target="viewProps.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8FC15E-DBB8-4666-B19E-C915856A8EAE}" type="doc">
      <dgm:prSet loTypeId="urn:microsoft.com/office/officeart/2005/8/layout/hierarchy2" loCatId="hierarchy" qsTypeId="urn:microsoft.com/office/officeart/2005/8/quickstyle/simple1" qsCatId="simple" csTypeId="urn:microsoft.com/office/officeart/2005/8/colors/colorful1#1" csCatId="colorful" phldr="1"/>
      <dgm:spPr/>
      <dgm:t>
        <a:bodyPr/>
        <a:lstStyle/>
        <a:p>
          <a:endParaRPr lang="en-US"/>
        </a:p>
      </dgm:t>
    </dgm:pt>
    <dgm:pt modelId="{AA7E1913-D3AB-48AD-9E04-F1A0C88E7512}">
      <dgm:prSet phldrT="[Text]" custT="1"/>
      <dgm:spPr/>
      <dgm:t>
        <a:bodyPr/>
        <a:lstStyle/>
        <a:p>
          <a:r>
            <a:rPr lang="en-US" altLang="en-US" sz="2000" b="1">
              <a:latin typeface="Cambria" panose="02040503050406030204" pitchFamily="18" charset="0"/>
              <a:ea typeface="Cambria" panose="02040503050406030204" pitchFamily="18" charset="0"/>
              <a:cs typeface="Cambria" panose="02040503050406030204" pitchFamily="18" charset="0"/>
            </a:rPr>
            <a:t>ĐIỀU KIỆN CÁ NHÂN ĐƯỢC PHÉP </a:t>
          </a:r>
        </a:p>
        <a:p>
          <a:r>
            <a:rPr lang="en-US" altLang="en-US" sz="2000" b="1">
              <a:latin typeface="Cambria" panose="02040503050406030204" pitchFamily="18" charset="0"/>
              <a:ea typeface="Cambria" panose="02040503050406030204" pitchFamily="18" charset="0"/>
              <a:cs typeface="Cambria" panose="02040503050406030204" pitchFamily="18" charset="0"/>
            </a:rPr>
            <a:t>KHÁM BỆNH, CHỮA BỆNH</a:t>
          </a:r>
          <a:endParaRPr lang="en-US" sz="2000"/>
        </a:p>
      </dgm:t>
    </dgm:pt>
    <dgm:pt modelId="{F0CA0B54-C6DA-4C95-8691-9CA20D408CDC}" type="parTrans" cxnId="{4D4FD5A7-2DBA-40C6-AF24-4B3A5E25BBFB}">
      <dgm:prSet/>
      <dgm:spPr/>
      <dgm:t>
        <a:bodyPr/>
        <a:lstStyle/>
        <a:p>
          <a:endParaRPr lang="en-US"/>
        </a:p>
      </dgm:t>
    </dgm:pt>
    <dgm:pt modelId="{1BB9C75B-71FD-45BA-B1D1-0E4EC494E540}" type="sibTrans" cxnId="{4D4FD5A7-2DBA-40C6-AF24-4B3A5E25BBFB}">
      <dgm:prSet/>
      <dgm:spPr/>
      <dgm:t>
        <a:bodyPr/>
        <a:lstStyle/>
        <a:p>
          <a:endParaRPr lang="en-US"/>
        </a:p>
      </dgm:t>
    </dgm:pt>
    <dgm:pt modelId="{7E5E0EC0-7AC1-4A63-8B3A-26277430CC87}">
      <dgm:prSet phldrT="[Text]" custT="1"/>
      <dgm:spPr/>
      <dgm:t>
        <a:bodyPr/>
        <a:lstStyle/>
        <a:p>
          <a:pPr algn="l">
            <a:buFontTx/>
            <a:buNone/>
          </a:pPr>
          <a:r>
            <a:rPr lang="en-US" altLang="en-US" sz="2400" b="1" u="sng" err="1">
              <a:latin typeface="Cambria" panose="02040503050406030204" pitchFamily="18" charset="0"/>
              <a:ea typeface="Cambria" panose="02040503050406030204" pitchFamily="18" charset="0"/>
              <a:cs typeface="Cambria" panose="02040503050406030204" pitchFamily="18" charset="0"/>
            </a:rPr>
            <a:t>Giấy</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phép</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hành</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nghề</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đang</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còn</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hiệu</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lực</a:t>
          </a:r>
          <a:endParaRPr lang="en-US" sz="2400"/>
        </a:p>
      </dgm:t>
    </dgm:pt>
    <dgm:pt modelId="{63D11A8F-4CC6-4470-864D-A94CAC8342F8}" type="parTrans" cxnId="{C42DA29A-BA46-4375-BF25-82B747C2E888}">
      <dgm:prSet/>
      <dgm:spPr/>
      <dgm:t>
        <a:bodyPr/>
        <a:lstStyle/>
        <a:p>
          <a:endParaRPr lang="en-US"/>
        </a:p>
      </dgm:t>
    </dgm:pt>
    <dgm:pt modelId="{5A36232E-9BC5-4773-BDA1-9B272B5271A8}" type="sibTrans" cxnId="{C42DA29A-BA46-4375-BF25-82B747C2E888}">
      <dgm:prSet/>
      <dgm:spPr/>
      <dgm:t>
        <a:bodyPr/>
        <a:lstStyle/>
        <a:p>
          <a:endParaRPr lang="en-US"/>
        </a:p>
      </dgm:t>
    </dgm:pt>
    <dgm:pt modelId="{DD52D0A6-A240-4E12-A024-B98E511DFA4F}">
      <dgm:prSet phldrT="[Text]" custT="1"/>
      <dgm:spPr/>
      <dgm:t>
        <a:bodyPr/>
        <a:lstStyle/>
        <a:p>
          <a:pPr algn="l">
            <a:buFontTx/>
            <a:buNone/>
          </a:pPr>
          <a:r>
            <a:rPr lang="en-US" altLang="en-US" sz="2400" b="1" u="sng" err="1">
              <a:latin typeface="Cambria" panose="02040503050406030204" pitchFamily="18" charset="0"/>
              <a:ea typeface="Cambria" panose="02040503050406030204" pitchFamily="18" charset="0"/>
              <a:cs typeface="Cambria" panose="02040503050406030204" pitchFamily="18" charset="0"/>
            </a:rPr>
            <a:t>Đã</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đăng</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ký</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hành</a:t>
          </a:r>
          <a:r>
            <a:rPr lang="en-US" altLang="en-US" sz="2400" b="1" u="sng">
              <a:latin typeface="Cambria" panose="02040503050406030204" pitchFamily="18" charset="0"/>
              <a:ea typeface="Cambria" panose="02040503050406030204" pitchFamily="18" charset="0"/>
              <a:cs typeface="Cambria" panose="02040503050406030204" pitchFamily="18" charset="0"/>
            </a:rPr>
            <a:t> </a:t>
          </a:r>
          <a:r>
            <a:rPr lang="en-US" altLang="en-US" sz="2400" b="1" u="sng" err="1">
              <a:latin typeface="Cambria" panose="02040503050406030204" pitchFamily="18" charset="0"/>
              <a:ea typeface="Cambria" panose="02040503050406030204" pitchFamily="18" charset="0"/>
              <a:cs typeface="Cambria" panose="02040503050406030204" pitchFamily="18" charset="0"/>
            </a:rPr>
            <a:t>nghề</a:t>
          </a:r>
          <a:endParaRPr lang="en-US" sz="2400" u="sng"/>
        </a:p>
      </dgm:t>
    </dgm:pt>
    <dgm:pt modelId="{1033398C-55E4-449E-B980-62B0016468E5}" type="parTrans" cxnId="{42F4BB2D-674C-4421-975B-7C3B6A7AF948}">
      <dgm:prSet/>
      <dgm:spPr/>
      <dgm:t>
        <a:bodyPr/>
        <a:lstStyle/>
        <a:p>
          <a:endParaRPr lang="en-US"/>
        </a:p>
      </dgm:t>
    </dgm:pt>
    <dgm:pt modelId="{F2E66350-354C-4A97-9598-2521743D6FBF}" type="sibTrans" cxnId="{42F4BB2D-674C-4421-975B-7C3B6A7AF948}">
      <dgm:prSet/>
      <dgm:spPr/>
      <dgm:t>
        <a:bodyPr/>
        <a:lstStyle/>
        <a:p>
          <a:endParaRPr lang="en-US"/>
        </a:p>
      </dgm:t>
    </dgm:pt>
    <dgm:pt modelId="{0CAB5E87-CBC8-44D0-BEA6-61786A0D0FC4}">
      <dgm:prSet phldrT="[Text]" custT="1"/>
      <dgm:spPr/>
      <dgm:t>
        <a:bodyPr/>
        <a:lstStyle/>
        <a:p>
          <a:pPr algn="l">
            <a:buFontTx/>
            <a:buNone/>
          </a:pPr>
          <a:r>
            <a:rPr lang="en-US" altLang="en-US" sz="2400" b="1" err="1">
              <a:latin typeface="Cambria" panose="02040503050406030204" pitchFamily="18" charset="0"/>
              <a:ea typeface="Cambria" panose="02040503050406030204" pitchFamily="18" charset="0"/>
              <a:cs typeface="Cambria" panose="02040503050406030204" pitchFamily="18" charset="0"/>
            </a:rPr>
            <a:t>Đáp</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ứng</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yêu</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cầu</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về</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sử</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dụng</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ngôn</a:t>
          </a:r>
          <a:r>
            <a:rPr lang="en-US" altLang="en-US" sz="2400" b="1">
              <a:latin typeface="Cambria" panose="02040503050406030204" pitchFamily="18" charset="0"/>
              <a:ea typeface="Cambria" panose="02040503050406030204" pitchFamily="18" charset="0"/>
              <a:cs typeface="Cambria" panose="02040503050406030204" pitchFamily="18" charset="0"/>
            </a:rPr>
            <a:t> </a:t>
          </a:r>
          <a:r>
            <a:rPr lang="en-US" altLang="en-US" sz="2400" b="1" err="1">
              <a:latin typeface="Cambria" panose="02040503050406030204" pitchFamily="18" charset="0"/>
              <a:ea typeface="Cambria" panose="02040503050406030204" pitchFamily="18" charset="0"/>
              <a:cs typeface="Cambria" panose="02040503050406030204" pitchFamily="18" charset="0"/>
            </a:rPr>
            <a:t>ngữ</a:t>
          </a:r>
          <a:endParaRPr lang="en-US" sz="2400"/>
        </a:p>
      </dgm:t>
    </dgm:pt>
    <dgm:pt modelId="{6B6C0806-4BDF-4DF1-BA23-9D39A0912DCE}" type="parTrans" cxnId="{8E2E9583-177E-4BAB-B2B5-FFB5D19EEC7F}">
      <dgm:prSet/>
      <dgm:spPr/>
      <dgm:t>
        <a:bodyPr/>
        <a:lstStyle/>
        <a:p>
          <a:endParaRPr lang="en-US"/>
        </a:p>
      </dgm:t>
    </dgm:pt>
    <dgm:pt modelId="{1EF3976F-16C7-445B-8269-442A9D161822}" type="sibTrans" cxnId="{8E2E9583-177E-4BAB-B2B5-FFB5D19EEC7F}">
      <dgm:prSet/>
      <dgm:spPr/>
      <dgm:t>
        <a:bodyPr/>
        <a:lstStyle/>
        <a:p>
          <a:endParaRPr lang="en-US"/>
        </a:p>
      </dgm:t>
    </dgm:pt>
    <dgm:pt modelId="{FD395C46-A572-4EEC-8642-450C80198DD7}">
      <dgm:prSet phldrT="[Text]"/>
      <dgm:spPr/>
      <dgm:t>
        <a:bodyPr/>
        <a:lstStyle/>
        <a:p>
          <a:pPr algn="l">
            <a:buFontTx/>
            <a:buNone/>
          </a:pPr>
          <a:r>
            <a:rPr lang="en-US" altLang="en-US" b="1" err="1">
              <a:latin typeface="Cambria" panose="02040503050406030204" pitchFamily="18" charset="0"/>
              <a:ea typeface="Cambria" panose="02040503050406030204" pitchFamily="18" charset="0"/>
              <a:cs typeface="Cambria" panose="02040503050406030204" pitchFamily="18" charset="0"/>
            </a:rPr>
            <a:t>Có</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đủ</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sức</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khỏe</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hành</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nghề</a:t>
          </a:r>
          <a:endParaRPr lang="en-US"/>
        </a:p>
      </dgm:t>
    </dgm:pt>
    <dgm:pt modelId="{6F6E04D8-1653-4B0C-8000-65A14AA4D95E}" type="parTrans" cxnId="{B658B0DD-FD3A-48A2-B2C2-8EDCBC9F9B3D}">
      <dgm:prSet/>
      <dgm:spPr/>
      <dgm:t>
        <a:bodyPr/>
        <a:lstStyle/>
        <a:p>
          <a:endParaRPr lang="en-US"/>
        </a:p>
      </dgm:t>
    </dgm:pt>
    <dgm:pt modelId="{B9D3FB4C-6562-437C-A122-902C3D381457}" type="sibTrans" cxnId="{B658B0DD-FD3A-48A2-B2C2-8EDCBC9F9B3D}">
      <dgm:prSet/>
      <dgm:spPr/>
      <dgm:t>
        <a:bodyPr/>
        <a:lstStyle/>
        <a:p>
          <a:endParaRPr lang="en-US"/>
        </a:p>
      </dgm:t>
    </dgm:pt>
    <dgm:pt modelId="{D66F0829-FC23-442A-8027-426839C4B87E}">
      <dgm:prSet phldrT="[Text]"/>
      <dgm:spPr/>
      <dgm:t>
        <a:bodyPr/>
        <a:lstStyle/>
        <a:p>
          <a:pPr algn="l">
            <a:buFontTx/>
            <a:buNone/>
          </a:pPr>
          <a:r>
            <a:rPr lang="en-US" altLang="en-US" b="1" err="1">
              <a:latin typeface="Cambria" panose="02040503050406030204" pitchFamily="18" charset="0"/>
              <a:ea typeface="Cambria" panose="02040503050406030204" pitchFamily="18" charset="0"/>
              <a:cs typeface="Cambria" panose="02040503050406030204" pitchFamily="18" charset="0"/>
            </a:rPr>
            <a:t>Không</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thuộc</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trường</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hợp</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cấm</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hành</a:t>
          </a:r>
          <a:r>
            <a:rPr lang="en-US" altLang="en-US" b="1">
              <a:latin typeface="Cambria" panose="02040503050406030204" pitchFamily="18" charset="0"/>
              <a:ea typeface="Cambria" panose="02040503050406030204" pitchFamily="18" charset="0"/>
              <a:cs typeface="Cambria" panose="02040503050406030204" pitchFamily="18" charset="0"/>
            </a:rPr>
            <a:t> </a:t>
          </a:r>
          <a:r>
            <a:rPr lang="en-US" altLang="en-US" b="1" err="1">
              <a:latin typeface="Cambria" panose="02040503050406030204" pitchFamily="18" charset="0"/>
              <a:ea typeface="Cambria" panose="02040503050406030204" pitchFamily="18" charset="0"/>
              <a:cs typeface="Cambria" panose="02040503050406030204" pitchFamily="18" charset="0"/>
            </a:rPr>
            <a:t>nghề</a:t>
          </a:r>
          <a:endParaRPr lang="en-US"/>
        </a:p>
      </dgm:t>
    </dgm:pt>
    <dgm:pt modelId="{719C269D-0045-451D-B5D3-62291F96654E}" type="parTrans" cxnId="{61F490D8-3D2C-429A-B33E-221FBA1A6A71}">
      <dgm:prSet/>
      <dgm:spPr/>
      <dgm:t>
        <a:bodyPr/>
        <a:lstStyle/>
        <a:p>
          <a:endParaRPr lang="en-US"/>
        </a:p>
      </dgm:t>
    </dgm:pt>
    <dgm:pt modelId="{DB3E5678-F8A7-4369-AB79-E9E14EFC3216}" type="sibTrans" cxnId="{61F490D8-3D2C-429A-B33E-221FBA1A6A71}">
      <dgm:prSet/>
      <dgm:spPr/>
      <dgm:t>
        <a:bodyPr/>
        <a:lstStyle/>
        <a:p>
          <a:endParaRPr lang="en-US"/>
        </a:p>
      </dgm:t>
    </dgm:pt>
    <dgm:pt modelId="{FA3698B2-F9EF-404E-8DC5-35EFD170F493}" type="pres">
      <dgm:prSet presAssocID="{818FC15E-DBB8-4666-B19E-C915856A8EAE}" presName="diagram" presStyleCnt="0">
        <dgm:presLayoutVars>
          <dgm:chPref val="1"/>
          <dgm:dir/>
          <dgm:animOne val="branch"/>
          <dgm:animLvl val="lvl"/>
          <dgm:resizeHandles val="exact"/>
        </dgm:presLayoutVars>
      </dgm:prSet>
      <dgm:spPr/>
      <dgm:t>
        <a:bodyPr/>
        <a:lstStyle/>
        <a:p>
          <a:endParaRPr lang="en-US"/>
        </a:p>
      </dgm:t>
    </dgm:pt>
    <dgm:pt modelId="{E01A77AF-C5FD-49A0-8E2C-6CACFC8CF55B}" type="pres">
      <dgm:prSet presAssocID="{AA7E1913-D3AB-48AD-9E04-F1A0C88E7512}" presName="root1" presStyleCnt="0"/>
      <dgm:spPr/>
    </dgm:pt>
    <dgm:pt modelId="{512C106B-A208-4D60-8EC2-9F6FF9EA0BAF}" type="pres">
      <dgm:prSet presAssocID="{AA7E1913-D3AB-48AD-9E04-F1A0C88E7512}" presName="LevelOneTextNode" presStyleLbl="node0" presStyleIdx="0" presStyleCnt="1" custScaleX="225278" custScaleY="174499">
        <dgm:presLayoutVars>
          <dgm:chPref val="3"/>
        </dgm:presLayoutVars>
      </dgm:prSet>
      <dgm:spPr/>
      <dgm:t>
        <a:bodyPr/>
        <a:lstStyle/>
        <a:p>
          <a:endParaRPr lang="en-US"/>
        </a:p>
      </dgm:t>
    </dgm:pt>
    <dgm:pt modelId="{E07BE0AC-49A9-4D47-9372-23C7ADA7F2AA}" type="pres">
      <dgm:prSet presAssocID="{AA7E1913-D3AB-48AD-9E04-F1A0C88E7512}" presName="level2hierChild" presStyleCnt="0"/>
      <dgm:spPr/>
    </dgm:pt>
    <dgm:pt modelId="{25DDEDDA-1F9A-4C51-B5E7-A23F411FA1D8}" type="pres">
      <dgm:prSet presAssocID="{63D11A8F-4CC6-4470-864D-A94CAC8342F8}" presName="conn2-1" presStyleLbl="parChTrans1D2" presStyleIdx="0" presStyleCnt="5"/>
      <dgm:spPr/>
      <dgm:t>
        <a:bodyPr/>
        <a:lstStyle/>
        <a:p>
          <a:endParaRPr lang="en-US"/>
        </a:p>
      </dgm:t>
    </dgm:pt>
    <dgm:pt modelId="{7CAE76AF-2C4A-486E-819B-EF5F70D8D21E}" type="pres">
      <dgm:prSet presAssocID="{63D11A8F-4CC6-4470-864D-A94CAC8342F8}" presName="connTx" presStyleLbl="parChTrans1D2" presStyleIdx="0" presStyleCnt="5"/>
      <dgm:spPr/>
      <dgm:t>
        <a:bodyPr/>
        <a:lstStyle/>
        <a:p>
          <a:endParaRPr lang="en-US"/>
        </a:p>
      </dgm:t>
    </dgm:pt>
    <dgm:pt modelId="{27F312B5-7E9E-489E-8B90-A7A4D5B07E05}" type="pres">
      <dgm:prSet presAssocID="{7E5E0EC0-7AC1-4A63-8B3A-26277430CC87}" presName="root2" presStyleCnt="0"/>
      <dgm:spPr/>
    </dgm:pt>
    <dgm:pt modelId="{2A208E57-B4C7-44B1-BEC9-2F2C9ACE3B68}" type="pres">
      <dgm:prSet presAssocID="{7E5E0EC0-7AC1-4A63-8B3A-26277430CC87}" presName="LevelTwoTextNode" presStyleLbl="node2" presStyleIdx="0" presStyleCnt="5" custScaleX="320204">
        <dgm:presLayoutVars>
          <dgm:chPref val="3"/>
        </dgm:presLayoutVars>
      </dgm:prSet>
      <dgm:spPr/>
      <dgm:t>
        <a:bodyPr/>
        <a:lstStyle/>
        <a:p>
          <a:endParaRPr lang="en-US"/>
        </a:p>
      </dgm:t>
    </dgm:pt>
    <dgm:pt modelId="{BE27867C-B740-4644-BB2A-D9421798DAE6}" type="pres">
      <dgm:prSet presAssocID="{7E5E0EC0-7AC1-4A63-8B3A-26277430CC87}" presName="level3hierChild" presStyleCnt="0"/>
      <dgm:spPr/>
    </dgm:pt>
    <dgm:pt modelId="{D2E7D867-EE84-469C-8DBC-F22979C9A7D8}" type="pres">
      <dgm:prSet presAssocID="{1033398C-55E4-449E-B980-62B0016468E5}" presName="conn2-1" presStyleLbl="parChTrans1D2" presStyleIdx="1" presStyleCnt="5"/>
      <dgm:spPr/>
      <dgm:t>
        <a:bodyPr/>
        <a:lstStyle/>
        <a:p>
          <a:endParaRPr lang="en-US"/>
        </a:p>
      </dgm:t>
    </dgm:pt>
    <dgm:pt modelId="{4B74EB96-7D7F-428F-882B-70E0F97D94F2}" type="pres">
      <dgm:prSet presAssocID="{1033398C-55E4-449E-B980-62B0016468E5}" presName="connTx" presStyleLbl="parChTrans1D2" presStyleIdx="1" presStyleCnt="5"/>
      <dgm:spPr/>
      <dgm:t>
        <a:bodyPr/>
        <a:lstStyle/>
        <a:p>
          <a:endParaRPr lang="en-US"/>
        </a:p>
      </dgm:t>
    </dgm:pt>
    <dgm:pt modelId="{BFBAC80B-0C0F-4735-8084-1E8C2077010F}" type="pres">
      <dgm:prSet presAssocID="{DD52D0A6-A240-4E12-A024-B98E511DFA4F}" presName="root2" presStyleCnt="0"/>
      <dgm:spPr/>
    </dgm:pt>
    <dgm:pt modelId="{28E93F19-7A6E-42A0-A2A2-618B86DA9A8F}" type="pres">
      <dgm:prSet presAssocID="{DD52D0A6-A240-4E12-A024-B98E511DFA4F}" presName="LevelTwoTextNode" presStyleLbl="node2" presStyleIdx="1" presStyleCnt="5" custScaleX="320272">
        <dgm:presLayoutVars>
          <dgm:chPref val="3"/>
        </dgm:presLayoutVars>
      </dgm:prSet>
      <dgm:spPr/>
      <dgm:t>
        <a:bodyPr/>
        <a:lstStyle/>
        <a:p>
          <a:endParaRPr lang="en-US"/>
        </a:p>
      </dgm:t>
    </dgm:pt>
    <dgm:pt modelId="{363CBB53-6D54-4734-AADB-A7CB25A0FDC5}" type="pres">
      <dgm:prSet presAssocID="{DD52D0A6-A240-4E12-A024-B98E511DFA4F}" presName="level3hierChild" presStyleCnt="0"/>
      <dgm:spPr/>
    </dgm:pt>
    <dgm:pt modelId="{FFE38DB3-1ECA-4B3C-9BEB-5C67C8148B3A}" type="pres">
      <dgm:prSet presAssocID="{6B6C0806-4BDF-4DF1-BA23-9D39A0912DCE}" presName="conn2-1" presStyleLbl="parChTrans1D2" presStyleIdx="2" presStyleCnt="5"/>
      <dgm:spPr/>
      <dgm:t>
        <a:bodyPr/>
        <a:lstStyle/>
        <a:p>
          <a:endParaRPr lang="en-US"/>
        </a:p>
      </dgm:t>
    </dgm:pt>
    <dgm:pt modelId="{D4D62D47-4B00-4DB2-8019-2B0FEDAFAC27}" type="pres">
      <dgm:prSet presAssocID="{6B6C0806-4BDF-4DF1-BA23-9D39A0912DCE}" presName="connTx" presStyleLbl="parChTrans1D2" presStyleIdx="2" presStyleCnt="5"/>
      <dgm:spPr/>
      <dgm:t>
        <a:bodyPr/>
        <a:lstStyle/>
        <a:p>
          <a:endParaRPr lang="en-US"/>
        </a:p>
      </dgm:t>
    </dgm:pt>
    <dgm:pt modelId="{4F21D67E-E54D-4D90-BBF4-220FF5A70197}" type="pres">
      <dgm:prSet presAssocID="{0CAB5E87-CBC8-44D0-BEA6-61786A0D0FC4}" presName="root2" presStyleCnt="0"/>
      <dgm:spPr/>
    </dgm:pt>
    <dgm:pt modelId="{9BDC0C06-9322-4559-B705-56567F1DB50A}" type="pres">
      <dgm:prSet presAssocID="{0CAB5E87-CBC8-44D0-BEA6-61786A0D0FC4}" presName="LevelTwoTextNode" presStyleLbl="node2" presStyleIdx="2" presStyleCnt="5" custScaleX="319556">
        <dgm:presLayoutVars>
          <dgm:chPref val="3"/>
        </dgm:presLayoutVars>
      </dgm:prSet>
      <dgm:spPr/>
      <dgm:t>
        <a:bodyPr/>
        <a:lstStyle/>
        <a:p>
          <a:endParaRPr lang="en-US"/>
        </a:p>
      </dgm:t>
    </dgm:pt>
    <dgm:pt modelId="{4A5A7ACD-5E41-4802-B18C-9102187FAA39}" type="pres">
      <dgm:prSet presAssocID="{0CAB5E87-CBC8-44D0-BEA6-61786A0D0FC4}" presName="level3hierChild" presStyleCnt="0"/>
      <dgm:spPr/>
    </dgm:pt>
    <dgm:pt modelId="{41757F8C-B860-4D8A-958B-3F8B447F17D8}" type="pres">
      <dgm:prSet presAssocID="{6F6E04D8-1653-4B0C-8000-65A14AA4D95E}" presName="conn2-1" presStyleLbl="parChTrans1D2" presStyleIdx="3" presStyleCnt="5"/>
      <dgm:spPr/>
      <dgm:t>
        <a:bodyPr/>
        <a:lstStyle/>
        <a:p>
          <a:endParaRPr lang="en-US"/>
        </a:p>
      </dgm:t>
    </dgm:pt>
    <dgm:pt modelId="{7CAADE9A-3052-4FB1-8AEB-CE641400EA27}" type="pres">
      <dgm:prSet presAssocID="{6F6E04D8-1653-4B0C-8000-65A14AA4D95E}" presName="connTx" presStyleLbl="parChTrans1D2" presStyleIdx="3" presStyleCnt="5"/>
      <dgm:spPr/>
      <dgm:t>
        <a:bodyPr/>
        <a:lstStyle/>
        <a:p>
          <a:endParaRPr lang="en-US"/>
        </a:p>
      </dgm:t>
    </dgm:pt>
    <dgm:pt modelId="{171D8B56-20CC-4779-8B7B-928927ECDB33}" type="pres">
      <dgm:prSet presAssocID="{FD395C46-A572-4EEC-8642-450C80198DD7}" presName="root2" presStyleCnt="0"/>
      <dgm:spPr/>
    </dgm:pt>
    <dgm:pt modelId="{9980CA79-ECE8-4860-B0F9-348A9D17EF1D}" type="pres">
      <dgm:prSet presAssocID="{FD395C46-A572-4EEC-8642-450C80198DD7}" presName="LevelTwoTextNode" presStyleLbl="node2" presStyleIdx="3" presStyleCnt="5" custScaleX="320001">
        <dgm:presLayoutVars>
          <dgm:chPref val="3"/>
        </dgm:presLayoutVars>
      </dgm:prSet>
      <dgm:spPr/>
      <dgm:t>
        <a:bodyPr/>
        <a:lstStyle/>
        <a:p>
          <a:endParaRPr lang="en-US"/>
        </a:p>
      </dgm:t>
    </dgm:pt>
    <dgm:pt modelId="{EC779098-ED88-46A0-AF62-2DE98FD3D2C3}" type="pres">
      <dgm:prSet presAssocID="{FD395C46-A572-4EEC-8642-450C80198DD7}" presName="level3hierChild" presStyleCnt="0"/>
      <dgm:spPr/>
    </dgm:pt>
    <dgm:pt modelId="{6A705B5F-5F7D-4D1A-9251-3C9C5ADE2A3A}" type="pres">
      <dgm:prSet presAssocID="{719C269D-0045-451D-B5D3-62291F96654E}" presName="conn2-1" presStyleLbl="parChTrans1D2" presStyleIdx="4" presStyleCnt="5"/>
      <dgm:spPr/>
      <dgm:t>
        <a:bodyPr/>
        <a:lstStyle/>
        <a:p>
          <a:endParaRPr lang="en-US"/>
        </a:p>
      </dgm:t>
    </dgm:pt>
    <dgm:pt modelId="{9BE5249A-87E0-499F-B044-D983551F4851}" type="pres">
      <dgm:prSet presAssocID="{719C269D-0045-451D-B5D3-62291F96654E}" presName="connTx" presStyleLbl="parChTrans1D2" presStyleIdx="4" presStyleCnt="5"/>
      <dgm:spPr/>
      <dgm:t>
        <a:bodyPr/>
        <a:lstStyle/>
        <a:p>
          <a:endParaRPr lang="en-US"/>
        </a:p>
      </dgm:t>
    </dgm:pt>
    <dgm:pt modelId="{1C6CA39A-79D3-49D2-A0B1-14B14F21AF09}" type="pres">
      <dgm:prSet presAssocID="{D66F0829-FC23-442A-8027-426839C4B87E}" presName="root2" presStyleCnt="0"/>
      <dgm:spPr/>
    </dgm:pt>
    <dgm:pt modelId="{793EA75E-78DA-48B9-9864-B7C0A297B902}" type="pres">
      <dgm:prSet presAssocID="{D66F0829-FC23-442A-8027-426839C4B87E}" presName="LevelTwoTextNode" presStyleLbl="node2" presStyleIdx="4" presStyleCnt="5" custScaleX="320358">
        <dgm:presLayoutVars>
          <dgm:chPref val="3"/>
        </dgm:presLayoutVars>
      </dgm:prSet>
      <dgm:spPr/>
      <dgm:t>
        <a:bodyPr/>
        <a:lstStyle/>
        <a:p>
          <a:endParaRPr lang="en-US"/>
        </a:p>
      </dgm:t>
    </dgm:pt>
    <dgm:pt modelId="{6555960D-E757-4C75-8F99-A38EC82F49EF}" type="pres">
      <dgm:prSet presAssocID="{D66F0829-FC23-442A-8027-426839C4B87E}" presName="level3hierChild" presStyleCnt="0"/>
      <dgm:spPr/>
    </dgm:pt>
  </dgm:ptLst>
  <dgm:cxnLst>
    <dgm:cxn modelId="{8E360150-31FD-42F0-A020-200183712C8E}" type="presOf" srcId="{63D11A8F-4CC6-4470-864D-A94CAC8342F8}" destId="{25DDEDDA-1F9A-4C51-B5E7-A23F411FA1D8}" srcOrd="0" destOrd="0" presId="urn:microsoft.com/office/officeart/2005/8/layout/hierarchy2"/>
    <dgm:cxn modelId="{8E2E9583-177E-4BAB-B2B5-FFB5D19EEC7F}" srcId="{AA7E1913-D3AB-48AD-9E04-F1A0C88E7512}" destId="{0CAB5E87-CBC8-44D0-BEA6-61786A0D0FC4}" srcOrd="2" destOrd="0" parTransId="{6B6C0806-4BDF-4DF1-BA23-9D39A0912DCE}" sibTransId="{1EF3976F-16C7-445B-8269-442A9D161822}"/>
    <dgm:cxn modelId="{B658B0DD-FD3A-48A2-B2C2-8EDCBC9F9B3D}" srcId="{AA7E1913-D3AB-48AD-9E04-F1A0C88E7512}" destId="{FD395C46-A572-4EEC-8642-450C80198DD7}" srcOrd="3" destOrd="0" parTransId="{6F6E04D8-1653-4B0C-8000-65A14AA4D95E}" sibTransId="{B9D3FB4C-6562-437C-A122-902C3D381457}"/>
    <dgm:cxn modelId="{42F4BB2D-674C-4421-975B-7C3B6A7AF948}" srcId="{AA7E1913-D3AB-48AD-9E04-F1A0C88E7512}" destId="{DD52D0A6-A240-4E12-A024-B98E511DFA4F}" srcOrd="1" destOrd="0" parTransId="{1033398C-55E4-449E-B980-62B0016468E5}" sibTransId="{F2E66350-354C-4A97-9598-2521743D6FBF}"/>
    <dgm:cxn modelId="{7CD41C40-A67E-450F-B861-E065FFC71FD9}" type="presOf" srcId="{1033398C-55E4-449E-B980-62B0016468E5}" destId="{D2E7D867-EE84-469C-8DBC-F22979C9A7D8}" srcOrd="0" destOrd="0" presId="urn:microsoft.com/office/officeart/2005/8/layout/hierarchy2"/>
    <dgm:cxn modelId="{C42DA29A-BA46-4375-BF25-82B747C2E888}" srcId="{AA7E1913-D3AB-48AD-9E04-F1A0C88E7512}" destId="{7E5E0EC0-7AC1-4A63-8B3A-26277430CC87}" srcOrd="0" destOrd="0" parTransId="{63D11A8F-4CC6-4470-864D-A94CAC8342F8}" sibTransId="{5A36232E-9BC5-4773-BDA1-9B272B5271A8}"/>
    <dgm:cxn modelId="{C02D1F7E-BB3B-4A4A-B245-49B8E3A25DEC}" type="presOf" srcId="{DD52D0A6-A240-4E12-A024-B98E511DFA4F}" destId="{28E93F19-7A6E-42A0-A2A2-618B86DA9A8F}" srcOrd="0" destOrd="0" presId="urn:microsoft.com/office/officeart/2005/8/layout/hierarchy2"/>
    <dgm:cxn modelId="{D8F75B1F-865E-4C88-B385-17B8EF10AC38}" type="presOf" srcId="{6B6C0806-4BDF-4DF1-BA23-9D39A0912DCE}" destId="{FFE38DB3-1ECA-4B3C-9BEB-5C67C8148B3A}" srcOrd="0" destOrd="0" presId="urn:microsoft.com/office/officeart/2005/8/layout/hierarchy2"/>
    <dgm:cxn modelId="{AA0DE5EE-49E9-418B-AD4F-4E4346663243}" type="presOf" srcId="{6F6E04D8-1653-4B0C-8000-65A14AA4D95E}" destId="{41757F8C-B860-4D8A-958B-3F8B447F17D8}" srcOrd="0" destOrd="0" presId="urn:microsoft.com/office/officeart/2005/8/layout/hierarchy2"/>
    <dgm:cxn modelId="{810BAF7A-099C-4E76-9E45-A50E8E147BCE}" type="presOf" srcId="{0CAB5E87-CBC8-44D0-BEA6-61786A0D0FC4}" destId="{9BDC0C06-9322-4559-B705-56567F1DB50A}" srcOrd="0" destOrd="0" presId="urn:microsoft.com/office/officeart/2005/8/layout/hierarchy2"/>
    <dgm:cxn modelId="{4D4FD5A7-2DBA-40C6-AF24-4B3A5E25BBFB}" srcId="{818FC15E-DBB8-4666-B19E-C915856A8EAE}" destId="{AA7E1913-D3AB-48AD-9E04-F1A0C88E7512}" srcOrd="0" destOrd="0" parTransId="{F0CA0B54-C6DA-4C95-8691-9CA20D408CDC}" sibTransId="{1BB9C75B-71FD-45BA-B1D1-0E4EC494E540}"/>
    <dgm:cxn modelId="{D9DCCE13-2020-4204-A548-365EBEBEA57B}" type="presOf" srcId="{1033398C-55E4-449E-B980-62B0016468E5}" destId="{4B74EB96-7D7F-428F-882B-70E0F97D94F2}" srcOrd="1" destOrd="0" presId="urn:microsoft.com/office/officeart/2005/8/layout/hierarchy2"/>
    <dgm:cxn modelId="{7D9EFC0D-71BA-4F7F-9983-9B1B014A09C7}" type="presOf" srcId="{7E5E0EC0-7AC1-4A63-8B3A-26277430CC87}" destId="{2A208E57-B4C7-44B1-BEC9-2F2C9ACE3B68}" srcOrd="0" destOrd="0" presId="urn:microsoft.com/office/officeart/2005/8/layout/hierarchy2"/>
    <dgm:cxn modelId="{54BED8E0-0442-4875-8C11-4A3DA0DA2BE2}" type="presOf" srcId="{6B6C0806-4BDF-4DF1-BA23-9D39A0912DCE}" destId="{D4D62D47-4B00-4DB2-8019-2B0FEDAFAC27}" srcOrd="1" destOrd="0" presId="urn:microsoft.com/office/officeart/2005/8/layout/hierarchy2"/>
    <dgm:cxn modelId="{6CC9E793-6A21-470E-9BB0-07141D96B7F6}" type="presOf" srcId="{FD395C46-A572-4EEC-8642-450C80198DD7}" destId="{9980CA79-ECE8-4860-B0F9-348A9D17EF1D}" srcOrd="0" destOrd="0" presId="urn:microsoft.com/office/officeart/2005/8/layout/hierarchy2"/>
    <dgm:cxn modelId="{2D21C2DD-1646-49C1-926C-472018A5D7E9}" type="presOf" srcId="{719C269D-0045-451D-B5D3-62291F96654E}" destId="{6A705B5F-5F7D-4D1A-9251-3C9C5ADE2A3A}" srcOrd="0" destOrd="0" presId="urn:microsoft.com/office/officeart/2005/8/layout/hierarchy2"/>
    <dgm:cxn modelId="{61F490D8-3D2C-429A-B33E-221FBA1A6A71}" srcId="{AA7E1913-D3AB-48AD-9E04-F1A0C88E7512}" destId="{D66F0829-FC23-442A-8027-426839C4B87E}" srcOrd="4" destOrd="0" parTransId="{719C269D-0045-451D-B5D3-62291F96654E}" sibTransId="{DB3E5678-F8A7-4369-AB79-E9E14EFC3216}"/>
    <dgm:cxn modelId="{34E913D4-77EF-4063-93D9-1E1D3219D906}" type="presOf" srcId="{719C269D-0045-451D-B5D3-62291F96654E}" destId="{9BE5249A-87E0-499F-B044-D983551F4851}" srcOrd="1" destOrd="0" presId="urn:microsoft.com/office/officeart/2005/8/layout/hierarchy2"/>
    <dgm:cxn modelId="{30953AA1-002D-4273-95BF-D4AF00AA0637}" type="presOf" srcId="{818FC15E-DBB8-4666-B19E-C915856A8EAE}" destId="{FA3698B2-F9EF-404E-8DC5-35EFD170F493}" srcOrd="0" destOrd="0" presId="urn:microsoft.com/office/officeart/2005/8/layout/hierarchy2"/>
    <dgm:cxn modelId="{9B5ED36D-5E74-4D42-942A-CBE92FEC3235}" type="presOf" srcId="{63D11A8F-4CC6-4470-864D-A94CAC8342F8}" destId="{7CAE76AF-2C4A-486E-819B-EF5F70D8D21E}" srcOrd="1" destOrd="0" presId="urn:microsoft.com/office/officeart/2005/8/layout/hierarchy2"/>
    <dgm:cxn modelId="{E1C8ADCE-1CCF-4B04-8741-5977000029CC}" type="presOf" srcId="{AA7E1913-D3AB-48AD-9E04-F1A0C88E7512}" destId="{512C106B-A208-4D60-8EC2-9F6FF9EA0BAF}" srcOrd="0" destOrd="0" presId="urn:microsoft.com/office/officeart/2005/8/layout/hierarchy2"/>
    <dgm:cxn modelId="{36E28533-5D34-491E-B11E-79299DE4D4BC}" type="presOf" srcId="{6F6E04D8-1653-4B0C-8000-65A14AA4D95E}" destId="{7CAADE9A-3052-4FB1-8AEB-CE641400EA27}" srcOrd="1" destOrd="0" presId="urn:microsoft.com/office/officeart/2005/8/layout/hierarchy2"/>
    <dgm:cxn modelId="{916D78E5-7CF6-4F8A-8462-B44F307B4CF7}" type="presOf" srcId="{D66F0829-FC23-442A-8027-426839C4B87E}" destId="{793EA75E-78DA-48B9-9864-B7C0A297B902}" srcOrd="0" destOrd="0" presId="urn:microsoft.com/office/officeart/2005/8/layout/hierarchy2"/>
    <dgm:cxn modelId="{6B0AA264-06AF-4EAD-A8F4-A39B38640649}" type="presParOf" srcId="{FA3698B2-F9EF-404E-8DC5-35EFD170F493}" destId="{E01A77AF-C5FD-49A0-8E2C-6CACFC8CF55B}" srcOrd="0" destOrd="0" presId="urn:microsoft.com/office/officeart/2005/8/layout/hierarchy2"/>
    <dgm:cxn modelId="{CA71B44B-CC34-434C-8D04-2526D7D8B694}" type="presParOf" srcId="{E01A77AF-C5FD-49A0-8E2C-6CACFC8CF55B}" destId="{512C106B-A208-4D60-8EC2-9F6FF9EA0BAF}" srcOrd="0" destOrd="0" presId="urn:microsoft.com/office/officeart/2005/8/layout/hierarchy2"/>
    <dgm:cxn modelId="{E8DE4774-3C37-41DC-B368-8F45DE80CE31}" type="presParOf" srcId="{E01A77AF-C5FD-49A0-8E2C-6CACFC8CF55B}" destId="{E07BE0AC-49A9-4D47-9372-23C7ADA7F2AA}" srcOrd="1" destOrd="0" presId="urn:microsoft.com/office/officeart/2005/8/layout/hierarchy2"/>
    <dgm:cxn modelId="{F1DE5817-36AE-4AFD-8ABA-040E03F99B33}" type="presParOf" srcId="{E07BE0AC-49A9-4D47-9372-23C7ADA7F2AA}" destId="{25DDEDDA-1F9A-4C51-B5E7-A23F411FA1D8}" srcOrd="0" destOrd="0" presId="urn:microsoft.com/office/officeart/2005/8/layout/hierarchy2"/>
    <dgm:cxn modelId="{4043C51C-7CFD-4CC5-B5E3-5FA1766EF7C1}" type="presParOf" srcId="{25DDEDDA-1F9A-4C51-B5E7-A23F411FA1D8}" destId="{7CAE76AF-2C4A-486E-819B-EF5F70D8D21E}" srcOrd="0" destOrd="0" presId="urn:microsoft.com/office/officeart/2005/8/layout/hierarchy2"/>
    <dgm:cxn modelId="{B47DD886-AE6A-4DDA-BDE7-2D1878EC38AF}" type="presParOf" srcId="{E07BE0AC-49A9-4D47-9372-23C7ADA7F2AA}" destId="{27F312B5-7E9E-489E-8B90-A7A4D5B07E05}" srcOrd="1" destOrd="0" presId="urn:microsoft.com/office/officeart/2005/8/layout/hierarchy2"/>
    <dgm:cxn modelId="{3285CD18-FD41-49B6-BBB1-9D39B36C05A3}" type="presParOf" srcId="{27F312B5-7E9E-489E-8B90-A7A4D5B07E05}" destId="{2A208E57-B4C7-44B1-BEC9-2F2C9ACE3B68}" srcOrd="0" destOrd="0" presId="urn:microsoft.com/office/officeart/2005/8/layout/hierarchy2"/>
    <dgm:cxn modelId="{BDB9D2DA-0C9E-46DF-B5AD-7820FAD5AC26}" type="presParOf" srcId="{27F312B5-7E9E-489E-8B90-A7A4D5B07E05}" destId="{BE27867C-B740-4644-BB2A-D9421798DAE6}" srcOrd="1" destOrd="0" presId="urn:microsoft.com/office/officeart/2005/8/layout/hierarchy2"/>
    <dgm:cxn modelId="{3672D255-BF64-43B1-B4E8-542BBC19F7E5}" type="presParOf" srcId="{E07BE0AC-49A9-4D47-9372-23C7ADA7F2AA}" destId="{D2E7D867-EE84-469C-8DBC-F22979C9A7D8}" srcOrd="2" destOrd="0" presId="urn:microsoft.com/office/officeart/2005/8/layout/hierarchy2"/>
    <dgm:cxn modelId="{8DAC712F-A8AF-4F6E-A419-B6F96381C6A2}" type="presParOf" srcId="{D2E7D867-EE84-469C-8DBC-F22979C9A7D8}" destId="{4B74EB96-7D7F-428F-882B-70E0F97D94F2}" srcOrd="0" destOrd="0" presId="urn:microsoft.com/office/officeart/2005/8/layout/hierarchy2"/>
    <dgm:cxn modelId="{4010E425-64D7-4799-8E89-757A1FA5CB38}" type="presParOf" srcId="{E07BE0AC-49A9-4D47-9372-23C7ADA7F2AA}" destId="{BFBAC80B-0C0F-4735-8084-1E8C2077010F}" srcOrd="3" destOrd="0" presId="urn:microsoft.com/office/officeart/2005/8/layout/hierarchy2"/>
    <dgm:cxn modelId="{99348B25-C8E2-4352-A279-CD27310265B2}" type="presParOf" srcId="{BFBAC80B-0C0F-4735-8084-1E8C2077010F}" destId="{28E93F19-7A6E-42A0-A2A2-618B86DA9A8F}" srcOrd="0" destOrd="0" presId="urn:microsoft.com/office/officeart/2005/8/layout/hierarchy2"/>
    <dgm:cxn modelId="{DF1D27DD-2AAA-4624-B48C-D1CBCBE07E8B}" type="presParOf" srcId="{BFBAC80B-0C0F-4735-8084-1E8C2077010F}" destId="{363CBB53-6D54-4734-AADB-A7CB25A0FDC5}" srcOrd="1" destOrd="0" presId="urn:microsoft.com/office/officeart/2005/8/layout/hierarchy2"/>
    <dgm:cxn modelId="{C6B18F2E-1966-41F4-94D7-7A2357540082}" type="presParOf" srcId="{E07BE0AC-49A9-4D47-9372-23C7ADA7F2AA}" destId="{FFE38DB3-1ECA-4B3C-9BEB-5C67C8148B3A}" srcOrd="4" destOrd="0" presId="urn:microsoft.com/office/officeart/2005/8/layout/hierarchy2"/>
    <dgm:cxn modelId="{404E76FE-0BDF-485E-9825-B8362E00E4D5}" type="presParOf" srcId="{FFE38DB3-1ECA-4B3C-9BEB-5C67C8148B3A}" destId="{D4D62D47-4B00-4DB2-8019-2B0FEDAFAC27}" srcOrd="0" destOrd="0" presId="urn:microsoft.com/office/officeart/2005/8/layout/hierarchy2"/>
    <dgm:cxn modelId="{CE89B348-124B-4086-A0BF-1B1237FE4567}" type="presParOf" srcId="{E07BE0AC-49A9-4D47-9372-23C7ADA7F2AA}" destId="{4F21D67E-E54D-4D90-BBF4-220FF5A70197}" srcOrd="5" destOrd="0" presId="urn:microsoft.com/office/officeart/2005/8/layout/hierarchy2"/>
    <dgm:cxn modelId="{13E8A2DD-B274-4DBC-82FA-492AB214772E}" type="presParOf" srcId="{4F21D67E-E54D-4D90-BBF4-220FF5A70197}" destId="{9BDC0C06-9322-4559-B705-56567F1DB50A}" srcOrd="0" destOrd="0" presId="urn:microsoft.com/office/officeart/2005/8/layout/hierarchy2"/>
    <dgm:cxn modelId="{6EA1218B-BC6A-42BA-AB8C-829CE9D034DF}" type="presParOf" srcId="{4F21D67E-E54D-4D90-BBF4-220FF5A70197}" destId="{4A5A7ACD-5E41-4802-B18C-9102187FAA39}" srcOrd="1" destOrd="0" presId="urn:microsoft.com/office/officeart/2005/8/layout/hierarchy2"/>
    <dgm:cxn modelId="{418E5A86-2FEE-4B50-8DB4-0BCB0D54CEAD}" type="presParOf" srcId="{E07BE0AC-49A9-4D47-9372-23C7ADA7F2AA}" destId="{41757F8C-B860-4D8A-958B-3F8B447F17D8}" srcOrd="6" destOrd="0" presId="urn:microsoft.com/office/officeart/2005/8/layout/hierarchy2"/>
    <dgm:cxn modelId="{5EAABEDE-6B52-48BE-BED0-AED68525196C}" type="presParOf" srcId="{41757F8C-B860-4D8A-958B-3F8B447F17D8}" destId="{7CAADE9A-3052-4FB1-8AEB-CE641400EA27}" srcOrd="0" destOrd="0" presId="urn:microsoft.com/office/officeart/2005/8/layout/hierarchy2"/>
    <dgm:cxn modelId="{C78CC116-8970-44D7-84F2-A9EC945D6FD9}" type="presParOf" srcId="{E07BE0AC-49A9-4D47-9372-23C7ADA7F2AA}" destId="{171D8B56-20CC-4779-8B7B-928927ECDB33}" srcOrd="7" destOrd="0" presId="urn:microsoft.com/office/officeart/2005/8/layout/hierarchy2"/>
    <dgm:cxn modelId="{E6F897E9-F133-4358-9301-177563EB1C24}" type="presParOf" srcId="{171D8B56-20CC-4779-8B7B-928927ECDB33}" destId="{9980CA79-ECE8-4860-B0F9-348A9D17EF1D}" srcOrd="0" destOrd="0" presId="urn:microsoft.com/office/officeart/2005/8/layout/hierarchy2"/>
    <dgm:cxn modelId="{B534D75A-B9D9-4116-AE66-CB58CED58450}" type="presParOf" srcId="{171D8B56-20CC-4779-8B7B-928927ECDB33}" destId="{EC779098-ED88-46A0-AF62-2DE98FD3D2C3}" srcOrd="1" destOrd="0" presId="urn:microsoft.com/office/officeart/2005/8/layout/hierarchy2"/>
    <dgm:cxn modelId="{7016F5EF-BB5D-4A72-A839-E49D5C377424}" type="presParOf" srcId="{E07BE0AC-49A9-4D47-9372-23C7ADA7F2AA}" destId="{6A705B5F-5F7D-4D1A-9251-3C9C5ADE2A3A}" srcOrd="8" destOrd="0" presId="urn:microsoft.com/office/officeart/2005/8/layout/hierarchy2"/>
    <dgm:cxn modelId="{0CC097F4-04B6-421E-81BF-65B27835D0E9}" type="presParOf" srcId="{6A705B5F-5F7D-4D1A-9251-3C9C5ADE2A3A}" destId="{9BE5249A-87E0-499F-B044-D983551F4851}" srcOrd="0" destOrd="0" presId="urn:microsoft.com/office/officeart/2005/8/layout/hierarchy2"/>
    <dgm:cxn modelId="{9DD2C393-1DF1-4932-9535-74582E8198CE}" type="presParOf" srcId="{E07BE0AC-49A9-4D47-9372-23C7ADA7F2AA}" destId="{1C6CA39A-79D3-49D2-A0B1-14B14F21AF09}" srcOrd="9" destOrd="0" presId="urn:microsoft.com/office/officeart/2005/8/layout/hierarchy2"/>
    <dgm:cxn modelId="{5D68C6FE-3D06-4869-B61E-F84CAC150FF7}" type="presParOf" srcId="{1C6CA39A-79D3-49D2-A0B1-14B14F21AF09}" destId="{793EA75E-78DA-48B9-9864-B7C0A297B902}" srcOrd="0" destOrd="0" presId="urn:microsoft.com/office/officeart/2005/8/layout/hierarchy2"/>
    <dgm:cxn modelId="{82F0CE15-498E-40D2-9426-3011499A1137}" type="presParOf" srcId="{1C6CA39A-79D3-49D2-A0B1-14B14F21AF09}" destId="{6555960D-E757-4C75-8F99-A38EC82F49E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455D81F-D816-45C1-A121-47FCDB84CC56}" type="doc">
      <dgm:prSet loTypeId="urn:microsoft.com/office/officeart/2005/8/layout/vList2" loCatId="list" qsTypeId="urn:microsoft.com/office/officeart/2005/8/quickstyle/simple1" qsCatId="simple" csTypeId="urn:microsoft.com/office/officeart/2005/8/colors/colorful1#6" csCatId="colorful"/>
      <dgm:spPr/>
      <dgm:t>
        <a:bodyPr/>
        <a:lstStyle/>
        <a:p>
          <a:endParaRPr lang="en-US"/>
        </a:p>
      </dgm:t>
    </dgm:pt>
    <dgm:pt modelId="{8BFDA74D-DC27-4F43-A7C0-222604DBDD95}">
      <dgm:prSet/>
      <dgm:spPr/>
      <dgm:t>
        <a:bodyPr/>
        <a:lstStyle/>
        <a:p>
          <a:r>
            <a:rPr lang="en-US"/>
            <a:t>NGUYÊN TẮC THANH TOÁN</a:t>
          </a:r>
        </a:p>
      </dgm:t>
    </dgm:pt>
    <dgm:pt modelId="{D53DC7D9-CF34-4FEF-A626-2FB84BB30DCC}" type="parTrans" cxnId="{D3D36284-3763-4AE7-9C50-CFA49D479AD8}">
      <dgm:prSet/>
      <dgm:spPr/>
      <dgm:t>
        <a:bodyPr/>
        <a:lstStyle/>
        <a:p>
          <a:endParaRPr lang="en-US"/>
        </a:p>
      </dgm:t>
    </dgm:pt>
    <dgm:pt modelId="{34D406A4-536A-40BE-8E3B-4D4CE65EEAF1}" type="sibTrans" cxnId="{D3D36284-3763-4AE7-9C50-CFA49D479AD8}">
      <dgm:prSet/>
      <dgm:spPr/>
      <dgm:t>
        <a:bodyPr/>
        <a:lstStyle/>
        <a:p>
          <a:endParaRPr lang="en-US"/>
        </a:p>
      </dgm:t>
    </dgm:pt>
    <dgm:pt modelId="{C6369D20-9944-4137-B9CD-2D87A97C0E34}" type="pres">
      <dgm:prSet presAssocID="{E455D81F-D816-45C1-A121-47FCDB84CC56}" presName="linear" presStyleCnt="0">
        <dgm:presLayoutVars>
          <dgm:animLvl val="lvl"/>
          <dgm:resizeHandles val="exact"/>
        </dgm:presLayoutVars>
      </dgm:prSet>
      <dgm:spPr/>
      <dgm:t>
        <a:bodyPr/>
        <a:lstStyle/>
        <a:p>
          <a:endParaRPr lang="en-US"/>
        </a:p>
      </dgm:t>
    </dgm:pt>
    <dgm:pt modelId="{B9890D58-8A2A-43BB-8452-9E06524DADD3}" type="pres">
      <dgm:prSet presAssocID="{8BFDA74D-DC27-4F43-A7C0-222604DBDD95}" presName="parentText" presStyleLbl="node1" presStyleIdx="0" presStyleCnt="1">
        <dgm:presLayoutVars>
          <dgm:chMax val="0"/>
          <dgm:bulletEnabled val="1"/>
        </dgm:presLayoutVars>
      </dgm:prSet>
      <dgm:spPr/>
      <dgm:t>
        <a:bodyPr/>
        <a:lstStyle/>
        <a:p>
          <a:endParaRPr lang="en-US"/>
        </a:p>
      </dgm:t>
    </dgm:pt>
  </dgm:ptLst>
  <dgm:cxnLst>
    <dgm:cxn modelId="{DD751FA4-C120-45AA-8285-36AB2CF53EA1}" type="presOf" srcId="{E455D81F-D816-45C1-A121-47FCDB84CC56}" destId="{C6369D20-9944-4137-B9CD-2D87A97C0E34}" srcOrd="0" destOrd="0" presId="urn:microsoft.com/office/officeart/2005/8/layout/vList2"/>
    <dgm:cxn modelId="{D3D36284-3763-4AE7-9C50-CFA49D479AD8}" srcId="{E455D81F-D816-45C1-A121-47FCDB84CC56}" destId="{8BFDA74D-DC27-4F43-A7C0-222604DBDD95}" srcOrd="0" destOrd="0" parTransId="{D53DC7D9-CF34-4FEF-A626-2FB84BB30DCC}" sibTransId="{34D406A4-536A-40BE-8E3B-4D4CE65EEAF1}"/>
    <dgm:cxn modelId="{8AAA5EC9-9D43-4709-BC09-2F98AF1B8C89}" type="presOf" srcId="{8BFDA74D-DC27-4F43-A7C0-222604DBDD95}" destId="{B9890D58-8A2A-43BB-8452-9E06524DADD3}" srcOrd="0" destOrd="0" presId="urn:microsoft.com/office/officeart/2005/8/layout/vList2"/>
    <dgm:cxn modelId="{A62C5DDF-8D2E-4586-B300-4CD4731E7B3F}" type="presParOf" srcId="{C6369D20-9944-4137-B9CD-2D87A97C0E34}" destId="{B9890D58-8A2A-43BB-8452-9E06524DADD3}"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D92BCE2-A2EB-4360-B348-ABAD617ECADB}"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6D1C2ACD-5296-4B6B-9798-009632D924E9}">
      <dgm:prSet custT="1"/>
      <dgm:spPr/>
      <dgm:t>
        <a:bodyPr/>
        <a:lstStyle/>
        <a:p>
          <a:pPr algn="ctr"/>
          <a:r>
            <a:rPr lang="en-US" sz="3200"/>
            <a:t>QUY TRÌNH CHUYỂN GIAO KỸ THUẬT</a:t>
          </a:r>
        </a:p>
      </dgm:t>
    </dgm:pt>
    <dgm:pt modelId="{BA12A0D1-178A-4590-BE40-BA4AB39B0AC2}" type="parTrans" cxnId="{2F8DEE13-EBDD-46E1-9F10-58665B327495}">
      <dgm:prSet/>
      <dgm:spPr/>
      <dgm:t>
        <a:bodyPr/>
        <a:lstStyle/>
        <a:p>
          <a:endParaRPr lang="en-US"/>
        </a:p>
      </dgm:t>
    </dgm:pt>
    <dgm:pt modelId="{DA28E0BF-5F6A-45A0-9BAE-45A9E1CF023D}" type="sibTrans" cxnId="{2F8DEE13-EBDD-46E1-9F10-58665B327495}">
      <dgm:prSet/>
      <dgm:spPr/>
      <dgm:t>
        <a:bodyPr/>
        <a:lstStyle/>
        <a:p>
          <a:endParaRPr lang="en-US"/>
        </a:p>
      </dgm:t>
    </dgm:pt>
    <dgm:pt modelId="{FA92C99C-6B12-4252-989B-C87CDF7DC14B}" type="pres">
      <dgm:prSet presAssocID="{1D92BCE2-A2EB-4360-B348-ABAD617ECADB}" presName="vert0" presStyleCnt="0">
        <dgm:presLayoutVars>
          <dgm:dir/>
          <dgm:animOne val="branch"/>
          <dgm:animLvl val="lvl"/>
        </dgm:presLayoutVars>
      </dgm:prSet>
      <dgm:spPr/>
      <dgm:t>
        <a:bodyPr/>
        <a:lstStyle/>
        <a:p>
          <a:endParaRPr lang="en-US"/>
        </a:p>
      </dgm:t>
    </dgm:pt>
    <dgm:pt modelId="{8CD21F34-61A4-469E-AEFD-C0C831F9B706}" type="pres">
      <dgm:prSet presAssocID="{6D1C2ACD-5296-4B6B-9798-009632D924E9}" presName="thickLine" presStyleLbl="alignNode1" presStyleIdx="0" presStyleCnt="1"/>
      <dgm:spPr/>
    </dgm:pt>
    <dgm:pt modelId="{BEA5AC4A-B746-4398-A935-678BADD0EAF3}" type="pres">
      <dgm:prSet presAssocID="{6D1C2ACD-5296-4B6B-9798-009632D924E9}" presName="horz1" presStyleCnt="0"/>
      <dgm:spPr/>
    </dgm:pt>
    <dgm:pt modelId="{CB041D2C-8DBA-4233-A566-3C94BAE33114}" type="pres">
      <dgm:prSet presAssocID="{6D1C2ACD-5296-4B6B-9798-009632D924E9}" presName="tx1" presStyleLbl="revTx" presStyleIdx="0" presStyleCnt="1"/>
      <dgm:spPr/>
      <dgm:t>
        <a:bodyPr/>
        <a:lstStyle/>
        <a:p>
          <a:endParaRPr lang="en-US"/>
        </a:p>
      </dgm:t>
    </dgm:pt>
    <dgm:pt modelId="{47E641D2-421E-4005-82B8-26940BE6C053}" type="pres">
      <dgm:prSet presAssocID="{6D1C2ACD-5296-4B6B-9798-009632D924E9}" presName="vert1" presStyleCnt="0"/>
      <dgm:spPr/>
    </dgm:pt>
  </dgm:ptLst>
  <dgm:cxnLst>
    <dgm:cxn modelId="{02F347E2-655F-4BDF-9C1B-EE3A08B48481}" type="presOf" srcId="{1D92BCE2-A2EB-4360-B348-ABAD617ECADB}" destId="{FA92C99C-6B12-4252-989B-C87CDF7DC14B}" srcOrd="0" destOrd="0" presId="urn:microsoft.com/office/officeart/2008/layout/LinedList"/>
    <dgm:cxn modelId="{2F8DEE13-EBDD-46E1-9F10-58665B327495}" srcId="{1D92BCE2-A2EB-4360-B348-ABAD617ECADB}" destId="{6D1C2ACD-5296-4B6B-9798-009632D924E9}" srcOrd="0" destOrd="0" parTransId="{BA12A0D1-178A-4590-BE40-BA4AB39B0AC2}" sibTransId="{DA28E0BF-5F6A-45A0-9BAE-45A9E1CF023D}"/>
    <dgm:cxn modelId="{C2E336B2-42CF-42F0-AFD7-A745F5698E8F}" type="presOf" srcId="{6D1C2ACD-5296-4B6B-9798-009632D924E9}" destId="{CB041D2C-8DBA-4233-A566-3C94BAE33114}" srcOrd="0" destOrd="0" presId="urn:microsoft.com/office/officeart/2008/layout/LinedList"/>
    <dgm:cxn modelId="{D6562127-237E-42E3-BD64-85FEDAEB8991}" type="presParOf" srcId="{FA92C99C-6B12-4252-989B-C87CDF7DC14B}" destId="{8CD21F34-61A4-469E-AEFD-C0C831F9B706}" srcOrd="0" destOrd="0" presId="urn:microsoft.com/office/officeart/2008/layout/LinedList"/>
    <dgm:cxn modelId="{A0BAA4A8-AE3D-4C2A-A73C-E7E6CFA45D7D}" type="presParOf" srcId="{FA92C99C-6B12-4252-989B-C87CDF7DC14B}" destId="{BEA5AC4A-B746-4398-A935-678BADD0EAF3}" srcOrd="1" destOrd="0" presId="urn:microsoft.com/office/officeart/2008/layout/LinedList"/>
    <dgm:cxn modelId="{81EA58B0-5340-4450-B690-69FCCECCECDB}" type="presParOf" srcId="{BEA5AC4A-B746-4398-A935-678BADD0EAF3}" destId="{CB041D2C-8DBA-4233-A566-3C94BAE33114}" srcOrd="0" destOrd="0" presId="urn:microsoft.com/office/officeart/2008/layout/LinedList"/>
    <dgm:cxn modelId="{504F5673-9244-4863-9A56-27F627E54956}" type="presParOf" srcId="{BEA5AC4A-B746-4398-A935-678BADD0EAF3}" destId="{47E641D2-421E-4005-82B8-26940BE6C05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30FF167-A6B8-45EC-93AF-513EC9D7FE00}"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US"/>
        </a:p>
      </dgm:t>
    </dgm:pt>
    <dgm:pt modelId="{55B9DA31-B9D5-4003-96E8-80D5AE41F8B8}">
      <dgm:prSet custT="1">
        <dgm:style>
          <a:lnRef idx="2">
            <a:schemeClr val="dk1"/>
          </a:lnRef>
          <a:fillRef idx="1">
            <a:schemeClr val="lt1"/>
          </a:fillRef>
          <a:effectRef idx="0">
            <a:schemeClr val="dk1"/>
          </a:effectRef>
          <a:fontRef idx="minor">
            <a:schemeClr val="dk1"/>
          </a:fontRef>
        </dgm:style>
      </dgm:prSet>
      <dgm:spPr/>
      <dgm:t>
        <a:bodyPr/>
        <a:lstStyle/>
        <a:p>
          <a:r>
            <a:rPr lang="en-US" sz="2400" b="1">
              <a:highlight>
                <a:srgbClr val="FFFF00"/>
              </a:highlight>
            </a:rPr>
            <a:t>1</a:t>
          </a:r>
          <a:r>
            <a:rPr lang="en-US" sz="2400" b="1"/>
            <a:t>.</a:t>
          </a:r>
          <a:r>
            <a:rPr lang="en-US" sz="1700"/>
            <a:t> </a:t>
          </a:r>
          <a:r>
            <a:rPr lang="en-US" sz="2000"/>
            <a:t>Khảo sát xác định nhu cầu chuyển giao kỹ thuật.</a:t>
          </a:r>
        </a:p>
      </dgm:t>
    </dgm:pt>
    <dgm:pt modelId="{DFF4A143-5C36-4A03-8960-62F17F9D8ABC}" type="parTrans" cxnId="{18EA4EF2-24B6-4E03-A50E-F058EF4D3BDC}">
      <dgm:prSet/>
      <dgm:spPr/>
      <dgm:t>
        <a:bodyPr/>
        <a:lstStyle/>
        <a:p>
          <a:endParaRPr lang="en-US"/>
        </a:p>
      </dgm:t>
    </dgm:pt>
    <dgm:pt modelId="{E68F2E8B-F656-4E61-BC51-C21BC7F48B3C}" type="sibTrans" cxnId="{18EA4EF2-24B6-4E03-A50E-F058EF4D3BDC}">
      <dgm:prSet/>
      <dgm:spPr/>
      <dgm:t>
        <a:bodyPr/>
        <a:lstStyle/>
        <a:p>
          <a:endParaRPr lang="en-US"/>
        </a:p>
      </dgm:t>
    </dgm:pt>
    <dgm:pt modelId="{733F5D88-FE0E-4639-8913-D13AAE6A97FA}">
      <dgm:prSet custT="1">
        <dgm:style>
          <a:lnRef idx="2">
            <a:schemeClr val="accent2"/>
          </a:lnRef>
          <a:fillRef idx="1">
            <a:schemeClr val="lt1"/>
          </a:fillRef>
          <a:effectRef idx="0">
            <a:schemeClr val="accent2"/>
          </a:effectRef>
          <a:fontRef idx="minor">
            <a:schemeClr val="dk1"/>
          </a:fontRef>
        </dgm:style>
      </dgm:prSet>
      <dgm:spPr/>
      <dgm:t>
        <a:bodyPr/>
        <a:lstStyle/>
        <a:p>
          <a:r>
            <a:rPr lang="en-US" sz="2400" b="1">
              <a:highlight>
                <a:srgbClr val="FFFF00"/>
              </a:highlight>
            </a:rPr>
            <a:t>2.</a:t>
          </a:r>
          <a:r>
            <a:rPr lang="en-US" sz="1700"/>
            <a:t> </a:t>
          </a:r>
          <a:r>
            <a:rPr lang="en-US" sz="2000"/>
            <a:t>Xây dựng đề cương chuyển giao kỹ thuật.</a:t>
          </a:r>
        </a:p>
      </dgm:t>
    </dgm:pt>
    <dgm:pt modelId="{4F30588B-9315-45B2-A372-AD0BDAFB5F70}" type="parTrans" cxnId="{C4378B18-B123-41A1-BC7B-8802F1E0AB1A}">
      <dgm:prSet/>
      <dgm:spPr/>
      <dgm:t>
        <a:bodyPr/>
        <a:lstStyle/>
        <a:p>
          <a:endParaRPr lang="en-US"/>
        </a:p>
      </dgm:t>
    </dgm:pt>
    <dgm:pt modelId="{A90609C2-2CAD-4043-8719-080927FBCD3F}" type="sibTrans" cxnId="{C4378B18-B123-41A1-BC7B-8802F1E0AB1A}">
      <dgm:prSet/>
      <dgm:spPr/>
      <dgm:t>
        <a:bodyPr/>
        <a:lstStyle/>
        <a:p>
          <a:endParaRPr lang="en-US"/>
        </a:p>
      </dgm:t>
    </dgm:pt>
    <dgm:pt modelId="{84D5C237-19B6-47A4-B63F-90C6453602BC}">
      <dgm:prSet custT="1">
        <dgm:style>
          <a:lnRef idx="2">
            <a:schemeClr val="accent5"/>
          </a:lnRef>
          <a:fillRef idx="1">
            <a:schemeClr val="lt1"/>
          </a:fillRef>
          <a:effectRef idx="0">
            <a:schemeClr val="accent5"/>
          </a:effectRef>
          <a:fontRef idx="minor">
            <a:schemeClr val="dk1"/>
          </a:fontRef>
        </dgm:style>
      </dgm:prSet>
      <dgm:spPr/>
      <dgm:t>
        <a:bodyPr/>
        <a:lstStyle/>
        <a:p>
          <a:r>
            <a:rPr lang="en-US" sz="2000" b="1">
              <a:highlight>
                <a:srgbClr val="FFFF00"/>
              </a:highlight>
            </a:rPr>
            <a:t>3.</a:t>
          </a:r>
          <a:r>
            <a:rPr lang="en-US" sz="2000" b="1"/>
            <a:t> </a:t>
          </a:r>
          <a:r>
            <a:rPr lang="en-US" sz="2000"/>
            <a:t>Ký hợp đồng chuyển giao kỹ </a:t>
          </a:r>
          <a:r>
            <a:rPr lang="en-US" sz="2000" smtClean="0"/>
            <a:t>thuật</a:t>
          </a:r>
          <a:endParaRPr lang="en-US" sz="2000"/>
        </a:p>
      </dgm:t>
    </dgm:pt>
    <dgm:pt modelId="{E8644A08-C3E1-4159-8BFE-B3A35A4DCF5D}" type="parTrans" cxnId="{42AFFFCB-F91C-47B7-AC96-D7E96D5058DD}">
      <dgm:prSet/>
      <dgm:spPr/>
      <dgm:t>
        <a:bodyPr/>
        <a:lstStyle/>
        <a:p>
          <a:endParaRPr lang="en-US"/>
        </a:p>
      </dgm:t>
    </dgm:pt>
    <dgm:pt modelId="{48D91FD8-E920-4A8A-AEBA-7728FB54011F}" type="sibTrans" cxnId="{42AFFFCB-F91C-47B7-AC96-D7E96D5058DD}">
      <dgm:prSet/>
      <dgm:spPr/>
      <dgm:t>
        <a:bodyPr/>
        <a:lstStyle/>
        <a:p>
          <a:endParaRPr lang="en-US"/>
        </a:p>
      </dgm:t>
    </dgm:pt>
    <dgm:pt modelId="{7B1F5EC3-B311-4804-B855-736AE087196D}">
      <dgm:prSet custT="1">
        <dgm:style>
          <a:lnRef idx="2">
            <a:schemeClr val="accent6"/>
          </a:lnRef>
          <a:fillRef idx="1">
            <a:schemeClr val="lt1"/>
          </a:fillRef>
          <a:effectRef idx="0">
            <a:schemeClr val="accent6"/>
          </a:effectRef>
          <a:fontRef idx="minor">
            <a:schemeClr val="dk1"/>
          </a:fontRef>
        </dgm:style>
      </dgm:prSet>
      <dgm:spPr/>
      <dgm:t>
        <a:bodyPr/>
        <a:lstStyle/>
        <a:p>
          <a:r>
            <a:rPr lang="en-US" sz="2800" b="1">
              <a:highlight>
                <a:srgbClr val="FFFF00"/>
              </a:highlight>
            </a:rPr>
            <a:t>4.</a:t>
          </a:r>
          <a:r>
            <a:rPr lang="en-US" sz="2800" b="1"/>
            <a:t> </a:t>
          </a:r>
          <a:r>
            <a:rPr lang="en-US" sz="2000"/>
            <a:t>Thực hiện chuyển giao kỹ thuật</a:t>
          </a:r>
        </a:p>
      </dgm:t>
    </dgm:pt>
    <dgm:pt modelId="{DAE8CBD6-C666-4F16-BD58-844F055E5F3C}" type="parTrans" cxnId="{06207CFF-A71C-4DBE-BBF2-13F0C914CE0E}">
      <dgm:prSet/>
      <dgm:spPr/>
      <dgm:t>
        <a:bodyPr/>
        <a:lstStyle/>
        <a:p>
          <a:endParaRPr lang="en-US"/>
        </a:p>
      </dgm:t>
    </dgm:pt>
    <dgm:pt modelId="{6BD7319F-43D1-4E7C-AB31-E8FB3BAB44FE}" type="sibTrans" cxnId="{06207CFF-A71C-4DBE-BBF2-13F0C914CE0E}">
      <dgm:prSet/>
      <dgm:spPr/>
      <dgm:t>
        <a:bodyPr/>
        <a:lstStyle/>
        <a:p>
          <a:endParaRPr lang="en-US"/>
        </a:p>
      </dgm:t>
    </dgm:pt>
    <dgm:pt modelId="{1DF7B65A-531F-4255-8681-69716A2F7171}">
      <dgm:prSet custT="1">
        <dgm:style>
          <a:lnRef idx="2">
            <a:schemeClr val="accent3"/>
          </a:lnRef>
          <a:fillRef idx="1">
            <a:schemeClr val="lt1"/>
          </a:fillRef>
          <a:effectRef idx="0">
            <a:schemeClr val="accent3"/>
          </a:effectRef>
          <a:fontRef idx="minor">
            <a:schemeClr val="dk1"/>
          </a:fontRef>
        </dgm:style>
      </dgm:prSet>
      <dgm:spPr/>
      <dgm:t>
        <a:bodyPr/>
        <a:lstStyle/>
        <a:p>
          <a:r>
            <a:rPr lang="en-US" sz="2400" b="1">
              <a:highlight>
                <a:srgbClr val="FFFF00"/>
              </a:highlight>
            </a:rPr>
            <a:t>5.</a:t>
          </a:r>
          <a:r>
            <a:rPr lang="en-US" sz="2400" b="1"/>
            <a:t> </a:t>
          </a:r>
          <a:r>
            <a:rPr lang="en-US" sz="2000"/>
            <a:t>Sau khi hoàn thành chuyển giao, cơ sở KCB có trách nhiệm thực hiện thủ tục </a:t>
          </a:r>
          <a:r>
            <a:rPr lang="en-US" sz="2000" b="1">
              <a:solidFill>
                <a:srgbClr val="FF0000"/>
              </a:solidFill>
            </a:rPr>
            <a:t>ĐIỀU CHỈNH PHẠM VI HOẠT ĐỘNG CHUYÊN MÔN </a:t>
          </a:r>
          <a:r>
            <a:rPr lang="en-US" sz="2000"/>
            <a:t>theo quy định tại Nghị định này.</a:t>
          </a:r>
        </a:p>
      </dgm:t>
    </dgm:pt>
    <dgm:pt modelId="{B68F650E-BF6D-4E90-A962-181D3DDEBE2D}" type="parTrans" cxnId="{CF874445-12EC-430E-868C-76FC458673D2}">
      <dgm:prSet/>
      <dgm:spPr/>
      <dgm:t>
        <a:bodyPr/>
        <a:lstStyle/>
        <a:p>
          <a:endParaRPr lang="en-US"/>
        </a:p>
      </dgm:t>
    </dgm:pt>
    <dgm:pt modelId="{8A29E626-C61D-4BB7-99B3-071D2F7D7A65}" type="sibTrans" cxnId="{CF874445-12EC-430E-868C-76FC458673D2}">
      <dgm:prSet/>
      <dgm:spPr/>
      <dgm:t>
        <a:bodyPr/>
        <a:lstStyle/>
        <a:p>
          <a:endParaRPr lang="en-US"/>
        </a:p>
      </dgm:t>
    </dgm:pt>
    <dgm:pt modelId="{5945042B-710E-4059-8B71-93E6C0E9448C}" type="pres">
      <dgm:prSet presAssocID="{F30FF167-A6B8-45EC-93AF-513EC9D7FE00}" presName="Name0" presStyleCnt="0">
        <dgm:presLayoutVars>
          <dgm:dir/>
          <dgm:resizeHandles val="exact"/>
        </dgm:presLayoutVars>
      </dgm:prSet>
      <dgm:spPr/>
      <dgm:t>
        <a:bodyPr/>
        <a:lstStyle/>
        <a:p>
          <a:endParaRPr lang="en-US"/>
        </a:p>
      </dgm:t>
    </dgm:pt>
    <dgm:pt modelId="{671DA31E-6AA5-4404-A6E2-9E510B302620}" type="pres">
      <dgm:prSet presAssocID="{55B9DA31-B9D5-4003-96E8-80D5AE41F8B8}" presName="node" presStyleLbl="node1" presStyleIdx="0" presStyleCnt="5">
        <dgm:presLayoutVars>
          <dgm:bulletEnabled val="1"/>
        </dgm:presLayoutVars>
      </dgm:prSet>
      <dgm:spPr/>
      <dgm:t>
        <a:bodyPr/>
        <a:lstStyle/>
        <a:p>
          <a:endParaRPr lang="en-US"/>
        </a:p>
      </dgm:t>
    </dgm:pt>
    <dgm:pt modelId="{7C9001BE-2E45-4E7F-8702-C00C93EFBCB1}" type="pres">
      <dgm:prSet presAssocID="{E68F2E8B-F656-4E61-BC51-C21BC7F48B3C}" presName="sibTrans" presStyleLbl="sibTrans1D1" presStyleIdx="0" presStyleCnt="4"/>
      <dgm:spPr/>
      <dgm:t>
        <a:bodyPr/>
        <a:lstStyle/>
        <a:p>
          <a:endParaRPr lang="en-US"/>
        </a:p>
      </dgm:t>
    </dgm:pt>
    <dgm:pt modelId="{28CCF5F0-4873-4B3D-97ED-8759136E9949}" type="pres">
      <dgm:prSet presAssocID="{E68F2E8B-F656-4E61-BC51-C21BC7F48B3C}" presName="connectorText" presStyleLbl="sibTrans1D1" presStyleIdx="0" presStyleCnt="4"/>
      <dgm:spPr/>
      <dgm:t>
        <a:bodyPr/>
        <a:lstStyle/>
        <a:p>
          <a:endParaRPr lang="en-US"/>
        </a:p>
      </dgm:t>
    </dgm:pt>
    <dgm:pt modelId="{DC2F979B-0CE5-466E-A43F-0BF2FE399F43}" type="pres">
      <dgm:prSet presAssocID="{733F5D88-FE0E-4639-8913-D13AAE6A97FA}" presName="node" presStyleLbl="node1" presStyleIdx="1" presStyleCnt="5">
        <dgm:presLayoutVars>
          <dgm:bulletEnabled val="1"/>
        </dgm:presLayoutVars>
      </dgm:prSet>
      <dgm:spPr/>
      <dgm:t>
        <a:bodyPr/>
        <a:lstStyle/>
        <a:p>
          <a:endParaRPr lang="en-US"/>
        </a:p>
      </dgm:t>
    </dgm:pt>
    <dgm:pt modelId="{7775F095-E947-4242-AEC6-F165537EBDA8}" type="pres">
      <dgm:prSet presAssocID="{A90609C2-2CAD-4043-8719-080927FBCD3F}" presName="sibTrans" presStyleLbl="sibTrans1D1" presStyleIdx="1" presStyleCnt="4"/>
      <dgm:spPr/>
      <dgm:t>
        <a:bodyPr/>
        <a:lstStyle/>
        <a:p>
          <a:endParaRPr lang="en-US"/>
        </a:p>
      </dgm:t>
    </dgm:pt>
    <dgm:pt modelId="{B96B7D1B-51F5-483A-89F5-012D819BE537}" type="pres">
      <dgm:prSet presAssocID="{A90609C2-2CAD-4043-8719-080927FBCD3F}" presName="connectorText" presStyleLbl="sibTrans1D1" presStyleIdx="1" presStyleCnt="4"/>
      <dgm:spPr/>
      <dgm:t>
        <a:bodyPr/>
        <a:lstStyle/>
        <a:p>
          <a:endParaRPr lang="en-US"/>
        </a:p>
      </dgm:t>
    </dgm:pt>
    <dgm:pt modelId="{FEF3083F-0D10-45F2-BD38-F76BDAAB6DEB}" type="pres">
      <dgm:prSet presAssocID="{84D5C237-19B6-47A4-B63F-90C6453602BC}" presName="node" presStyleLbl="node1" presStyleIdx="2" presStyleCnt="5" custScaleX="82550">
        <dgm:presLayoutVars>
          <dgm:bulletEnabled val="1"/>
        </dgm:presLayoutVars>
      </dgm:prSet>
      <dgm:spPr/>
      <dgm:t>
        <a:bodyPr/>
        <a:lstStyle/>
        <a:p>
          <a:endParaRPr lang="en-US"/>
        </a:p>
      </dgm:t>
    </dgm:pt>
    <dgm:pt modelId="{298713A6-23C3-4B39-978C-34756393FDB4}" type="pres">
      <dgm:prSet presAssocID="{48D91FD8-E920-4A8A-AEBA-7728FB54011F}" presName="sibTrans" presStyleLbl="sibTrans1D1" presStyleIdx="2" presStyleCnt="4"/>
      <dgm:spPr/>
      <dgm:t>
        <a:bodyPr/>
        <a:lstStyle/>
        <a:p>
          <a:endParaRPr lang="en-US"/>
        </a:p>
      </dgm:t>
    </dgm:pt>
    <dgm:pt modelId="{3061D891-FDDC-46F0-975F-D3A956CB1404}" type="pres">
      <dgm:prSet presAssocID="{48D91FD8-E920-4A8A-AEBA-7728FB54011F}" presName="connectorText" presStyleLbl="sibTrans1D1" presStyleIdx="2" presStyleCnt="4"/>
      <dgm:spPr/>
      <dgm:t>
        <a:bodyPr/>
        <a:lstStyle/>
        <a:p>
          <a:endParaRPr lang="en-US"/>
        </a:p>
      </dgm:t>
    </dgm:pt>
    <dgm:pt modelId="{D840F02E-6FFB-4BAA-8065-8D670A0DC812}" type="pres">
      <dgm:prSet presAssocID="{7B1F5EC3-B311-4804-B855-736AE087196D}" presName="node" presStyleLbl="node1" presStyleIdx="3" presStyleCnt="5">
        <dgm:presLayoutVars>
          <dgm:bulletEnabled val="1"/>
        </dgm:presLayoutVars>
      </dgm:prSet>
      <dgm:spPr/>
      <dgm:t>
        <a:bodyPr/>
        <a:lstStyle/>
        <a:p>
          <a:endParaRPr lang="en-US"/>
        </a:p>
      </dgm:t>
    </dgm:pt>
    <dgm:pt modelId="{DFFFA230-851A-4B61-BAC8-FD96C3F32683}" type="pres">
      <dgm:prSet presAssocID="{6BD7319F-43D1-4E7C-AB31-E8FB3BAB44FE}" presName="sibTrans" presStyleLbl="sibTrans1D1" presStyleIdx="3" presStyleCnt="4"/>
      <dgm:spPr/>
      <dgm:t>
        <a:bodyPr/>
        <a:lstStyle/>
        <a:p>
          <a:endParaRPr lang="en-US"/>
        </a:p>
      </dgm:t>
    </dgm:pt>
    <dgm:pt modelId="{493F3AD6-4284-48DA-A66F-BE840E9044CA}" type="pres">
      <dgm:prSet presAssocID="{6BD7319F-43D1-4E7C-AB31-E8FB3BAB44FE}" presName="connectorText" presStyleLbl="sibTrans1D1" presStyleIdx="3" presStyleCnt="4"/>
      <dgm:spPr/>
      <dgm:t>
        <a:bodyPr/>
        <a:lstStyle/>
        <a:p>
          <a:endParaRPr lang="en-US"/>
        </a:p>
      </dgm:t>
    </dgm:pt>
    <dgm:pt modelId="{F577A2AD-C792-4F90-94CA-F0BD894F89C6}" type="pres">
      <dgm:prSet presAssocID="{1DF7B65A-531F-4255-8681-69716A2F7171}" presName="node" presStyleLbl="node1" presStyleIdx="4" presStyleCnt="5" custScaleX="125267">
        <dgm:presLayoutVars>
          <dgm:bulletEnabled val="1"/>
        </dgm:presLayoutVars>
      </dgm:prSet>
      <dgm:spPr/>
      <dgm:t>
        <a:bodyPr/>
        <a:lstStyle/>
        <a:p>
          <a:endParaRPr lang="en-US"/>
        </a:p>
      </dgm:t>
    </dgm:pt>
  </dgm:ptLst>
  <dgm:cxnLst>
    <dgm:cxn modelId="{DB795456-69FB-4368-9A58-9675E2DA1947}" type="presOf" srcId="{E68F2E8B-F656-4E61-BC51-C21BC7F48B3C}" destId="{28CCF5F0-4873-4B3D-97ED-8759136E9949}" srcOrd="1" destOrd="0" presId="urn:microsoft.com/office/officeart/2005/8/layout/bProcess3"/>
    <dgm:cxn modelId="{F595FDDD-FF9E-4D27-A353-2405FD32B9FA}" type="presOf" srcId="{48D91FD8-E920-4A8A-AEBA-7728FB54011F}" destId="{298713A6-23C3-4B39-978C-34756393FDB4}" srcOrd="0" destOrd="0" presId="urn:microsoft.com/office/officeart/2005/8/layout/bProcess3"/>
    <dgm:cxn modelId="{315F4976-BBB4-46EC-8962-A35F06023274}" type="presOf" srcId="{6BD7319F-43D1-4E7C-AB31-E8FB3BAB44FE}" destId="{DFFFA230-851A-4B61-BAC8-FD96C3F32683}" srcOrd="0" destOrd="0" presId="urn:microsoft.com/office/officeart/2005/8/layout/bProcess3"/>
    <dgm:cxn modelId="{919A5BF4-BAE3-46ED-B530-FB7E5742E018}" type="presOf" srcId="{84D5C237-19B6-47A4-B63F-90C6453602BC}" destId="{FEF3083F-0D10-45F2-BD38-F76BDAAB6DEB}" srcOrd="0" destOrd="0" presId="urn:microsoft.com/office/officeart/2005/8/layout/bProcess3"/>
    <dgm:cxn modelId="{B527F76B-2EC3-4C9A-A1B6-13ED6AC89F19}" type="presOf" srcId="{A90609C2-2CAD-4043-8719-080927FBCD3F}" destId="{7775F095-E947-4242-AEC6-F165537EBDA8}" srcOrd="0" destOrd="0" presId="urn:microsoft.com/office/officeart/2005/8/layout/bProcess3"/>
    <dgm:cxn modelId="{06207CFF-A71C-4DBE-BBF2-13F0C914CE0E}" srcId="{F30FF167-A6B8-45EC-93AF-513EC9D7FE00}" destId="{7B1F5EC3-B311-4804-B855-736AE087196D}" srcOrd="3" destOrd="0" parTransId="{DAE8CBD6-C666-4F16-BD58-844F055E5F3C}" sibTransId="{6BD7319F-43D1-4E7C-AB31-E8FB3BAB44FE}"/>
    <dgm:cxn modelId="{42AFFFCB-F91C-47B7-AC96-D7E96D5058DD}" srcId="{F30FF167-A6B8-45EC-93AF-513EC9D7FE00}" destId="{84D5C237-19B6-47A4-B63F-90C6453602BC}" srcOrd="2" destOrd="0" parTransId="{E8644A08-C3E1-4159-8BFE-B3A35A4DCF5D}" sibTransId="{48D91FD8-E920-4A8A-AEBA-7728FB54011F}"/>
    <dgm:cxn modelId="{021A5338-1B71-438F-9828-E1A0629250A6}" type="presOf" srcId="{7B1F5EC3-B311-4804-B855-736AE087196D}" destId="{D840F02E-6FFB-4BAA-8065-8D670A0DC812}" srcOrd="0" destOrd="0" presId="urn:microsoft.com/office/officeart/2005/8/layout/bProcess3"/>
    <dgm:cxn modelId="{32AD6F86-1013-41EC-A749-EF991952D278}" type="presOf" srcId="{55B9DA31-B9D5-4003-96E8-80D5AE41F8B8}" destId="{671DA31E-6AA5-4404-A6E2-9E510B302620}" srcOrd="0" destOrd="0" presId="urn:microsoft.com/office/officeart/2005/8/layout/bProcess3"/>
    <dgm:cxn modelId="{54572EC3-2FBF-4698-957C-62346E7E4B50}" type="presOf" srcId="{1DF7B65A-531F-4255-8681-69716A2F7171}" destId="{F577A2AD-C792-4F90-94CA-F0BD894F89C6}" srcOrd="0" destOrd="0" presId="urn:microsoft.com/office/officeart/2005/8/layout/bProcess3"/>
    <dgm:cxn modelId="{F4AFF105-08FC-498C-ACA7-D8208224BED4}" type="presOf" srcId="{F30FF167-A6B8-45EC-93AF-513EC9D7FE00}" destId="{5945042B-710E-4059-8B71-93E6C0E9448C}" srcOrd="0" destOrd="0" presId="urn:microsoft.com/office/officeart/2005/8/layout/bProcess3"/>
    <dgm:cxn modelId="{E6E20691-38B8-46B2-85E4-D46D5531FD3A}" type="presOf" srcId="{48D91FD8-E920-4A8A-AEBA-7728FB54011F}" destId="{3061D891-FDDC-46F0-975F-D3A956CB1404}" srcOrd="1" destOrd="0" presId="urn:microsoft.com/office/officeart/2005/8/layout/bProcess3"/>
    <dgm:cxn modelId="{2A0DCC01-CE77-4D1F-AAE0-5BACEB429EA5}" type="presOf" srcId="{733F5D88-FE0E-4639-8913-D13AAE6A97FA}" destId="{DC2F979B-0CE5-466E-A43F-0BF2FE399F43}" srcOrd="0" destOrd="0" presId="urn:microsoft.com/office/officeart/2005/8/layout/bProcess3"/>
    <dgm:cxn modelId="{BA99251D-70AD-4135-BB8A-620657A33885}" type="presOf" srcId="{A90609C2-2CAD-4043-8719-080927FBCD3F}" destId="{B96B7D1B-51F5-483A-89F5-012D819BE537}" srcOrd="1" destOrd="0" presId="urn:microsoft.com/office/officeart/2005/8/layout/bProcess3"/>
    <dgm:cxn modelId="{21CD2B5B-42AB-4C72-B5D5-67B4CFA032FF}" type="presOf" srcId="{E68F2E8B-F656-4E61-BC51-C21BC7F48B3C}" destId="{7C9001BE-2E45-4E7F-8702-C00C93EFBCB1}" srcOrd="0" destOrd="0" presId="urn:microsoft.com/office/officeart/2005/8/layout/bProcess3"/>
    <dgm:cxn modelId="{18EA4EF2-24B6-4E03-A50E-F058EF4D3BDC}" srcId="{F30FF167-A6B8-45EC-93AF-513EC9D7FE00}" destId="{55B9DA31-B9D5-4003-96E8-80D5AE41F8B8}" srcOrd="0" destOrd="0" parTransId="{DFF4A143-5C36-4A03-8960-62F17F9D8ABC}" sibTransId="{E68F2E8B-F656-4E61-BC51-C21BC7F48B3C}"/>
    <dgm:cxn modelId="{CF874445-12EC-430E-868C-76FC458673D2}" srcId="{F30FF167-A6B8-45EC-93AF-513EC9D7FE00}" destId="{1DF7B65A-531F-4255-8681-69716A2F7171}" srcOrd="4" destOrd="0" parTransId="{B68F650E-BF6D-4E90-A962-181D3DDEBE2D}" sibTransId="{8A29E626-C61D-4BB7-99B3-071D2F7D7A65}"/>
    <dgm:cxn modelId="{2B36020C-E932-4738-88E9-849329929A61}" type="presOf" srcId="{6BD7319F-43D1-4E7C-AB31-E8FB3BAB44FE}" destId="{493F3AD6-4284-48DA-A66F-BE840E9044CA}" srcOrd="1" destOrd="0" presId="urn:microsoft.com/office/officeart/2005/8/layout/bProcess3"/>
    <dgm:cxn modelId="{C4378B18-B123-41A1-BC7B-8802F1E0AB1A}" srcId="{F30FF167-A6B8-45EC-93AF-513EC9D7FE00}" destId="{733F5D88-FE0E-4639-8913-D13AAE6A97FA}" srcOrd="1" destOrd="0" parTransId="{4F30588B-9315-45B2-A372-AD0BDAFB5F70}" sibTransId="{A90609C2-2CAD-4043-8719-080927FBCD3F}"/>
    <dgm:cxn modelId="{BFFBDDA4-28AF-4185-9A9B-22F8D9ED78C8}" type="presParOf" srcId="{5945042B-710E-4059-8B71-93E6C0E9448C}" destId="{671DA31E-6AA5-4404-A6E2-9E510B302620}" srcOrd="0" destOrd="0" presId="urn:microsoft.com/office/officeart/2005/8/layout/bProcess3"/>
    <dgm:cxn modelId="{7EADFBE2-541B-48C7-B3D8-F7FD96323249}" type="presParOf" srcId="{5945042B-710E-4059-8B71-93E6C0E9448C}" destId="{7C9001BE-2E45-4E7F-8702-C00C93EFBCB1}" srcOrd="1" destOrd="0" presId="urn:microsoft.com/office/officeart/2005/8/layout/bProcess3"/>
    <dgm:cxn modelId="{F359DE04-03E9-4AC9-92C8-A866C8B32E65}" type="presParOf" srcId="{7C9001BE-2E45-4E7F-8702-C00C93EFBCB1}" destId="{28CCF5F0-4873-4B3D-97ED-8759136E9949}" srcOrd="0" destOrd="0" presId="urn:microsoft.com/office/officeart/2005/8/layout/bProcess3"/>
    <dgm:cxn modelId="{DBF51B9D-2CB5-4C34-958C-53D3E8A99442}" type="presParOf" srcId="{5945042B-710E-4059-8B71-93E6C0E9448C}" destId="{DC2F979B-0CE5-466E-A43F-0BF2FE399F43}" srcOrd="2" destOrd="0" presId="urn:microsoft.com/office/officeart/2005/8/layout/bProcess3"/>
    <dgm:cxn modelId="{7CB68F50-5CA7-43F6-95AE-37D1C93C24AA}" type="presParOf" srcId="{5945042B-710E-4059-8B71-93E6C0E9448C}" destId="{7775F095-E947-4242-AEC6-F165537EBDA8}" srcOrd="3" destOrd="0" presId="urn:microsoft.com/office/officeart/2005/8/layout/bProcess3"/>
    <dgm:cxn modelId="{0E0CF98E-FA55-44B7-A891-7E31D25C9269}" type="presParOf" srcId="{7775F095-E947-4242-AEC6-F165537EBDA8}" destId="{B96B7D1B-51F5-483A-89F5-012D819BE537}" srcOrd="0" destOrd="0" presId="urn:microsoft.com/office/officeart/2005/8/layout/bProcess3"/>
    <dgm:cxn modelId="{BB9FD00C-DB6A-40D1-8FB9-E0F009031A63}" type="presParOf" srcId="{5945042B-710E-4059-8B71-93E6C0E9448C}" destId="{FEF3083F-0D10-45F2-BD38-F76BDAAB6DEB}" srcOrd="4" destOrd="0" presId="urn:microsoft.com/office/officeart/2005/8/layout/bProcess3"/>
    <dgm:cxn modelId="{B13BAD0C-623C-42BD-8209-CFAA220F2610}" type="presParOf" srcId="{5945042B-710E-4059-8B71-93E6C0E9448C}" destId="{298713A6-23C3-4B39-978C-34756393FDB4}" srcOrd="5" destOrd="0" presId="urn:microsoft.com/office/officeart/2005/8/layout/bProcess3"/>
    <dgm:cxn modelId="{2FCEFCEA-56A6-409D-A4EA-06B98C10F97D}" type="presParOf" srcId="{298713A6-23C3-4B39-978C-34756393FDB4}" destId="{3061D891-FDDC-46F0-975F-D3A956CB1404}" srcOrd="0" destOrd="0" presId="urn:microsoft.com/office/officeart/2005/8/layout/bProcess3"/>
    <dgm:cxn modelId="{87509001-7FE9-4DDF-9F48-7FF7C1E74B82}" type="presParOf" srcId="{5945042B-710E-4059-8B71-93E6C0E9448C}" destId="{D840F02E-6FFB-4BAA-8065-8D670A0DC812}" srcOrd="6" destOrd="0" presId="urn:microsoft.com/office/officeart/2005/8/layout/bProcess3"/>
    <dgm:cxn modelId="{F9477FB5-7554-4FB4-BBC4-56ACE6C2E213}" type="presParOf" srcId="{5945042B-710E-4059-8B71-93E6C0E9448C}" destId="{DFFFA230-851A-4B61-BAC8-FD96C3F32683}" srcOrd="7" destOrd="0" presId="urn:microsoft.com/office/officeart/2005/8/layout/bProcess3"/>
    <dgm:cxn modelId="{15198358-7A92-4F7C-8632-803D12EC92A2}" type="presParOf" srcId="{DFFFA230-851A-4B61-BAC8-FD96C3F32683}" destId="{493F3AD6-4284-48DA-A66F-BE840E9044CA}" srcOrd="0" destOrd="0" presId="urn:microsoft.com/office/officeart/2005/8/layout/bProcess3"/>
    <dgm:cxn modelId="{C6340AD6-7BDE-4B98-8AFE-0A4332971E01}" type="presParOf" srcId="{5945042B-710E-4059-8B71-93E6C0E9448C}" destId="{F577A2AD-C792-4F90-94CA-F0BD894F89C6}" srcOrd="8" destOrd="0" presId="urn:microsoft.com/office/officeart/2005/8/layout/bProcess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6F1F57C-3376-4F9E-94BD-4C1ED99FD2A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08E62A96-E2F8-4176-9251-4A10C8C46D50}">
      <dgm:prSet custT="1"/>
      <dgm:spPr/>
      <dgm:t>
        <a:bodyPr/>
        <a:lstStyle/>
        <a:p>
          <a:pPr algn="ctr"/>
          <a:r>
            <a:rPr lang="en-US" sz="2000" b="1">
              <a:latin typeface="Times New Roman" panose="02020603050405020304" pitchFamily="18" charset="0"/>
              <a:cs typeface="Times New Roman" panose="02020603050405020304" pitchFamily="18" charset="0"/>
            </a:rPr>
            <a:t>THANH TOÁN CHI PHÍ KCB ĐỐI VỚI NGƯỜI BỆNH ĐIỀU TRỊ TRONG TRƯỜNG HỢP XẢY RA THIÊN TAI, THẢM HỌA, DỊCH BỆNH TRUYỀN NHIỄM NHÓM A HOẶC TÌNH TRẠNG KHẨN </a:t>
          </a:r>
          <a:r>
            <a:rPr lang="en-US" sz="2000" b="1" smtClean="0">
              <a:latin typeface="Times New Roman" panose="02020603050405020304" pitchFamily="18" charset="0"/>
              <a:cs typeface="Times New Roman" panose="02020603050405020304" pitchFamily="18" charset="0"/>
            </a:rPr>
            <a:t>CẤP (Điều 107-112)</a:t>
          </a:r>
          <a:endParaRPr lang="en-US" sz="2000">
            <a:latin typeface="Times New Roman" panose="02020603050405020304" pitchFamily="18" charset="0"/>
            <a:cs typeface="Times New Roman" panose="02020603050405020304" pitchFamily="18" charset="0"/>
          </a:endParaRPr>
        </a:p>
      </dgm:t>
    </dgm:pt>
    <dgm:pt modelId="{833A8F27-990C-4936-BFFD-9813879AB08E}" type="parTrans" cxnId="{4F7197D2-FFB5-4338-BB74-F0EDE5E19EB5}">
      <dgm:prSet/>
      <dgm:spPr/>
      <dgm:t>
        <a:bodyPr/>
        <a:lstStyle/>
        <a:p>
          <a:endParaRPr lang="en-US"/>
        </a:p>
      </dgm:t>
    </dgm:pt>
    <dgm:pt modelId="{99D33A3D-F67B-4A58-AFEC-D52C29094716}" type="sibTrans" cxnId="{4F7197D2-FFB5-4338-BB74-F0EDE5E19EB5}">
      <dgm:prSet/>
      <dgm:spPr/>
      <dgm:t>
        <a:bodyPr/>
        <a:lstStyle/>
        <a:p>
          <a:endParaRPr lang="en-US"/>
        </a:p>
      </dgm:t>
    </dgm:pt>
    <dgm:pt modelId="{72B88EE7-1D69-4ADF-8D0D-10FCD79B0AC8}" type="pres">
      <dgm:prSet presAssocID="{C6F1F57C-3376-4F9E-94BD-4C1ED99FD2A9}" presName="vert0" presStyleCnt="0">
        <dgm:presLayoutVars>
          <dgm:dir/>
          <dgm:animOne val="branch"/>
          <dgm:animLvl val="lvl"/>
        </dgm:presLayoutVars>
      </dgm:prSet>
      <dgm:spPr/>
      <dgm:t>
        <a:bodyPr/>
        <a:lstStyle/>
        <a:p>
          <a:endParaRPr lang="en-US"/>
        </a:p>
      </dgm:t>
    </dgm:pt>
    <dgm:pt modelId="{C9639BB2-B72F-40A2-97F0-F6F60EB63FD5}" type="pres">
      <dgm:prSet presAssocID="{08E62A96-E2F8-4176-9251-4A10C8C46D50}" presName="thickLine" presStyleLbl="alignNode1" presStyleIdx="0" presStyleCnt="1"/>
      <dgm:spPr/>
    </dgm:pt>
    <dgm:pt modelId="{0D316CA1-37F4-4E36-BB71-30DD09C7E418}" type="pres">
      <dgm:prSet presAssocID="{08E62A96-E2F8-4176-9251-4A10C8C46D50}" presName="horz1" presStyleCnt="0"/>
      <dgm:spPr/>
    </dgm:pt>
    <dgm:pt modelId="{C6E1C5B9-0BF3-44CA-A1EC-0A3C89F076B0}" type="pres">
      <dgm:prSet presAssocID="{08E62A96-E2F8-4176-9251-4A10C8C46D50}" presName="tx1" presStyleLbl="revTx" presStyleIdx="0" presStyleCnt="1"/>
      <dgm:spPr/>
      <dgm:t>
        <a:bodyPr/>
        <a:lstStyle/>
        <a:p>
          <a:endParaRPr lang="en-US"/>
        </a:p>
      </dgm:t>
    </dgm:pt>
    <dgm:pt modelId="{A402F549-7A63-4E8D-B307-CBE50B7642C4}" type="pres">
      <dgm:prSet presAssocID="{08E62A96-E2F8-4176-9251-4A10C8C46D50}" presName="vert1" presStyleCnt="0"/>
      <dgm:spPr/>
    </dgm:pt>
  </dgm:ptLst>
  <dgm:cxnLst>
    <dgm:cxn modelId="{3DF99165-91A1-4D5A-83C9-C6887407CF2E}" type="presOf" srcId="{C6F1F57C-3376-4F9E-94BD-4C1ED99FD2A9}" destId="{72B88EE7-1D69-4ADF-8D0D-10FCD79B0AC8}" srcOrd="0" destOrd="0" presId="urn:microsoft.com/office/officeart/2008/layout/LinedList"/>
    <dgm:cxn modelId="{B8E946C8-71DA-4285-BFE3-3C495735B289}" type="presOf" srcId="{08E62A96-E2F8-4176-9251-4A10C8C46D50}" destId="{C6E1C5B9-0BF3-44CA-A1EC-0A3C89F076B0}" srcOrd="0" destOrd="0" presId="urn:microsoft.com/office/officeart/2008/layout/LinedList"/>
    <dgm:cxn modelId="{4F7197D2-FFB5-4338-BB74-F0EDE5E19EB5}" srcId="{C6F1F57C-3376-4F9E-94BD-4C1ED99FD2A9}" destId="{08E62A96-E2F8-4176-9251-4A10C8C46D50}" srcOrd="0" destOrd="0" parTransId="{833A8F27-990C-4936-BFFD-9813879AB08E}" sibTransId="{99D33A3D-F67B-4A58-AFEC-D52C29094716}"/>
    <dgm:cxn modelId="{6F1F9EA3-982D-46CD-B23D-C96891DDBCF3}" type="presParOf" srcId="{72B88EE7-1D69-4ADF-8D0D-10FCD79B0AC8}" destId="{C9639BB2-B72F-40A2-97F0-F6F60EB63FD5}" srcOrd="0" destOrd="0" presId="urn:microsoft.com/office/officeart/2008/layout/LinedList"/>
    <dgm:cxn modelId="{07E92025-C8B9-4A54-9C02-BDD04E29694C}" type="presParOf" srcId="{72B88EE7-1D69-4ADF-8D0D-10FCD79B0AC8}" destId="{0D316CA1-37F4-4E36-BB71-30DD09C7E418}" srcOrd="1" destOrd="0" presId="urn:microsoft.com/office/officeart/2008/layout/LinedList"/>
    <dgm:cxn modelId="{29B5E206-3582-4141-B016-4B53D0DADFD8}" type="presParOf" srcId="{0D316CA1-37F4-4E36-BB71-30DD09C7E418}" destId="{C6E1C5B9-0BF3-44CA-A1EC-0A3C89F076B0}" srcOrd="0" destOrd="0" presId="urn:microsoft.com/office/officeart/2008/layout/LinedList"/>
    <dgm:cxn modelId="{DC46B3AB-4CB3-431F-9C27-954CF0EBBCF2}" type="presParOf" srcId="{0D316CA1-37F4-4E36-BB71-30DD09C7E418}" destId="{A402F549-7A63-4E8D-B307-CBE50B7642C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67549F1-B9A9-4614-9BC1-6599C9FCD83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04FD023-C6CC-4DD6-AC5F-D11F59E474A0}">
      <dgm:prSet custT="1">
        <dgm:style>
          <a:lnRef idx="1">
            <a:schemeClr val="accent2"/>
          </a:lnRef>
          <a:fillRef idx="2">
            <a:schemeClr val="accent2"/>
          </a:fillRef>
          <a:effectRef idx="1">
            <a:schemeClr val="accent2"/>
          </a:effectRef>
          <a:fontRef idx="minor">
            <a:schemeClr val="dk1"/>
          </a:fontRef>
        </dgm:style>
      </dgm:prSet>
      <dgm:spPr/>
      <dgm:t>
        <a:bodyPr/>
        <a:lstStyle/>
        <a:p>
          <a:pPr algn="just"/>
          <a:r>
            <a:rPr lang="en-US" sz="2400"/>
            <a:t>1. </a:t>
          </a:r>
          <a:r>
            <a:rPr lang="en-US" sz="2400" err="1">
              <a:latin typeface="Times New Roman" panose="02020603050405020304" pitchFamily="18" charset="0"/>
              <a:cs typeface="Times New Roman" panose="02020603050405020304" pitchFamily="18" charset="0"/>
            </a:rPr>
            <a:t>Ngân</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sách</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nhà</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nước</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thanh</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toán</a:t>
          </a:r>
          <a:r>
            <a:rPr lang="en-US" sz="2400">
              <a:latin typeface="Times New Roman" panose="02020603050405020304" pitchFamily="18" charset="0"/>
              <a:cs typeface="Times New Roman" panose="02020603050405020304" pitchFamily="18" charset="0"/>
            </a:rPr>
            <a:t> chi </a:t>
          </a:r>
          <a:r>
            <a:rPr lang="en-US" sz="2400" err="1">
              <a:latin typeface="Times New Roman" panose="02020603050405020304" pitchFamily="18" charset="0"/>
              <a:cs typeface="Times New Roman" panose="02020603050405020304" pitchFamily="18" charset="0"/>
            </a:rPr>
            <a:t>phí</a:t>
          </a:r>
          <a:r>
            <a:rPr lang="en-US" sz="2400">
              <a:latin typeface="Times New Roman" panose="02020603050405020304" pitchFamily="18" charset="0"/>
              <a:cs typeface="Times New Roman" panose="02020603050405020304" pitchFamily="18" charset="0"/>
            </a:rPr>
            <a:t> KCB </a:t>
          </a:r>
          <a:r>
            <a:rPr lang="en-US" sz="2400" err="1">
              <a:latin typeface="Times New Roman" panose="02020603050405020304" pitchFamily="18" charset="0"/>
              <a:cs typeface="Times New Roman" panose="02020603050405020304" pitchFamily="18" charset="0"/>
            </a:rPr>
            <a:t>trong</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trường</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hợp</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xảy</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ra</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thiên</a:t>
          </a:r>
          <a:r>
            <a:rPr lang="en-US" sz="2400">
              <a:latin typeface="Times New Roman" panose="02020603050405020304" pitchFamily="18" charset="0"/>
              <a:cs typeface="Times New Roman" panose="02020603050405020304" pitchFamily="18" charset="0"/>
            </a:rPr>
            <a:t> tai, </a:t>
          </a:r>
          <a:r>
            <a:rPr lang="en-US" sz="2400" err="1">
              <a:latin typeface="Times New Roman" panose="02020603050405020304" pitchFamily="18" charset="0"/>
              <a:cs typeface="Times New Roman" panose="02020603050405020304" pitchFamily="18" charset="0"/>
            </a:rPr>
            <a:t>thảm</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họa</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dịch</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bệnh</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truyền</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nhiễm</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nhóm</a:t>
          </a:r>
          <a:r>
            <a:rPr lang="en-US" sz="2400">
              <a:latin typeface="Times New Roman" panose="02020603050405020304" pitchFamily="18" charset="0"/>
              <a:cs typeface="Times New Roman" panose="02020603050405020304" pitchFamily="18" charset="0"/>
            </a:rPr>
            <a:t> A </a:t>
          </a:r>
          <a:r>
            <a:rPr lang="en-US" sz="2400" err="1">
              <a:latin typeface="Times New Roman" panose="02020603050405020304" pitchFamily="18" charset="0"/>
              <a:cs typeface="Times New Roman" panose="02020603050405020304" pitchFamily="18" charset="0"/>
            </a:rPr>
            <a:t>hoặc</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tình</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trạng</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khẩn</a:t>
          </a:r>
          <a:r>
            <a:rPr lang="en-US" sz="2400">
              <a:latin typeface="Times New Roman" panose="02020603050405020304" pitchFamily="18" charset="0"/>
              <a:cs typeface="Times New Roman" panose="02020603050405020304" pitchFamily="18" charset="0"/>
            </a:rPr>
            <a:t> </a:t>
          </a:r>
          <a:r>
            <a:rPr lang="en-US" sz="2400" err="1">
              <a:latin typeface="Times New Roman" panose="02020603050405020304" pitchFamily="18" charset="0"/>
              <a:cs typeface="Times New Roman" panose="02020603050405020304" pitchFamily="18" charset="0"/>
            </a:rPr>
            <a:t>cấp</a:t>
          </a:r>
          <a:endParaRPr lang="en-US" sz="2400">
            <a:latin typeface="Times New Roman" panose="02020603050405020304" pitchFamily="18" charset="0"/>
            <a:cs typeface="Times New Roman" panose="02020603050405020304" pitchFamily="18" charset="0"/>
          </a:endParaRPr>
        </a:p>
      </dgm:t>
    </dgm:pt>
    <dgm:pt modelId="{A52A929C-E5CC-4E70-8C8D-52B6D2544704}" type="parTrans" cxnId="{BDF01AD4-8F50-4EF3-9751-0A3642C34DB5}">
      <dgm:prSet/>
      <dgm:spPr/>
      <dgm:t>
        <a:bodyPr/>
        <a:lstStyle/>
        <a:p>
          <a:endParaRPr lang="en-US"/>
        </a:p>
      </dgm:t>
    </dgm:pt>
    <dgm:pt modelId="{235B4D50-C2D1-4C1C-96D7-2FC3F2A87182}" type="sibTrans" cxnId="{BDF01AD4-8F50-4EF3-9751-0A3642C34DB5}">
      <dgm:prSet/>
      <dgm:spPr/>
      <dgm:t>
        <a:bodyPr/>
        <a:lstStyle/>
        <a:p>
          <a:endParaRPr lang="en-US"/>
        </a:p>
      </dgm:t>
    </dgm:pt>
    <dgm:pt modelId="{AB4F7377-4CB9-42A2-B0E1-0B2C6FE473EE}">
      <dgm:prSet custT="1"/>
      <dgm:spPr/>
      <dgm:t>
        <a:bodyPr/>
        <a:lstStyle/>
        <a:p>
          <a:pPr algn="just">
            <a:buFont typeface="Wingdings" panose="05000000000000000000" pitchFamily="2" charset="2"/>
            <a:buNone/>
          </a:pPr>
          <a:r>
            <a:rPr lang="en-US" sz="2000" smtClean="0">
              <a:latin typeface="Times New Roman" panose="02020603050405020304" pitchFamily="18" charset="0"/>
              <a:cs typeface="Times New Roman" panose="02020603050405020304" pitchFamily="18" charset="0"/>
            </a:rPr>
            <a:t>chi </a:t>
          </a:r>
          <a:r>
            <a:rPr lang="en-US" sz="2000" err="1">
              <a:latin typeface="Times New Roman" panose="02020603050405020304" pitchFamily="18" charset="0"/>
              <a:cs typeface="Times New Roman" panose="02020603050405020304" pitchFamily="18" charset="0"/>
            </a:rPr>
            <a:t>phí</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dịch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vụ</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khám</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dịch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vụ</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ngày</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giường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và</a:t>
          </a:r>
          <a:r>
            <a:rPr lang="en-US" sz="2000">
              <a:latin typeface="Times New Roman" panose="02020603050405020304" pitchFamily="18" charset="0"/>
              <a:cs typeface="Times New Roman" panose="02020603050405020304" pitchFamily="18" charset="0"/>
            </a:rPr>
            <a:t> DVKT, </a:t>
          </a:r>
          <a:r>
            <a:rPr lang="en-US" sz="2000" err="1">
              <a:latin typeface="Times New Roman" panose="02020603050405020304" pitchFamily="18" charset="0"/>
              <a:cs typeface="Times New Roman" panose="02020603050405020304" pitchFamily="18" charset="0"/>
            </a:rPr>
            <a:t>xét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nghiệm</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đã</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sử</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dụng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người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p>
      </dgm:t>
    </dgm:pt>
    <dgm:pt modelId="{C1C33C3E-07EA-486D-94E3-C6E4902B183F}" type="parTrans" cxnId="{82766B5A-D9DF-4EA6-9BB5-AF4FBEA7FAA0}">
      <dgm:prSet/>
      <dgm:spPr/>
      <dgm:t>
        <a:bodyPr/>
        <a:lstStyle/>
        <a:p>
          <a:endParaRPr lang="en-US"/>
        </a:p>
      </dgm:t>
    </dgm:pt>
    <dgm:pt modelId="{382A48DC-4079-4D94-B583-DC341876FDCE}" type="sibTrans" cxnId="{82766B5A-D9DF-4EA6-9BB5-AF4FBEA7FAA0}">
      <dgm:prSet/>
      <dgm:spPr/>
      <dgm:t>
        <a:bodyPr/>
        <a:lstStyle/>
        <a:p>
          <a:endParaRPr lang="en-US"/>
        </a:p>
      </dgm:t>
    </dgm:pt>
    <dgm:pt modelId="{079F3AB5-A206-425E-BCB0-81445BCEA8FA}">
      <dgm:prSet custT="1"/>
      <dgm:spPr/>
      <dgm:t>
        <a:bodyPr/>
        <a:lstStyle/>
        <a:p>
          <a:pPr algn="just">
            <a:buFont typeface="Wingdings" panose="05000000000000000000" pitchFamily="2" charset="2"/>
            <a:buChar char="Ø"/>
          </a:pPr>
          <a:r>
            <a:rPr lang="en-US" sz="2000">
              <a:latin typeface="Times New Roman" panose="02020603050405020304" pitchFamily="18" charset="0"/>
              <a:cs typeface="Times New Roman" panose="02020603050405020304" pitchFamily="18" charset="0"/>
            </a:rPr>
            <a:t>Chi </a:t>
          </a:r>
          <a:r>
            <a:rPr lang="en-US" sz="2000" err="1">
              <a:latin typeface="Times New Roman" panose="02020603050405020304" pitchFamily="18" charset="0"/>
              <a:cs typeface="Times New Roman" panose="02020603050405020304" pitchFamily="18" charset="0"/>
            </a:rPr>
            <a:t>phí</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thuốc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hóa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chất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thiết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bị</a:t>
          </a:r>
          <a:r>
            <a:rPr lang="en-US" sz="2000">
              <a:latin typeface="Times New Roman" panose="02020603050405020304" pitchFamily="18" charset="0"/>
              <a:cs typeface="Times New Roman" panose="02020603050405020304" pitchFamily="18" charset="0"/>
            </a:rPr>
            <a:t> y </a:t>
          </a:r>
          <a:r>
            <a:rPr lang="en-US" sz="2000" err="1">
              <a:latin typeface="Times New Roman" panose="02020603050405020304" pitchFamily="18" charset="0"/>
              <a:cs typeface="Times New Roman" panose="02020603050405020304" pitchFamily="18" charset="0"/>
            </a:rPr>
            <a:t>tế</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máu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toàn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phần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và</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chế</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phẩm</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máu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đạt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tiêu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chuẩn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chưa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tính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trong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dịch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vụ</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hoặc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sử</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dụng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trong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DVKT </a:t>
          </a:r>
          <a:r>
            <a:rPr lang="en-US" sz="2000" err="1">
              <a:latin typeface="Times New Roman" panose="02020603050405020304" pitchFamily="18" charset="0"/>
              <a:cs typeface="Times New Roman" panose="02020603050405020304" pitchFamily="18" charset="0"/>
            </a:rPr>
            <a:t>chưa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ban </a:t>
          </a:r>
          <a:r>
            <a:rPr lang="en-US" sz="2000" err="1">
              <a:latin typeface="Times New Roman" panose="02020603050405020304" pitchFamily="18" charset="0"/>
              <a:cs typeface="Times New Roman" panose="02020603050405020304" pitchFamily="18" charset="0"/>
            </a:rPr>
            <a:t>hành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đã</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sử</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dụng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người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hoặc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không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thuộc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phạm</a:t>
          </a:r>
          <a:r>
            <a:rPr lang="en-US" sz="2000">
              <a:latin typeface="Times New Roman" panose="02020603050405020304" pitchFamily="18" charset="0"/>
              <a:cs typeface="Times New Roman" panose="02020603050405020304" pitchFamily="18" charset="0"/>
            </a:rPr>
            <a:t> vi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quỹ</a:t>
          </a:r>
          <a:r>
            <a:rPr lang="en-US" sz="2000">
              <a:latin typeface="Times New Roman" panose="02020603050405020304" pitchFamily="18" charset="0"/>
              <a:cs typeface="Times New Roman" panose="02020603050405020304" pitchFamily="18" charset="0"/>
            </a:rPr>
            <a:t> BHYT. </a:t>
          </a:r>
        </a:p>
      </dgm:t>
    </dgm:pt>
    <dgm:pt modelId="{3C5DF87B-659A-4665-BFE9-B5F728C9E81B}" type="parTrans" cxnId="{33161CD7-B298-4B5F-85D6-97C2B3EB9592}">
      <dgm:prSet/>
      <dgm:spPr/>
      <dgm:t>
        <a:bodyPr/>
        <a:lstStyle/>
        <a:p>
          <a:endParaRPr lang="en-US"/>
        </a:p>
      </dgm:t>
    </dgm:pt>
    <dgm:pt modelId="{A191C67B-FB17-4AE2-A13C-C2AA423550F1}" type="sibTrans" cxnId="{33161CD7-B298-4B5F-85D6-97C2B3EB9592}">
      <dgm:prSet/>
      <dgm:spPr/>
      <dgm:t>
        <a:bodyPr/>
        <a:lstStyle/>
        <a:p>
          <a:endParaRPr lang="en-US"/>
        </a:p>
      </dgm:t>
    </dgm:pt>
    <dgm:pt modelId="{B17627FF-34FE-418F-A3F9-53A439506D8C}">
      <dgm:prSet custT="1"/>
      <dgm:spPr/>
      <dgm:t>
        <a:bodyPr/>
        <a:lstStyle/>
        <a:p>
          <a:pPr algn="just">
            <a:buFont typeface="Wingdings" panose="05000000000000000000" pitchFamily="2" charset="2"/>
            <a:buChar char="Ø"/>
          </a:pPr>
          <a:r>
            <a:rPr lang="en-US" sz="2000">
              <a:latin typeface="Times New Roman" panose="02020603050405020304" pitchFamily="18" charset="0"/>
              <a:cs typeface="Times New Roman" panose="02020603050405020304" pitchFamily="18" charset="0"/>
            </a:rPr>
            <a:t>DVKT </a:t>
          </a:r>
          <a:r>
            <a:rPr lang="en-US" sz="2000" err="1">
              <a:latin typeface="Times New Roman" panose="02020603050405020304" pitchFamily="18" charset="0"/>
              <a:cs typeface="Times New Roman" panose="02020603050405020304" pitchFamily="18" charset="0"/>
            </a:rPr>
            <a:t>không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thuộc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phạm</a:t>
          </a:r>
          <a:r>
            <a:rPr lang="en-US" sz="2000">
              <a:latin typeface="Times New Roman" panose="02020603050405020304" pitchFamily="18" charset="0"/>
              <a:cs typeface="Times New Roman" panose="02020603050405020304" pitchFamily="18" charset="0"/>
            </a:rPr>
            <a:t> vi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quỹ</a:t>
          </a:r>
          <a:r>
            <a:rPr lang="en-US" sz="2000">
              <a:latin typeface="Times New Roman" panose="02020603050405020304" pitchFamily="18" charset="0"/>
              <a:cs typeface="Times New Roman" panose="02020603050405020304" pitchFamily="18" charset="0"/>
            </a:rPr>
            <a:t> BHYT. </a:t>
          </a:r>
        </a:p>
      </dgm:t>
    </dgm:pt>
    <dgm:pt modelId="{8BBDFFEA-8A5B-41D6-8860-B0D5FC9148AA}" type="parTrans" cxnId="{80530376-541C-41F1-87BC-54CFDE437C10}">
      <dgm:prSet/>
      <dgm:spPr/>
      <dgm:t>
        <a:bodyPr/>
        <a:lstStyle/>
        <a:p>
          <a:endParaRPr lang="en-US"/>
        </a:p>
      </dgm:t>
    </dgm:pt>
    <dgm:pt modelId="{8EB877C3-BFE3-4F9A-B930-201D9E848715}" type="sibTrans" cxnId="{80530376-541C-41F1-87BC-54CFDE437C10}">
      <dgm:prSet/>
      <dgm:spPr/>
      <dgm:t>
        <a:bodyPr/>
        <a:lstStyle/>
        <a:p>
          <a:endParaRPr lang="en-US"/>
        </a:p>
      </dgm:t>
    </dgm:pt>
    <dgm:pt modelId="{6459AF00-092A-4710-BEDE-D7C9C987CE29}">
      <dgm:prSet custT="1"/>
      <dgm:spPr>
        <a:solidFill>
          <a:schemeClr val="accent4">
            <a:lumMod val="20000"/>
            <a:lumOff val="80000"/>
          </a:schemeClr>
        </a:solidFill>
      </dgm:spPr>
      <dgm:t>
        <a:bodyPr/>
        <a:lstStyle/>
        <a:p>
          <a:pPr algn="just"/>
          <a:r>
            <a:rPr lang="en-US" sz="2000">
              <a:solidFill>
                <a:schemeClr val="tx1"/>
              </a:solidFill>
            </a:rPr>
            <a:t>2. </a:t>
          </a:r>
          <a:r>
            <a:rPr lang="en-US" sz="2000" err="1">
              <a:solidFill>
                <a:schemeClr val="tx1"/>
              </a:solidFill>
              <a:latin typeface="Times New Roman" panose="02020603050405020304" pitchFamily="18" charset="0"/>
              <a:cs typeface="Times New Roman" panose="02020603050405020304" pitchFamily="18" charset="0"/>
            </a:rPr>
            <a:t>Đối</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với</a:t>
          </a:r>
          <a:r>
            <a:rPr lang="en-US" sz="2000">
              <a:solidFill>
                <a:schemeClr val="tx1"/>
              </a:solidFill>
              <a:latin typeface="Times New Roman" panose="02020603050405020304" pitchFamily="18" charset="0"/>
              <a:cs typeface="Times New Roman" panose="02020603050405020304" pitchFamily="18" charset="0"/>
            </a:rPr>
            <a:t> chi </a:t>
          </a:r>
          <a:r>
            <a:rPr lang="en-US" sz="2000" err="1">
              <a:solidFill>
                <a:schemeClr val="tx1"/>
              </a:solidFill>
              <a:latin typeface="Times New Roman" panose="02020603050405020304" pitchFamily="18" charset="0"/>
              <a:cs typeface="Times New Roman" panose="02020603050405020304" pitchFamily="18" charset="0"/>
            </a:rPr>
            <a:t>phí</a:t>
          </a:r>
          <a:r>
            <a:rPr lang="en-US" sz="2000">
              <a:solidFill>
                <a:schemeClr val="tx1"/>
              </a:solidFill>
              <a:latin typeface="Times New Roman" panose="02020603050405020304" pitchFamily="18" charset="0"/>
              <a:cs typeface="Times New Roman" panose="02020603050405020304" pitchFamily="18" charset="0"/>
            </a:rPr>
            <a:t> KCB </a:t>
          </a:r>
          <a:r>
            <a:rPr lang="en-US" sz="2000" err="1">
              <a:solidFill>
                <a:schemeClr val="tx1"/>
              </a:solidFill>
              <a:latin typeface="Times New Roman" panose="02020603050405020304" pitchFamily="18" charset="0"/>
              <a:cs typeface="Times New Roman" panose="02020603050405020304" pitchFamily="18" charset="0"/>
            </a:rPr>
            <a:t>các</a:t>
          </a:r>
          <a:r>
            <a:rPr lang="en-US" sz="2000">
              <a:solidFill>
                <a:schemeClr val="tx1"/>
              </a:solidFill>
              <a:latin typeface="Times New Roman" panose="02020603050405020304" pitchFamily="18" charset="0"/>
              <a:cs typeface="Times New Roman" panose="02020603050405020304" pitchFamily="18" charset="0"/>
            </a:rPr>
            <a:t> </a:t>
          </a:r>
          <a:r>
            <a:rPr lang="en-US" sz="2000">
              <a:solidFill>
                <a:srgbClr val="FF0000"/>
              </a:solidFill>
              <a:latin typeface="Times New Roman" panose="02020603050405020304" pitchFamily="18" charset="0"/>
              <a:cs typeface="Times New Roman" panose="02020603050405020304" pitchFamily="18" charset="0"/>
            </a:rPr>
            <a:t>BỆNH KHÁC </a:t>
          </a:r>
          <a:r>
            <a:rPr lang="en-US" sz="2000" err="1">
              <a:solidFill>
                <a:schemeClr val="tx1"/>
              </a:solidFill>
              <a:latin typeface="Times New Roman" panose="02020603050405020304" pitchFamily="18" charset="0"/>
              <a:cs typeface="Times New Roman" panose="02020603050405020304" pitchFamily="18" charset="0"/>
            </a:rPr>
            <a:t>trong</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quá</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trình</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điều</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trị</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bệnh</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truyền</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nhiễm</a:t>
          </a:r>
          <a:r>
            <a:rPr lang="en-US" sz="2000">
              <a:solidFill>
                <a:schemeClr val="tx1"/>
              </a:solidFill>
              <a:latin typeface="Times New Roman" panose="02020603050405020304" pitchFamily="18" charset="0"/>
              <a:cs typeface="Times New Roman" panose="02020603050405020304" pitchFamily="18" charset="0"/>
            </a:rPr>
            <a:t> </a:t>
          </a:r>
          <a:r>
            <a:rPr lang="en-US" sz="2000" err="1">
              <a:solidFill>
                <a:schemeClr val="tx1"/>
              </a:solidFill>
              <a:latin typeface="Times New Roman" panose="02020603050405020304" pitchFamily="18" charset="0"/>
              <a:cs typeface="Times New Roman" panose="02020603050405020304" pitchFamily="18" charset="0"/>
            </a:rPr>
            <a:t>nhóm</a:t>
          </a:r>
          <a:r>
            <a:rPr lang="en-US" sz="2000">
              <a:solidFill>
                <a:schemeClr val="tx1"/>
              </a:solidFill>
              <a:latin typeface="Times New Roman" panose="02020603050405020304" pitchFamily="18" charset="0"/>
              <a:cs typeface="Times New Roman" panose="02020603050405020304" pitchFamily="18" charset="0"/>
            </a:rPr>
            <a:t> A </a:t>
          </a:r>
        </a:p>
      </dgm:t>
    </dgm:pt>
    <dgm:pt modelId="{262C11A9-470C-476F-BB74-2A957622D482}" type="parTrans" cxnId="{93593B6A-FA1D-472B-9620-5B4A6901CFC9}">
      <dgm:prSet/>
      <dgm:spPr/>
      <dgm:t>
        <a:bodyPr/>
        <a:lstStyle/>
        <a:p>
          <a:endParaRPr lang="en-US"/>
        </a:p>
      </dgm:t>
    </dgm:pt>
    <dgm:pt modelId="{DED95D6C-11F2-48B3-B94B-21E82947AFA9}" type="sibTrans" cxnId="{93593B6A-FA1D-472B-9620-5B4A6901CFC9}">
      <dgm:prSet/>
      <dgm:spPr/>
      <dgm:t>
        <a:bodyPr/>
        <a:lstStyle/>
        <a:p>
          <a:endParaRPr lang="en-US"/>
        </a:p>
      </dgm:t>
    </dgm:pt>
    <dgm:pt modelId="{45D82CC1-1B12-4F52-8672-76B998EC52FD}">
      <dgm:prSet/>
      <dgm:spPr/>
      <dgm:t>
        <a:bodyPr/>
        <a:lstStyle/>
        <a:p>
          <a:pPr algn="just">
            <a:buFont typeface="Wingdings" panose="05000000000000000000" pitchFamily="2" charset="2"/>
            <a:buChar char="Ø"/>
          </a:pPr>
          <a:r>
            <a:rPr lang="en-US" err="1">
              <a:latin typeface="Times New Roman" panose="02020603050405020304" pitchFamily="18" charset="0"/>
              <a:cs typeface="Times New Roman" panose="02020603050405020304" pitchFamily="18" charset="0"/>
            </a:rPr>
            <a:t>Quỹ</a:t>
          </a:r>
          <a:r>
            <a:rPr lang="en-US">
              <a:latin typeface="Times New Roman" panose="02020603050405020304" pitchFamily="18" charset="0"/>
              <a:cs typeface="Times New Roman" panose="02020603050405020304" pitchFamily="18" charset="0"/>
            </a:rPr>
            <a:t> BHYT </a:t>
          </a:r>
          <a:r>
            <a:rPr lang="en-US" err="1">
              <a:latin typeface="Times New Roman" panose="02020603050405020304" pitchFamily="18" charset="0"/>
              <a:cs typeface="Times New Roman" panose="02020603050405020304" pitchFamily="18" charset="0"/>
            </a:rPr>
            <a:t>thanh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toán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phần</a:t>
          </a:r>
          <a:r>
            <a:rPr lang="en-US">
              <a:latin typeface="Times New Roman" panose="02020603050405020304" pitchFamily="18" charset="0"/>
              <a:cs typeface="Times New Roman" panose="02020603050405020304" pitchFamily="18" charset="0"/>
            </a:rPr>
            <a:t> chi </a:t>
          </a:r>
          <a:r>
            <a:rPr lang="en-US" err="1">
              <a:latin typeface="Times New Roman" panose="02020603050405020304" pitchFamily="18" charset="0"/>
              <a:cs typeface="Times New Roman" panose="02020603050405020304" pitchFamily="18" charset="0"/>
            </a:rPr>
            <a:t>phí</a:t>
          </a:r>
          <a:r>
            <a:rPr lang="en-US">
              <a:latin typeface="Times New Roman" panose="02020603050405020304" pitchFamily="18" charset="0"/>
              <a:cs typeface="Times New Roman" panose="02020603050405020304" pitchFamily="18" charset="0"/>
            </a:rPr>
            <a:t> KCB </a:t>
          </a:r>
          <a:r>
            <a:rPr lang="en-US" err="1">
              <a:latin typeface="Times New Roman" panose="02020603050405020304" pitchFamily="18" charset="0"/>
              <a:cs typeface="Times New Roman" panose="02020603050405020304" pitchFamily="18" charset="0"/>
            </a:rPr>
            <a:t>được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hưởng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và</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mức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hưởng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bảo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thanh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toán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kể</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từ</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khi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mắc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bệnh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truyền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nhiễm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nhóm</a:t>
          </a:r>
          <a:r>
            <a:rPr lang="en-US">
              <a:latin typeface="Times New Roman" panose="02020603050405020304" pitchFamily="18" charset="0"/>
              <a:cs typeface="Times New Roman" panose="02020603050405020304" pitchFamily="18" charset="0"/>
            </a:rPr>
            <a:t> A </a:t>
          </a:r>
          <a:r>
            <a:rPr lang="en-US" err="1">
              <a:latin typeface="Times New Roman" panose="02020603050405020304" pitchFamily="18" charset="0"/>
              <a:cs typeface="Times New Roman" panose="02020603050405020304" pitchFamily="18" charset="0"/>
            </a:rPr>
            <a:t>cho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đến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khi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người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bệnh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kết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thúc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quá</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trình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điều</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trị</a:t>
          </a:r>
          <a:r>
            <a:rPr lang="en-US">
              <a:latin typeface="Times New Roman" panose="02020603050405020304" pitchFamily="18" charset="0"/>
              <a:cs typeface="Times New Roman" panose="02020603050405020304" pitchFamily="18" charset="0"/>
            </a:rPr>
            <a:t>.</a:t>
          </a:r>
        </a:p>
      </dgm:t>
    </dgm:pt>
    <dgm:pt modelId="{95F6A092-70E5-41AB-969A-0857A670448B}" type="parTrans" cxnId="{5A7D8517-C3A9-467B-A843-E4A30D89BF73}">
      <dgm:prSet/>
      <dgm:spPr/>
      <dgm:t>
        <a:bodyPr/>
        <a:lstStyle/>
        <a:p>
          <a:endParaRPr lang="en-US"/>
        </a:p>
      </dgm:t>
    </dgm:pt>
    <dgm:pt modelId="{EF1E651A-0782-4821-AB92-19D2D31B02FE}" type="sibTrans" cxnId="{5A7D8517-C3A9-467B-A843-E4A30D89BF73}">
      <dgm:prSet/>
      <dgm:spPr/>
      <dgm:t>
        <a:bodyPr/>
        <a:lstStyle/>
        <a:p>
          <a:endParaRPr lang="en-US"/>
        </a:p>
      </dgm:t>
    </dgm:pt>
    <dgm:pt modelId="{245DE27E-52E9-4841-8340-5E278C84EF60}">
      <dgm:prSet/>
      <dgm:spPr/>
      <dgm:t>
        <a:bodyPr/>
        <a:lstStyle/>
        <a:p>
          <a:pPr algn="just">
            <a:buFont typeface="Wingdings" panose="05000000000000000000" pitchFamily="2" charset="2"/>
            <a:buChar char="Ø"/>
          </a:pPr>
          <a:r>
            <a:rPr lang="en-US" err="1">
              <a:latin typeface="Times New Roman" panose="02020603050405020304" pitchFamily="18" charset="0"/>
              <a:cs typeface="Times New Roman" panose="02020603050405020304" pitchFamily="18" charset="0"/>
            </a:rPr>
            <a:t>Người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bệnh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truyền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nhiễm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nhóm</a:t>
          </a:r>
          <a:r>
            <a:rPr lang="en-US">
              <a:latin typeface="Times New Roman" panose="02020603050405020304" pitchFamily="18" charset="0"/>
              <a:cs typeface="Times New Roman" panose="02020603050405020304" pitchFamily="18" charset="0"/>
            </a:rPr>
            <a:t> A </a:t>
          </a:r>
          <a:r>
            <a:rPr lang="en-US" err="1">
              <a:latin typeface="Times New Roman" panose="02020603050405020304" pitchFamily="18" charset="0"/>
              <a:cs typeface="Times New Roman" panose="02020603050405020304" pitchFamily="18" charset="0"/>
            </a:rPr>
            <a:t>có</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tham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gia</a:t>
          </a:r>
          <a:r>
            <a:rPr lang="en-US">
              <a:latin typeface="Times New Roman" panose="02020603050405020304" pitchFamily="18" charset="0"/>
              <a:cs typeface="Times New Roman" panose="02020603050405020304" pitchFamily="18" charset="0"/>
            </a:rPr>
            <a:t> BHYT </a:t>
          </a:r>
          <a:r>
            <a:rPr lang="en-US" err="1">
              <a:latin typeface="Times New Roman" panose="02020603050405020304" pitchFamily="18" charset="0"/>
              <a:cs typeface="Times New Roman" panose="02020603050405020304" pitchFamily="18" charset="0"/>
            </a:rPr>
            <a:t>tự</a:t>
          </a:r>
          <a:r>
            <a:rPr lang="en-US">
              <a:latin typeface="Times New Roman" panose="02020603050405020304" pitchFamily="18" charset="0"/>
              <a:cs typeface="Times New Roman" panose="02020603050405020304" pitchFamily="18" charset="0"/>
            </a:rPr>
            <a:t> chi </a:t>
          </a:r>
          <a:r>
            <a:rPr lang="en-US" err="1">
              <a:latin typeface="Times New Roman" panose="02020603050405020304" pitchFamily="18" charset="0"/>
              <a:cs typeface="Times New Roman" panose="02020603050405020304" pitchFamily="18" charset="0"/>
            </a:rPr>
            <a:t>trả</a:t>
          </a:r>
          <a:r>
            <a:rPr lang="en-US">
              <a:latin typeface="Times New Roman" panose="02020603050405020304" pitchFamily="18" charset="0"/>
              <a:cs typeface="Times New Roman" panose="02020603050405020304" pitchFamily="18" charset="0"/>
            </a:rPr>
            <a:t> chi </a:t>
          </a:r>
          <a:r>
            <a:rPr lang="en-US" err="1">
              <a:latin typeface="Times New Roman" panose="02020603050405020304" pitchFamily="18" charset="0"/>
              <a:cs typeface="Times New Roman" panose="02020603050405020304" pitchFamily="18" charset="0"/>
            </a:rPr>
            <a:t>phí</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cùng</a:t>
          </a:r>
          <a:r>
            <a:rPr lang="en-US">
              <a:latin typeface="Times New Roman" panose="02020603050405020304" pitchFamily="18" charset="0"/>
              <a:cs typeface="Times New Roman" panose="02020603050405020304" pitchFamily="18" charset="0"/>
            </a:rPr>
            <a:t> chi </a:t>
          </a:r>
          <a:r>
            <a:rPr lang="en-US" err="1">
              <a:latin typeface="Times New Roman" panose="02020603050405020304" pitchFamily="18" charset="0"/>
              <a:cs typeface="Times New Roman" panose="02020603050405020304" pitchFamily="18" charset="0"/>
            </a:rPr>
            <a:t>trả</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và</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các</a:t>
          </a:r>
          <a:r>
            <a:rPr lang="en-US">
              <a:latin typeface="Times New Roman" panose="02020603050405020304" pitchFamily="18" charset="0"/>
              <a:cs typeface="Times New Roman" panose="02020603050405020304" pitchFamily="18" charset="0"/>
            </a:rPr>
            <a:t> chi </a:t>
          </a:r>
          <a:r>
            <a:rPr lang="en-US" err="1">
              <a:latin typeface="Times New Roman" panose="02020603050405020304" pitchFamily="18" charset="0"/>
              <a:cs typeface="Times New Roman" panose="02020603050405020304" pitchFamily="18" charset="0"/>
            </a:rPr>
            <a:t>phí</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ngoài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phạm</a:t>
          </a:r>
          <a:r>
            <a:rPr lang="en-US">
              <a:latin typeface="Times New Roman" panose="02020603050405020304" pitchFamily="18" charset="0"/>
              <a:cs typeface="Times New Roman" panose="02020603050405020304" pitchFamily="18" charset="0"/>
            </a:rPr>
            <a:t> vi </a:t>
          </a:r>
          <a:r>
            <a:rPr lang="en-US" err="1">
              <a:latin typeface="Times New Roman" panose="02020603050405020304" pitchFamily="18" charset="0"/>
              <a:cs typeface="Times New Roman" panose="02020603050405020304" pitchFamily="18" charset="0"/>
            </a:rPr>
            <a:t>được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hưởng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nếu</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có</a:t>
          </a:r>
          <a:r>
            <a:rPr lang="en-US">
              <a:latin typeface="Times New Roman" panose="02020603050405020304" pitchFamily="18" charset="0"/>
              <a:cs typeface="Times New Roman" panose="02020603050405020304" pitchFamily="18" charset="0"/>
            </a:rPr>
            <a:t>).</a:t>
          </a:r>
        </a:p>
      </dgm:t>
    </dgm:pt>
    <dgm:pt modelId="{C4AC8FF6-20F1-4794-823D-462B4167CD1B}" type="parTrans" cxnId="{B4996F74-917C-4795-AA94-4774B42ACEAD}">
      <dgm:prSet/>
      <dgm:spPr/>
      <dgm:t>
        <a:bodyPr/>
        <a:lstStyle/>
        <a:p>
          <a:endParaRPr lang="en-US"/>
        </a:p>
      </dgm:t>
    </dgm:pt>
    <dgm:pt modelId="{43578109-54B4-47CF-98CF-65FDBF29831A}" type="sibTrans" cxnId="{B4996F74-917C-4795-AA94-4774B42ACEAD}">
      <dgm:prSet/>
      <dgm:spPr/>
      <dgm:t>
        <a:bodyPr/>
        <a:lstStyle/>
        <a:p>
          <a:endParaRPr lang="en-US"/>
        </a:p>
      </dgm:t>
    </dgm:pt>
    <dgm:pt modelId="{546A3251-3E86-4BED-A9D1-EF1FA7C6FC4E}" type="pres">
      <dgm:prSet presAssocID="{B67549F1-B9A9-4614-9BC1-6599C9FCD837}" presName="linear" presStyleCnt="0">
        <dgm:presLayoutVars>
          <dgm:animLvl val="lvl"/>
          <dgm:resizeHandles val="exact"/>
        </dgm:presLayoutVars>
      </dgm:prSet>
      <dgm:spPr/>
      <dgm:t>
        <a:bodyPr/>
        <a:lstStyle/>
        <a:p>
          <a:endParaRPr lang="en-US"/>
        </a:p>
      </dgm:t>
    </dgm:pt>
    <dgm:pt modelId="{3E53199D-F5D7-4506-9874-F6507FF226DB}" type="pres">
      <dgm:prSet presAssocID="{504FD023-C6CC-4DD6-AC5F-D11F59E474A0}" presName="parentText" presStyleLbl="node1" presStyleIdx="0" presStyleCnt="2" custScaleY="115930">
        <dgm:presLayoutVars>
          <dgm:chMax val="0"/>
          <dgm:bulletEnabled val="1"/>
        </dgm:presLayoutVars>
      </dgm:prSet>
      <dgm:spPr/>
      <dgm:t>
        <a:bodyPr/>
        <a:lstStyle/>
        <a:p>
          <a:endParaRPr lang="en-US"/>
        </a:p>
      </dgm:t>
    </dgm:pt>
    <dgm:pt modelId="{645E13CE-08A2-49FD-B45C-2C330E15C8EE}" type="pres">
      <dgm:prSet presAssocID="{504FD023-C6CC-4DD6-AC5F-D11F59E474A0}" presName="childText" presStyleLbl="revTx" presStyleIdx="0" presStyleCnt="2" custScaleX="99400">
        <dgm:presLayoutVars>
          <dgm:bulletEnabled val="1"/>
        </dgm:presLayoutVars>
      </dgm:prSet>
      <dgm:spPr/>
      <dgm:t>
        <a:bodyPr/>
        <a:lstStyle/>
        <a:p>
          <a:endParaRPr lang="en-US"/>
        </a:p>
      </dgm:t>
    </dgm:pt>
    <dgm:pt modelId="{58026B34-4849-4797-AA0D-B6CE5D11E9B4}" type="pres">
      <dgm:prSet presAssocID="{6459AF00-092A-4710-BEDE-D7C9C987CE29}" presName="parentText" presStyleLbl="node1" presStyleIdx="1" presStyleCnt="2">
        <dgm:presLayoutVars>
          <dgm:chMax val="0"/>
          <dgm:bulletEnabled val="1"/>
        </dgm:presLayoutVars>
      </dgm:prSet>
      <dgm:spPr/>
      <dgm:t>
        <a:bodyPr/>
        <a:lstStyle/>
        <a:p>
          <a:endParaRPr lang="en-US"/>
        </a:p>
      </dgm:t>
    </dgm:pt>
    <dgm:pt modelId="{8041B301-F7A9-46BD-A03A-998256D4E8C5}" type="pres">
      <dgm:prSet presAssocID="{6459AF00-092A-4710-BEDE-D7C9C987CE29}" presName="childText" presStyleLbl="revTx" presStyleIdx="1" presStyleCnt="2">
        <dgm:presLayoutVars>
          <dgm:bulletEnabled val="1"/>
        </dgm:presLayoutVars>
      </dgm:prSet>
      <dgm:spPr/>
      <dgm:t>
        <a:bodyPr/>
        <a:lstStyle/>
        <a:p>
          <a:endParaRPr lang="en-US"/>
        </a:p>
      </dgm:t>
    </dgm:pt>
  </dgm:ptLst>
  <dgm:cxnLst>
    <dgm:cxn modelId="{82766B5A-D9DF-4EA6-9BB5-AF4FBEA7FAA0}" srcId="{504FD023-C6CC-4DD6-AC5F-D11F59E474A0}" destId="{AB4F7377-4CB9-42A2-B0E1-0B2C6FE473EE}" srcOrd="0" destOrd="0" parTransId="{C1C33C3E-07EA-486D-94E3-C6E4902B183F}" sibTransId="{382A48DC-4079-4D94-B583-DC341876FDCE}"/>
    <dgm:cxn modelId="{BDF01AD4-8F50-4EF3-9751-0A3642C34DB5}" srcId="{B67549F1-B9A9-4614-9BC1-6599C9FCD837}" destId="{504FD023-C6CC-4DD6-AC5F-D11F59E474A0}" srcOrd="0" destOrd="0" parTransId="{A52A929C-E5CC-4E70-8C8D-52B6D2544704}" sibTransId="{235B4D50-C2D1-4C1C-96D7-2FC3F2A87182}"/>
    <dgm:cxn modelId="{356C0611-CB63-4CFD-8361-B0C160134A1B}" type="presOf" srcId="{6459AF00-092A-4710-BEDE-D7C9C987CE29}" destId="{58026B34-4849-4797-AA0D-B6CE5D11E9B4}" srcOrd="0" destOrd="0" presId="urn:microsoft.com/office/officeart/2005/8/layout/vList2"/>
    <dgm:cxn modelId="{844AE51D-A8CF-4D6A-84BB-CCCF0262C47E}" type="presOf" srcId="{AB4F7377-4CB9-42A2-B0E1-0B2C6FE473EE}" destId="{645E13CE-08A2-49FD-B45C-2C330E15C8EE}" srcOrd="0" destOrd="0" presId="urn:microsoft.com/office/officeart/2005/8/layout/vList2"/>
    <dgm:cxn modelId="{80530376-541C-41F1-87BC-54CFDE437C10}" srcId="{504FD023-C6CC-4DD6-AC5F-D11F59E474A0}" destId="{B17627FF-34FE-418F-A3F9-53A439506D8C}" srcOrd="2" destOrd="0" parTransId="{8BBDFFEA-8A5B-41D6-8860-B0D5FC9148AA}" sibTransId="{8EB877C3-BFE3-4F9A-B930-201D9E848715}"/>
    <dgm:cxn modelId="{0BB265A9-D5C3-4B23-AC79-6FD9E7333726}" type="presOf" srcId="{079F3AB5-A206-425E-BCB0-81445BCEA8FA}" destId="{645E13CE-08A2-49FD-B45C-2C330E15C8EE}" srcOrd="0" destOrd="1" presId="urn:microsoft.com/office/officeart/2005/8/layout/vList2"/>
    <dgm:cxn modelId="{CE9783C9-C3EB-498B-82B5-3DCAE73136B2}" type="presOf" srcId="{245DE27E-52E9-4841-8340-5E278C84EF60}" destId="{8041B301-F7A9-46BD-A03A-998256D4E8C5}" srcOrd="0" destOrd="1" presId="urn:microsoft.com/office/officeart/2005/8/layout/vList2"/>
    <dgm:cxn modelId="{2CA895B1-272F-43C6-85CB-EBEA4CEAE7D7}" type="presOf" srcId="{504FD023-C6CC-4DD6-AC5F-D11F59E474A0}" destId="{3E53199D-F5D7-4506-9874-F6507FF226DB}" srcOrd="0" destOrd="0" presId="urn:microsoft.com/office/officeart/2005/8/layout/vList2"/>
    <dgm:cxn modelId="{93593B6A-FA1D-472B-9620-5B4A6901CFC9}" srcId="{B67549F1-B9A9-4614-9BC1-6599C9FCD837}" destId="{6459AF00-092A-4710-BEDE-D7C9C987CE29}" srcOrd="1" destOrd="0" parTransId="{262C11A9-470C-476F-BB74-2A957622D482}" sibTransId="{DED95D6C-11F2-48B3-B94B-21E82947AFA9}"/>
    <dgm:cxn modelId="{CEC0E40C-4FE3-4A37-8F4B-AA8153866088}" type="presOf" srcId="{B67549F1-B9A9-4614-9BC1-6599C9FCD837}" destId="{546A3251-3E86-4BED-A9D1-EF1FA7C6FC4E}" srcOrd="0" destOrd="0" presId="urn:microsoft.com/office/officeart/2005/8/layout/vList2"/>
    <dgm:cxn modelId="{5A7D8517-C3A9-467B-A843-E4A30D89BF73}" srcId="{6459AF00-092A-4710-BEDE-D7C9C987CE29}" destId="{45D82CC1-1B12-4F52-8672-76B998EC52FD}" srcOrd="0" destOrd="0" parTransId="{95F6A092-70E5-41AB-969A-0857A670448B}" sibTransId="{EF1E651A-0782-4821-AB92-19D2D31B02FE}"/>
    <dgm:cxn modelId="{32B1FCB1-09C5-446C-96C1-C60A972D3D63}" type="presOf" srcId="{B17627FF-34FE-418F-A3F9-53A439506D8C}" destId="{645E13CE-08A2-49FD-B45C-2C330E15C8EE}" srcOrd="0" destOrd="2" presId="urn:microsoft.com/office/officeart/2005/8/layout/vList2"/>
    <dgm:cxn modelId="{33161CD7-B298-4B5F-85D6-97C2B3EB9592}" srcId="{504FD023-C6CC-4DD6-AC5F-D11F59E474A0}" destId="{079F3AB5-A206-425E-BCB0-81445BCEA8FA}" srcOrd="1" destOrd="0" parTransId="{3C5DF87B-659A-4665-BFE9-B5F728C9E81B}" sibTransId="{A191C67B-FB17-4AE2-A13C-C2AA423550F1}"/>
    <dgm:cxn modelId="{EF888822-A6AB-4045-98C8-1C923C49A6E3}" type="presOf" srcId="{45D82CC1-1B12-4F52-8672-76B998EC52FD}" destId="{8041B301-F7A9-46BD-A03A-998256D4E8C5}" srcOrd="0" destOrd="0" presId="urn:microsoft.com/office/officeart/2005/8/layout/vList2"/>
    <dgm:cxn modelId="{B4996F74-917C-4795-AA94-4774B42ACEAD}" srcId="{6459AF00-092A-4710-BEDE-D7C9C987CE29}" destId="{245DE27E-52E9-4841-8340-5E278C84EF60}" srcOrd="1" destOrd="0" parTransId="{C4AC8FF6-20F1-4794-823D-462B4167CD1B}" sibTransId="{43578109-54B4-47CF-98CF-65FDBF29831A}"/>
    <dgm:cxn modelId="{96664218-1D7F-4A3D-B55D-9C2A48A5B4DD}" type="presParOf" srcId="{546A3251-3E86-4BED-A9D1-EF1FA7C6FC4E}" destId="{3E53199D-F5D7-4506-9874-F6507FF226DB}" srcOrd="0" destOrd="0" presId="urn:microsoft.com/office/officeart/2005/8/layout/vList2"/>
    <dgm:cxn modelId="{2A1A6B0D-6751-401E-A6C5-7B43B25B57E1}" type="presParOf" srcId="{546A3251-3E86-4BED-A9D1-EF1FA7C6FC4E}" destId="{645E13CE-08A2-49FD-B45C-2C330E15C8EE}" srcOrd="1" destOrd="0" presId="urn:microsoft.com/office/officeart/2005/8/layout/vList2"/>
    <dgm:cxn modelId="{7D09E846-D6F3-4522-8A7A-8808CD743FB8}" type="presParOf" srcId="{546A3251-3E86-4BED-A9D1-EF1FA7C6FC4E}" destId="{58026B34-4849-4797-AA0D-B6CE5D11E9B4}" srcOrd="2" destOrd="0" presId="urn:microsoft.com/office/officeart/2005/8/layout/vList2"/>
    <dgm:cxn modelId="{F1CBE4E8-A13C-4CCC-AB3E-3EA2F2C9A6C9}" type="presParOf" srcId="{546A3251-3E86-4BED-A9D1-EF1FA7C6FC4E}" destId="{8041B301-F7A9-46BD-A03A-998256D4E8C5}"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6F1F57C-3376-4F9E-94BD-4C1ED99FD2A9}"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08E62A96-E2F8-4176-9251-4A10C8C46D50}">
      <dgm:prSet custT="1"/>
      <dgm:spPr/>
      <dgm:t>
        <a:bodyPr/>
        <a:lstStyle/>
        <a:p>
          <a:pPr algn="ctr"/>
          <a:r>
            <a:rPr lang="en-US" sz="1800" b="1"/>
            <a:t>THANH TOÁN CHI PHÍ KCB ĐỐI VỚI NGƯỜI BỆNH ĐIỀU TRỊ TRONG TRƯỜNG HỢP XẢY RA THIÊN TAI, THẢM HỌA, DỊCH BỆNH TRUYỀN NHIỄM NHÓM A HOẶC TÌNH TRẠNG KHẨN CẤP </a:t>
          </a:r>
          <a:r>
            <a:rPr lang="en-US" sz="1800" b="1">
              <a:solidFill>
                <a:srgbClr val="FF0000"/>
              </a:solidFill>
            </a:rPr>
            <a:t>(TIẾP)</a:t>
          </a:r>
          <a:endParaRPr lang="en-US" sz="1800">
            <a:solidFill>
              <a:srgbClr val="FF0000"/>
            </a:solidFill>
          </a:endParaRPr>
        </a:p>
      </dgm:t>
    </dgm:pt>
    <dgm:pt modelId="{833A8F27-990C-4936-BFFD-9813879AB08E}" type="parTrans" cxnId="{4F7197D2-FFB5-4338-BB74-F0EDE5E19EB5}">
      <dgm:prSet/>
      <dgm:spPr/>
      <dgm:t>
        <a:bodyPr/>
        <a:lstStyle/>
        <a:p>
          <a:endParaRPr lang="en-US"/>
        </a:p>
      </dgm:t>
    </dgm:pt>
    <dgm:pt modelId="{99D33A3D-F67B-4A58-AFEC-D52C29094716}" type="sibTrans" cxnId="{4F7197D2-FFB5-4338-BB74-F0EDE5E19EB5}">
      <dgm:prSet/>
      <dgm:spPr/>
      <dgm:t>
        <a:bodyPr/>
        <a:lstStyle/>
        <a:p>
          <a:endParaRPr lang="en-US"/>
        </a:p>
      </dgm:t>
    </dgm:pt>
    <dgm:pt modelId="{72B88EE7-1D69-4ADF-8D0D-10FCD79B0AC8}" type="pres">
      <dgm:prSet presAssocID="{C6F1F57C-3376-4F9E-94BD-4C1ED99FD2A9}" presName="vert0" presStyleCnt="0">
        <dgm:presLayoutVars>
          <dgm:dir/>
          <dgm:animOne val="branch"/>
          <dgm:animLvl val="lvl"/>
        </dgm:presLayoutVars>
      </dgm:prSet>
      <dgm:spPr/>
      <dgm:t>
        <a:bodyPr/>
        <a:lstStyle/>
        <a:p>
          <a:endParaRPr lang="en-US"/>
        </a:p>
      </dgm:t>
    </dgm:pt>
    <dgm:pt modelId="{C9639BB2-B72F-40A2-97F0-F6F60EB63FD5}" type="pres">
      <dgm:prSet presAssocID="{08E62A96-E2F8-4176-9251-4A10C8C46D50}" presName="thickLine" presStyleLbl="alignNode1" presStyleIdx="0" presStyleCnt="1"/>
      <dgm:spPr/>
    </dgm:pt>
    <dgm:pt modelId="{0D316CA1-37F4-4E36-BB71-30DD09C7E418}" type="pres">
      <dgm:prSet presAssocID="{08E62A96-E2F8-4176-9251-4A10C8C46D50}" presName="horz1" presStyleCnt="0"/>
      <dgm:spPr/>
    </dgm:pt>
    <dgm:pt modelId="{C6E1C5B9-0BF3-44CA-A1EC-0A3C89F076B0}" type="pres">
      <dgm:prSet presAssocID="{08E62A96-E2F8-4176-9251-4A10C8C46D50}" presName="tx1" presStyleLbl="revTx" presStyleIdx="0" presStyleCnt="1"/>
      <dgm:spPr/>
      <dgm:t>
        <a:bodyPr/>
        <a:lstStyle/>
        <a:p>
          <a:endParaRPr lang="en-US"/>
        </a:p>
      </dgm:t>
    </dgm:pt>
    <dgm:pt modelId="{A402F549-7A63-4E8D-B307-CBE50B7642C4}" type="pres">
      <dgm:prSet presAssocID="{08E62A96-E2F8-4176-9251-4A10C8C46D50}" presName="vert1" presStyleCnt="0"/>
      <dgm:spPr/>
    </dgm:pt>
  </dgm:ptLst>
  <dgm:cxnLst>
    <dgm:cxn modelId="{B455423A-2920-484E-9BEA-8C7BD893A61B}" type="presOf" srcId="{C6F1F57C-3376-4F9E-94BD-4C1ED99FD2A9}" destId="{72B88EE7-1D69-4ADF-8D0D-10FCD79B0AC8}" srcOrd="0" destOrd="0" presId="urn:microsoft.com/office/officeart/2008/layout/LinedList"/>
    <dgm:cxn modelId="{E59AC0AF-F5DB-42CF-877A-01C5BE15C84C}" type="presOf" srcId="{08E62A96-E2F8-4176-9251-4A10C8C46D50}" destId="{C6E1C5B9-0BF3-44CA-A1EC-0A3C89F076B0}" srcOrd="0" destOrd="0" presId="urn:microsoft.com/office/officeart/2008/layout/LinedList"/>
    <dgm:cxn modelId="{4F7197D2-FFB5-4338-BB74-F0EDE5E19EB5}" srcId="{C6F1F57C-3376-4F9E-94BD-4C1ED99FD2A9}" destId="{08E62A96-E2F8-4176-9251-4A10C8C46D50}" srcOrd="0" destOrd="0" parTransId="{833A8F27-990C-4936-BFFD-9813879AB08E}" sibTransId="{99D33A3D-F67B-4A58-AFEC-D52C29094716}"/>
    <dgm:cxn modelId="{555CEAD0-0A8B-46D2-B2E7-53D3A226D21F}" type="presParOf" srcId="{72B88EE7-1D69-4ADF-8D0D-10FCD79B0AC8}" destId="{C9639BB2-B72F-40A2-97F0-F6F60EB63FD5}" srcOrd="0" destOrd="0" presId="urn:microsoft.com/office/officeart/2008/layout/LinedList"/>
    <dgm:cxn modelId="{278460F8-4D83-4593-B35A-E2EF50936A40}" type="presParOf" srcId="{72B88EE7-1D69-4ADF-8D0D-10FCD79B0AC8}" destId="{0D316CA1-37F4-4E36-BB71-30DD09C7E418}" srcOrd="1" destOrd="0" presId="urn:microsoft.com/office/officeart/2008/layout/LinedList"/>
    <dgm:cxn modelId="{C501941C-3078-41F9-9C0D-BBA3EB699CBA}" type="presParOf" srcId="{0D316CA1-37F4-4E36-BB71-30DD09C7E418}" destId="{C6E1C5B9-0BF3-44CA-A1EC-0A3C89F076B0}" srcOrd="0" destOrd="0" presId="urn:microsoft.com/office/officeart/2008/layout/LinedList"/>
    <dgm:cxn modelId="{F60A9742-4639-4B66-AA25-791328727666}" type="presParOf" srcId="{0D316CA1-37F4-4E36-BB71-30DD09C7E418}" destId="{A402F549-7A63-4E8D-B307-CBE50B7642C4}"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68FCFC-BBB3-4C82-BC5F-C8F818C02B0C}"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30D23B13-1757-45CD-9D0C-243EC54716FB}">
      <dgm:prSet custT="1">
        <dgm:style>
          <a:lnRef idx="2">
            <a:schemeClr val="accent2"/>
          </a:lnRef>
          <a:fillRef idx="1">
            <a:schemeClr val="lt1"/>
          </a:fillRef>
          <a:effectRef idx="0">
            <a:schemeClr val="accent2"/>
          </a:effectRef>
          <a:fontRef idx="minor">
            <a:schemeClr val="dk1"/>
          </a:fontRef>
        </dgm:style>
      </dgm:prSet>
      <dgm:spPr/>
      <dgm:t>
        <a:bodyPr/>
        <a:lstStyle/>
        <a:p>
          <a:pPr algn="just"/>
          <a:r>
            <a:rPr lang="en-US" sz="2000" b="1">
              <a:latin typeface="Times New Roman" panose="02020603050405020304" pitchFamily="18" charset="0"/>
              <a:cs typeface="Times New Roman" panose="02020603050405020304" pitchFamily="18" charset="0"/>
            </a:rPr>
            <a:t>1. </a:t>
          </a:r>
          <a:r>
            <a:rPr lang="en-US" sz="2000" err="1">
              <a:latin typeface="Times New Roman" panose="02020603050405020304" pitchFamily="18" charset="0"/>
              <a:cs typeface="Times New Roman" panose="02020603050405020304" pitchFamily="18" charset="0"/>
            </a:rPr>
            <a:t>Đối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với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thuốc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thiết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bị</a:t>
          </a:r>
          <a:r>
            <a:rPr lang="en-US" sz="2000">
              <a:latin typeface="Times New Roman" panose="02020603050405020304" pitchFamily="18" charset="0"/>
              <a:cs typeface="Times New Roman" panose="02020603050405020304" pitchFamily="18" charset="0"/>
            </a:rPr>
            <a:t> y </a:t>
          </a:r>
          <a:r>
            <a:rPr lang="en-US" sz="2000" err="1">
              <a:latin typeface="Times New Roman" panose="02020603050405020304" pitchFamily="18" charset="0"/>
              <a:cs typeface="Times New Roman" panose="02020603050405020304" pitchFamily="18" charset="0"/>
            </a:rPr>
            <a:t>tế</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đã</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mua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từ</a:t>
          </a:r>
          <a:r>
            <a:rPr lang="en-US" sz="200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NSNN cho </a:t>
          </a:r>
          <a:r>
            <a:rPr lang="en-US" sz="2000" err="1">
              <a:latin typeface="Times New Roman" panose="02020603050405020304" pitchFamily="18" charset="0"/>
              <a:cs typeface="Times New Roman" panose="02020603050405020304" pitchFamily="18" charset="0"/>
            </a:rPr>
            <a:t>hoạt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động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phục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vụ</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phòng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chống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khắc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phục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hậu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quả</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trong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trường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hợp</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xảy</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ra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thiên</a:t>
          </a:r>
          <a:r>
            <a:rPr lang="en-US" sz="2000">
              <a:latin typeface="Times New Roman" panose="02020603050405020304" pitchFamily="18" charset="0"/>
              <a:cs typeface="Times New Roman" panose="02020603050405020304" pitchFamily="18" charset="0"/>
            </a:rPr>
            <a:t> tai, </a:t>
          </a:r>
          <a:r>
            <a:rPr lang="en-US" sz="2000" err="1">
              <a:latin typeface="Times New Roman" panose="02020603050405020304" pitchFamily="18" charset="0"/>
              <a:cs typeface="Times New Roman" panose="02020603050405020304" pitchFamily="18" charset="0"/>
            </a:rPr>
            <a:t>thảm</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họa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dịch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truyền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nhiễm</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thuộc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nhóm</a:t>
          </a:r>
          <a:r>
            <a:rPr lang="en-US" sz="2000">
              <a:latin typeface="Times New Roman" panose="02020603050405020304" pitchFamily="18" charset="0"/>
              <a:cs typeface="Times New Roman" panose="02020603050405020304" pitchFamily="18" charset="0"/>
            </a:rPr>
            <a:t> A </a:t>
          </a:r>
          <a:r>
            <a:rPr lang="en-US" sz="2000" err="1">
              <a:latin typeface="Times New Roman" panose="02020603050405020304" pitchFamily="18" charset="0"/>
              <a:cs typeface="Times New Roman" panose="02020603050405020304" pitchFamily="18" charset="0"/>
            </a:rPr>
            <a:t>hoặc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tình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trạng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khẩn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cấp</a:t>
          </a:r>
          <a:r>
            <a:rPr lang="en-US" sz="2000">
              <a:latin typeface="Times New Roman" panose="02020603050405020304" pitchFamily="18" charset="0"/>
              <a:cs typeface="Times New Roman" panose="02020603050405020304" pitchFamily="18" charset="0"/>
            </a:rPr>
            <a:t> </a:t>
          </a:r>
          <a:r>
            <a:rPr lang="en-US" sz="2000">
              <a:solidFill>
                <a:srgbClr val="FF0000"/>
              </a:solidFill>
              <a:latin typeface="Times New Roman" panose="02020603050405020304" pitchFamily="18" charset="0"/>
              <a:cs typeface="Times New Roman" panose="02020603050405020304" pitchFamily="18" charset="0"/>
            </a:rPr>
            <a:t>THUỘC DANH MỤC QUỸ BHYT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a:t>
          </a:r>
        </a:p>
      </dgm:t>
    </dgm:pt>
    <dgm:pt modelId="{F925F9B7-D3A7-468D-8454-ED3C2BF3B0A7}" type="parTrans" cxnId="{F05AD576-91D1-4DBF-890C-EDA58E7210FD}">
      <dgm:prSet/>
      <dgm:spPr/>
      <dgm:t>
        <a:bodyPr/>
        <a:lstStyle/>
        <a:p>
          <a:endParaRPr lang="en-US"/>
        </a:p>
      </dgm:t>
    </dgm:pt>
    <dgm:pt modelId="{05622638-72F6-488A-B2DB-7A4A114E0A75}" type="sibTrans" cxnId="{F05AD576-91D1-4DBF-890C-EDA58E7210FD}">
      <dgm:prSet/>
      <dgm:spPr/>
      <dgm:t>
        <a:bodyPr/>
        <a:lstStyle/>
        <a:p>
          <a:endParaRPr lang="en-US"/>
        </a:p>
      </dgm:t>
    </dgm:pt>
    <dgm:pt modelId="{79D3A823-5389-450F-80FB-AC9E0FF8EDB6}">
      <dgm:prSet custT="1"/>
      <dgm:spPr/>
      <dgm:t>
        <a:bodyPr/>
        <a:lstStyle/>
        <a:p>
          <a:pPr algn="just"/>
          <a:r>
            <a:rPr lang="en-US" sz="2000" err="1">
              <a:solidFill>
                <a:srgbClr val="FF0000"/>
              </a:solidFill>
              <a:latin typeface="Times New Roman" panose="02020603050405020304" pitchFamily="18" charset="0"/>
              <a:cs typeface="Times New Roman" panose="02020603050405020304" pitchFamily="18" charset="0"/>
            </a:rPr>
            <a:t>Người</a:t>
          </a:r>
          <a:r>
            <a:rPr lang="en-US" sz="2000">
              <a:solidFill>
                <a:srgbClr val="FF0000"/>
              </a:solidFill>
              <a:latin typeface="Times New Roman" panose="02020603050405020304" pitchFamily="18" charset="0"/>
              <a:cs typeface="Times New Roman" panose="02020603050405020304" pitchFamily="18" charset="0"/>
            </a:rPr>
            <a:t> </a:t>
          </a:r>
          <a:r>
            <a:rPr lang="en-US" sz="2000" err="1">
              <a:solidFill>
                <a:srgbClr val="FF0000"/>
              </a:solidFill>
              <a:latin typeface="Times New Roman" panose="02020603050405020304" pitchFamily="18" charset="0"/>
              <a:cs typeface="Times New Roman" panose="02020603050405020304" pitchFamily="18" charset="0"/>
            </a:rPr>
            <a:t>bệnh</a:t>
          </a:r>
          <a:r>
            <a:rPr lang="en-US" sz="2000">
              <a:solidFill>
                <a:srgbClr val="FF0000"/>
              </a:solidFill>
              <a:latin typeface="Times New Roman" panose="02020603050405020304" pitchFamily="18" charset="0"/>
              <a:cs typeface="Times New Roman" panose="02020603050405020304" pitchFamily="18" charset="0"/>
            </a:rPr>
            <a:t> </a:t>
          </a:r>
          <a:r>
            <a:rPr lang="en-US" sz="2000" err="1">
              <a:solidFill>
                <a:srgbClr val="FF0000"/>
              </a:solidFill>
              <a:latin typeface="Times New Roman" panose="02020603050405020304" pitchFamily="18" charset="0"/>
              <a:cs typeface="Times New Roman" panose="02020603050405020304" pitchFamily="18" charset="0"/>
            </a:rPr>
            <a:t>có</a:t>
          </a:r>
          <a:r>
            <a:rPr lang="en-US" sz="2000">
              <a:solidFill>
                <a:srgbClr val="FF0000"/>
              </a:solidFill>
              <a:latin typeface="Times New Roman" panose="02020603050405020304" pitchFamily="18" charset="0"/>
              <a:cs typeface="Times New Roman" panose="02020603050405020304" pitchFamily="18" charset="0"/>
            </a:rPr>
            <a:t> </a:t>
          </a:r>
          <a:r>
            <a:rPr lang="en-US" sz="2000" err="1">
              <a:solidFill>
                <a:srgbClr val="FF0000"/>
              </a:solidFill>
              <a:latin typeface="Times New Roman" panose="02020603050405020304" pitchFamily="18" charset="0"/>
              <a:cs typeface="Times New Roman" panose="02020603050405020304" pitchFamily="18" charset="0"/>
            </a:rPr>
            <a:t>tham</a:t>
          </a:r>
          <a:r>
            <a:rPr lang="en-US" sz="2000">
              <a:solidFill>
                <a:srgbClr val="FF0000"/>
              </a:solidFill>
              <a:latin typeface="Times New Roman" panose="02020603050405020304" pitchFamily="18" charset="0"/>
              <a:cs typeface="Times New Roman" panose="02020603050405020304" pitchFamily="18" charset="0"/>
            </a:rPr>
            <a:t> </a:t>
          </a:r>
          <a:r>
            <a:rPr lang="en-US" sz="2000" err="1">
              <a:solidFill>
                <a:srgbClr val="FF0000"/>
              </a:solidFill>
              <a:latin typeface="Times New Roman" panose="02020603050405020304" pitchFamily="18" charset="0"/>
              <a:cs typeface="Times New Roman" panose="02020603050405020304" pitchFamily="18" charset="0"/>
            </a:rPr>
            <a:t>gia</a:t>
          </a:r>
          <a:r>
            <a:rPr lang="en-US" sz="2000">
              <a:solidFill>
                <a:srgbClr val="FF0000"/>
              </a:solidFill>
              <a:latin typeface="Times New Roman" panose="02020603050405020304" pitchFamily="18" charset="0"/>
              <a:cs typeface="Times New Roman" panose="02020603050405020304" pitchFamily="18" charset="0"/>
            </a:rPr>
            <a:t> BHYT: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chỉ</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và</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từ</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phần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đồng</a:t>
          </a:r>
          <a:r>
            <a:rPr lang="en-US" sz="2000">
              <a:latin typeface="Times New Roman" panose="02020603050405020304" pitchFamily="18" charset="0"/>
              <a:cs typeface="Times New Roman" panose="02020603050405020304" pitchFamily="18" charset="0"/>
            </a:rPr>
            <a:t> chi </a:t>
          </a:r>
          <a:r>
            <a:rPr lang="en-US" sz="2000" err="1">
              <a:latin typeface="Times New Roman" panose="02020603050405020304" pitchFamily="18" charset="0"/>
              <a:cs typeface="Times New Roman" panose="02020603050405020304" pitchFamily="18" charset="0"/>
            </a:rPr>
            <a:t>trả</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người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bằng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với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mua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vào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theo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quy</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định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pháp</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luật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đấu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thầu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nhưng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không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cao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do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quan</a:t>
          </a:r>
          <a:r>
            <a:rPr lang="en-US" sz="2000">
              <a:latin typeface="Times New Roman" panose="02020603050405020304" pitchFamily="18" charset="0"/>
              <a:cs typeface="Times New Roman" panose="02020603050405020304" pitchFamily="18" charset="0"/>
            </a:rPr>
            <a:t> BHXH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a:t>
          </a:r>
        </a:p>
      </dgm:t>
    </dgm:pt>
    <dgm:pt modelId="{F52757A1-5440-40EC-9944-1F0E89DEDAB7}" type="parTrans" cxnId="{33C19B95-FA2C-4094-A1C9-56C9E78B399D}">
      <dgm:prSet/>
      <dgm:spPr/>
      <dgm:t>
        <a:bodyPr/>
        <a:lstStyle/>
        <a:p>
          <a:endParaRPr lang="en-US"/>
        </a:p>
      </dgm:t>
    </dgm:pt>
    <dgm:pt modelId="{E45CA148-F8DC-4B60-AABC-D5ABCABF0A4C}" type="sibTrans" cxnId="{33C19B95-FA2C-4094-A1C9-56C9E78B399D}">
      <dgm:prSet/>
      <dgm:spPr/>
      <dgm:t>
        <a:bodyPr/>
        <a:lstStyle/>
        <a:p>
          <a:endParaRPr lang="en-US"/>
        </a:p>
      </dgm:t>
    </dgm:pt>
    <dgm:pt modelId="{EBEDBC02-C70F-433A-942B-1B8434C8EF9C}">
      <dgm:prSet custT="1"/>
      <dgm:spPr/>
      <dgm:t>
        <a:bodyPr/>
        <a:lstStyle/>
        <a:p>
          <a:pPr algn="just"/>
          <a:r>
            <a:rPr lang="en-US" sz="2000" i="1" err="1">
              <a:latin typeface="Times New Roman" panose="02020603050405020304" pitchFamily="18" charset="0"/>
              <a:cs typeface="Times New Roman" panose="02020603050405020304" pitchFamily="18" charset="0"/>
            </a:rPr>
            <a:t>Người</a:t>
          </a:r>
          <a:r>
            <a:rPr lang="en-US" sz="2000" i="1">
              <a:latin typeface="Times New Roman" panose="02020603050405020304" pitchFamily="18" charset="0"/>
              <a:cs typeface="Times New Roman" panose="02020603050405020304" pitchFamily="18" charset="0"/>
            </a:rPr>
            <a:t> </a:t>
          </a:r>
          <a:r>
            <a:rPr lang="en-US" sz="2000" i="1" err="1">
              <a:latin typeface="Times New Roman" panose="02020603050405020304" pitchFamily="18" charset="0"/>
              <a:cs typeface="Times New Roman" panose="02020603050405020304" pitchFamily="18" charset="0"/>
            </a:rPr>
            <a:t>không</a:t>
          </a:r>
          <a:r>
            <a:rPr lang="en-US" sz="2000" i="1">
              <a:latin typeface="Times New Roman" panose="02020603050405020304" pitchFamily="18" charset="0"/>
              <a:cs typeface="Times New Roman" panose="02020603050405020304" pitchFamily="18" charset="0"/>
            </a:rPr>
            <a:t> </a:t>
          </a:r>
          <a:r>
            <a:rPr lang="en-US" sz="2000" i="1" err="1">
              <a:latin typeface="Times New Roman" panose="02020603050405020304" pitchFamily="18" charset="0"/>
              <a:cs typeface="Times New Roman" panose="02020603050405020304" pitchFamily="18" charset="0"/>
            </a:rPr>
            <a:t>tham</a:t>
          </a:r>
          <a:r>
            <a:rPr lang="en-US" sz="2000" i="1">
              <a:latin typeface="Times New Roman" panose="02020603050405020304" pitchFamily="18" charset="0"/>
              <a:cs typeface="Times New Roman" panose="02020603050405020304" pitchFamily="18" charset="0"/>
            </a:rPr>
            <a:t> </a:t>
          </a:r>
          <a:r>
            <a:rPr lang="en-US" sz="2000" i="1" err="1">
              <a:latin typeface="Times New Roman" panose="02020603050405020304" pitchFamily="18" charset="0"/>
              <a:cs typeface="Times New Roman" panose="02020603050405020304" pitchFamily="18" charset="0"/>
            </a:rPr>
            <a:t>gia</a:t>
          </a:r>
          <a:r>
            <a:rPr lang="en-US" sz="2000">
              <a:latin typeface="Times New Roman" panose="02020603050405020304" pitchFamily="18" charset="0"/>
              <a:cs typeface="Times New Roman" panose="02020603050405020304" pitchFamily="18" charset="0"/>
            </a:rPr>
            <a:t> BHYT: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chỉ</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người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bệnh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bằng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với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mua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vào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theo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quy</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định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pháp</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luật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đấu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thầu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nhưng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không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cao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cao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nhất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mà</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quan</a:t>
          </a:r>
          <a:r>
            <a:rPr lang="en-US" sz="2000">
              <a:latin typeface="Times New Roman" panose="02020603050405020304" pitchFamily="18" charset="0"/>
              <a:cs typeface="Times New Roman" panose="02020603050405020304" pitchFamily="18" charset="0"/>
            </a:rPr>
            <a:t> BHXH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nhà</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nước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trên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địa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bàn</a:t>
          </a:r>
          <a:r>
            <a:rPr lang="en-US" sz="2000">
              <a:latin typeface="Times New Roman" panose="02020603050405020304" pitchFamily="18" charset="0"/>
              <a:cs typeface="Times New Roman" panose="02020603050405020304" pitchFamily="18" charset="0"/>
            </a:rPr>
            <a:t>;</a:t>
          </a:r>
        </a:p>
      </dgm:t>
    </dgm:pt>
    <dgm:pt modelId="{C464F36F-9004-458E-8830-2B87E803B704}" type="parTrans" cxnId="{D5D7EB70-6DD5-4B9D-8215-4D26AC67D441}">
      <dgm:prSet/>
      <dgm:spPr/>
      <dgm:t>
        <a:bodyPr/>
        <a:lstStyle/>
        <a:p>
          <a:endParaRPr lang="en-US"/>
        </a:p>
      </dgm:t>
    </dgm:pt>
    <dgm:pt modelId="{6E74A66A-44F3-4E48-B826-CFC86DC6C4FE}" type="sibTrans" cxnId="{D5D7EB70-6DD5-4B9D-8215-4D26AC67D441}">
      <dgm:prSet/>
      <dgm:spPr/>
      <dgm:t>
        <a:bodyPr/>
        <a:lstStyle/>
        <a:p>
          <a:endParaRPr lang="en-US"/>
        </a:p>
      </dgm:t>
    </dgm:pt>
    <dgm:pt modelId="{A1685766-62F5-4A87-95C2-A53404CA0675}">
      <dgm:prSet custT="1"/>
      <dgm:spPr/>
      <dgm:t>
        <a:bodyPr/>
        <a:lstStyle/>
        <a:p>
          <a:pPr algn="just"/>
          <a:r>
            <a:rPr lang="en-US" sz="2000" err="1">
              <a:latin typeface="Times New Roman" panose="02020603050405020304" pitchFamily="18" charset="0"/>
              <a:cs typeface="Times New Roman" panose="02020603050405020304" pitchFamily="18" charset="0"/>
            </a:rPr>
            <a:t>Trường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hợp</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không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có</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do </a:t>
          </a:r>
          <a:r>
            <a:rPr lang="en-US" sz="2000" err="1">
              <a:latin typeface="Times New Roman" panose="02020603050405020304" pitchFamily="18" charset="0"/>
              <a:cs typeface="Times New Roman" panose="02020603050405020304" pitchFamily="18" charset="0"/>
            </a:rPr>
            <a:t>Quỹ</a:t>
          </a:r>
          <a:r>
            <a:rPr lang="en-US" sz="2000">
              <a:latin typeface="Times New Roman" panose="02020603050405020304" pitchFamily="18" charset="0"/>
              <a:cs typeface="Times New Roman" panose="02020603050405020304" pitchFamily="18" charset="0"/>
            </a:rPr>
            <a:t> BHYT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thì</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căn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cứ</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do </a:t>
          </a:r>
          <a:r>
            <a:rPr lang="en-US" sz="2000" err="1">
              <a:latin typeface="Times New Roman" panose="02020603050405020304" pitchFamily="18" charset="0"/>
              <a:cs typeface="Times New Roman" panose="02020603050405020304" pitchFamily="18" charset="0"/>
            </a:rPr>
            <a:t>Quỹ</a:t>
          </a:r>
          <a:r>
            <a:rPr lang="en-US" sz="2000">
              <a:latin typeface="Times New Roman" panose="02020603050405020304" pitchFamily="18" charset="0"/>
              <a:cs typeface="Times New Roman" panose="02020603050405020304" pitchFamily="18" charset="0"/>
            </a:rPr>
            <a:t> BHYT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cho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khác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trên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địa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bàn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tỉnh</a:t>
          </a:r>
          <a:r>
            <a:rPr lang="en-US" sz="2000">
              <a:latin typeface="Times New Roman" panose="02020603050405020304" pitchFamily="18" charset="0"/>
              <a:cs typeface="Times New Roman" panose="02020603050405020304" pitchFamily="18" charset="0"/>
            </a:rPr>
            <a:t>, TP, </a:t>
          </a:r>
          <a:r>
            <a:rPr lang="en-US" sz="2000" err="1">
              <a:latin typeface="Times New Roman" panose="02020603050405020304" pitchFamily="18" charset="0"/>
              <a:cs typeface="Times New Roman" panose="02020603050405020304" pitchFamily="18" charset="0"/>
            </a:rPr>
            <a:t>nếu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vẫn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không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có</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do </a:t>
          </a:r>
          <a:r>
            <a:rPr lang="en-US" sz="2000" err="1">
              <a:latin typeface="Times New Roman" panose="02020603050405020304" pitchFamily="18" charset="0"/>
              <a:cs typeface="Times New Roman" panose="02020603050405020304" pitchFamily="18" charset="0"/>
            </a:rPr>
            <a:t>Quỹ</a:t>
          </a:r>
          <a:r>
            <a:rPr lang="en-US" sz="2000">
              <a:latin typeface="Times New Roman" panose="02020603050405020304" pitchFamily="18" charset="0"/>
              <a:cs typeface="Times New Roman" panose="02020603050405020304" pitchFamily="18" charset="0"/>
            </a:rPr>
            <a:t> BHYT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tại</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sở</a:t>
          </a:r>
          <a:r>
            <a:rPr lang="en-US" sz="2000">
              <a:latin typeface="Times New Roman" panose="02020603050405020304" pitchFamily="18" charset="0"/>
              <a:cs typeface="Times New Roman" panose="02020603050405020304" pitchFamily="18" charset="0"/>
            </a:rPr>
            <a:t> KCB </a:t>
          </a:r>
          <a:r>
            <a:rPr lang="en-US" sz="2000" err="1">
              <a:latin typeface="Times New Roman" panose="02020603050405020304" pitchFamily="18" charset="0"/>
              <a:cs typeface="Times New Roman" panose="02020603050405020304" pitchFamily="18" charset="0"/>
            </a:rPr>
            <a:t>khác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trên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địa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bàn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tỉnh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thành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phố</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trực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thuộc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trung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ương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thì</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được</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thanh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toán</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bằng</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giá</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mua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vào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theo</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quy</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định</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của</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pháp</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luật</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về</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đấu</a:t>
          </a:r>
          <a:r>
            <a:rPr lang="en-US" sz="2000">
              <a:latin typeface="Times New Roman" panose="02020603050405020304" pitchFamily="18" charset="0"/>
              <a:cs typeface="Times New Roman" panose="02020603050405020304" pitchFamily="18" charset="0"/>
            </a:rPr>
            <a:t> </a:t>
          </a:r>
          <a:r>
            <a:rPr lang="en-US" sz="2000" err="1">
              <a:latin typeface="Times New Roman" panose="02020603050405020304" pitchFamily="18" charset="0"/>
              <a:cs typeface="Times New Roman" panose="02020603050405020304" pitchFamily="18" charset="0"/>
            </a:rPr>
            <a:t>thầu</a:t>
          </a:r>
          <a:r>
            <a:rPr lang="en-US" sz="2000">
              <a:latin typeface="Times New Roman" panose="02020603050405020304" pitchFamily="18" charset="0"/>
              <a:cs typeface="Times New Roman" panose="02020603050405020304" pitchFamily="18" charset="0"/>
            </a:rPr>
            <a:t>;</a:t>
          </a:r>
        </a:p>
      </dgm:t>
    </dgm:pt>
    <dgm:pt modelId="{56F61AC5-559C-40EB-855E-72FB36465783}" type="parTrans" cxnId="{DBE890D0-F58D-487D-84ED-02FBC188EB20}">
      <dgm:prSet/>
      <dgm:spPr/>
      <dgm:t>
        <a:bodyPr/>
        <a:lstStyle/>
        <a:p>
          <a:endParaRPr lang="en-US"/>
        </a:p>
      </dgm:t>
    </dgm:pt>
    <dgm:pt modelId="{6AEBD4F7-9586-4F18-926B-6BFFF856F0C4}" type="sibTrans" cxnId="{DBE890D0-F58D-487D-84ED-02FBC188EB20}">
      <dgm:prSet/>
      <dgm:spPr/>
      <dgm:t>
        <a:bodyPr/>
        <a:lstStyle/>
        <a:p>
          <a:endParaRPr lang="en-US"/>
        </a:p>
      </dgm:t>
    </dgm:pt>
    <dgm:pt modelId="{D9B5B0DB-857B-4C00-8D45-419913180001}" type="pres">
      <dgm:prSet presAssocID="{3C68FCFC-BBB3-4C82-BC5F-C8F818C02B0C}" presName="vert0" presStyleCnt="0">
        <dgm:presLayoutVars>
          <dgm:dir/>
          <dgm:animOne val="branch"/>
          <dgm:animLvl val="lvl"/>
        </dgm:presLayoutVars>
      </dgm:prSet>
      <dgm:spPr/>
      <dgm:t>
        <a:bodyPr/>
        <a:lstStyle/>
        <a:p>
          <a:endParaRPr lang="en-US"/>
        </a:p>
      </dgm:t>
    </dgm:pt>
    <dgm:pt modelId="{0A160713-A024-421E-8341-07DACECCD02B}" type="pres">
      <dgm:prSet presAssocID="{30D23B13-1757-45CD-9D0C-243EC54716FB}" presName="thickLine" presStyleLbl="alignNode1" presStyleIdx="0" presStyleCnt="1"/>
      <dgm:spPr/>
    </dgm:pt>
    <dgm:pt modelId="{71D161D0-C5F7-4CDB-8B96-86A224208E0E}" type="pres">
      <dgm:prSet presAssocID="{30D23B13-1757-45CD-9D0C-243EC54716FB}" presName="horz1" presStyleCnt="0"/>
      <dgm:spPr/>
    </dgm:pt>
    <dgm:pt modelId="{6C0E04A5-A149-4EBA-8DD9-7AF1CC93E88C}" type="pres">
      <dgm:prSet presAssocID="{30D23B13-1757-45CD-9D0C-243EC54716FB}" presName="tx1" presStyleLbl="revTx" presStyleIdx="0" presStyleCnt="4" custScaleY="100098"/>
      <dgm:spPr/>
      <dgm:t>
        <a:bodyPr/>
        <a:lstStyle/>
        <a:p>
          <a:endParaRPr lang="en-US"/>
        </a:p>
      </dgm:t>
    </dgm:pt>
    <dgm:pt modelId="{822E3A78-0F60-439A-BA94-567677F3AF64}" type="pres">
      <dgm:prSet presAssocID="{30D23B13-1757-45CD-9D0C-243EC54716FB}" presName="vert1" presStyleCnt="0"/>
      <dgm:spPr/>
    </dgm:pt>
    <dgm:pt modelId="{7AAC963D-F927-4B9F-9436-45DE30DA3E09}" type="pres">
      <dgm:prSet presAssocID="{79D3A823-5389-450F-80FB-AC9E0FF8EDB6}" presName="vertSpace2a" presStyleCnt="0"/>
      <dgm:spPr/>
    </dgm:pt>
    <dgm:pt modelId="{432DAE61-342A-48BD-A977-B9BEA3EAAB1E}" type="pres">
      <dgm:prSet presAssocID="{79D3A823-5389-450F-80FB-AC9E0FF8EDB6}" presName="horz2" presStyleCnt="0"/>
      <dgm:spPr/>
    </dgm:pt>
    <dgm:pt modelId="{9E760667-F631-4665-9FFF-B1A1DC1322D4}" type="pres">
      <dgm:prSet presAssocID="{79D3A823-5389-450F-80FB-AC9E0FF8EDB6}" presName="horzSpace2" presStyleCnt="0"/>
      <dgm:spPr/>
    </dgm:pt>
    <dgm:pt modelId="{AF557D09-7BC7-4684-B768-C8AF37054B22}" type="pres">
      <dgm:prSet presAssocID="{79D3A823-5389-450F-80FB-AC9E0FF8EDB6}" presName="tx2" presStyleLbl="revTx" presStyleIdx="1" presStyleCnt="4"/>
      <dgm:spPr/>
      <dgm:t>
        <a:bodyPr/>
        <a:lstStyle/>
        <a:p>
          <a:endParaRPr lang="en-US"/>
        </a:p>
      </dgm:t>
    </dgm:pt>
    <dgm:pt modelId="{5A7D994A-E02B-4BE0-9FCC-23C252AE197C}" type="pres">
      <dgm:prSet presAssocID="{79D3A823-5389-450F-80FB-AC9E0FF8EDB6}" presName="vert2" presStyleCnt="0"/>
      <dgm:spPr/>
    </dgm:pt>
    <dgm:pt modelId="{E57F90D0-5A79-47CC-85B5-0431A00DC015}" type="pres">
      <dgm:prSet presAssocID="{79D3A823-5389-450F-80FB-AC9E0FF8EDB6}" presName="thinLine2b" presStyleLbl="callout" presStyleIdx="0" presStyleCnt="3"/>
      <dgm:spPr/>
    </dgm:pt>
    <dgm:pt modelId="{DF4249FC-B920-4984-BBEF-A725B7E359AB}" type="pres">
      <dgm:prSet presAssocID="{79D3A823-5389-450F-80FB-AC9E0FF8EDB6}" presName="vertSpace2b" presStyleCnt="0"/>
      <dgm:spPr/>
    </dgm:pt>
    <dgm:pt modelId="{0F68B769-60A8-41CB-982E-89C835D17A1D}" type="pres">
      <dgm:prSet presAssocID="{EBEDBC02-C70F-433A-942B-1B8434C8EF9C}" presName="horz2" presStyleCnt="0"/>
      <dgm:spPr/>
    </dgm:pt>
    <dgm:pt modelId="{7FCEB17F-0231-4DD1-96F5-791F5F5806D0}" type="pres">
      <dgm:prSet presAssocID="{EBEDBC02-C70F-433A-942B-1B8434C8EF9C}" presName="horzSpace2" presStyleCnt="0"/>
      <dgm:spPr/>
    </dgm:pt>
    <dgm:pt modelId="{26EAC9AF-02CD-44E5-BBB2-C73E6A355D18}" type="pres">
      <dgm:prSet presAssocID="{EBEDBC02-C70F-433A-942B-1B8434C8EF9C}" presName="tx2" presStyleLbl="revTx" presStyleIdx="2" presStyleCnt="4"/>
      <dgm:spPr/>
      <dgm:t>
        <a:bodyPr/>
        <a:lstStyle/>
        <a:p>
          <a:endParaRPr lang="en-US"/>
        </a:p>
      </dgm:t>
    </dgm:pt>
    <dgm:pt modelId="{4C1D7437-D728-4B6B-9C9F-E164F0A65687}" type="pres">
      <dgm:prSet presAssocID="{EBEDBC02-C70F-433A-942B-1B8434C8EF9C}" presName="vert2" presStyleCnt="0"/>
      <dgm:spPr/>
    </dgm:pt>
    <dgm:pt modelId="{EDDD6F43-4A15-4FE5-82BC-65092D47DC94}" type="pres">
      <dgm:prSet presAssocID="{EBEDBC02-C70F-433A-942B-1B8434C8EF9C}" presName="thinLine2b" presStyleLbl="callout" presStyleIdx="1" presStyleCnt="3"/>
      <dgm:spPr/>
    </dgm:pt>
    <dgm:pt modelId="{3321D13C-1107-4485-89A6-EB833C67056D}" type="pres">
      <dgm:prSet presAssocID="{EBEDBC02-C70F-433A-942B-1B8434C8EF9C}" presName="vertSpace2b" presStyleCnt="0"/>
      <dgm:spPr/>
    </dgm:pt>
    <dgm:pt modelId="{301B2DC4-DDB0-41D2-8311-E7B1C81E9E53}" type="pres">
      <dgm:prSet presAssocID="{A1685766-62F5-4A87-95C2-A53404CA0675}" presName="horz2" presStyleCnt="0"/>
      <dgm:spPr/>
    </dgm:pt>
    <dgm:pt modelId="{E8C7B8BF-34C6-43BA-989D-50862105CC14}" type="pres">
      <dgm:prSet presAssocID="{A1685766-62F5-4A87-95C2-A53404CA0675}" presName="horzSpace2" presStyleCnt="0"/>
      <dgm:spPr/>
    </dgm:pt>
    <dgm:pt modelId="{4B8F8B7E-81C1-48B8-BFA7-B92A1C133952}" type="pres">
      <dgm:prSet presAssocID="{A1685766-62F5-4A87-95C2-A53404CA0675}" presName="tx2" presStyleLbl="revTx" presStyleIdx="3" presStyleCnt="4" custScaleY="169869"/>
      <dgm:spPr/>
      <dgm:t>
        <a:bodyPr/>
        <a:lstStyle/>
        <a:p>
          <a:endParaRPr lang="en-US"/>
        </a:p>
      </dgm:t>
    </dgm:pt>
    <dgm:pt modelId="{D154FF13-8E1F-453F-8E63-7141EBC6265E}" type="pres">
      <dgm:prSet presAssocID="{A1685766-62F5-4A87-95C2-A53404CA0675}" presName="vert2" presStyleCnt="0"/>
      <dgm:spPr/>
    </dgm:pt>
    <dgm:pt modelId="{25471FD7-FACA-4EF9-BDA0-22D3510D6416}" type="pres">
      <dgm:prSet presAssocID="{A1685766-62F5-4A87-95C2-A53404CA0675}" presName="thinLine2b" presStyleLbl="callout" presStyleIdx="2" presStyleCnt="3"/>
      <dgm:spPr/>
    </dgm:pt>
    <dgm:pt modelId="{B1BBE3B9-2587-410E-824B-E1DEA2AB5EB6}" type="pres">
      <dgm:prSet presAssocID="{A1685766-62F5-4A87-95C2-A53404CA0675}" presName="vertSpace2b" presStyleCnt="0"/>
      <dgm:spPr/>
    </dgm:pt>
  </dgm:ptLst>
  <dgm:cxnLst>
    <dgm:cxn modelId="{D5D7EB70-6DD5-4B9D-8215-4D26AC67D441}" srcId="{30D23B13-1757-45CD-9D0C-243EC54716FB}" destId="{EBEDBC02-C70F-433A-942B-1B8434C8EF9C}" srcOrd="1" destOrd="0" parTransId="{C464F36F-9004-458E-8830-2B87E803B704}" sibTransId="{6E74A66A-44F3-4E48-B826-CFC86DC6C4FE}"/>
    <dgm:cxn modelId="{D11BCDD6-44E7-46F1-82B4-AB100770723F}" type="presOf" srcId="{EBEDBC02-C70F-433A-942B-1B8434C8EF9C}" destId="{26EAC9AF-02CD-44E5-BBB2-C73E6A355D18}" srcOrd="0" destOrd="0" presId="urn:microsoft.com/office/officeart/2008/layout/LinedList"/>
    <dgm:cxn modelId="{F05AD576-91D1-4DBF-890C-EDA58E7210FD}" srcId="{3C68FCFC-BBB3-4C82-BC5F-C8F818C02B0C}" destId="{30D23B13-1757-45CD-9D0C-243EC54716FB}" srcOrd="0" destOrd="0" parTransId="{F925F9B7-D3A7-468D-8454-ED3C2BF3B0A7}" sibTransId="{05622638-72F6-488A-B2DB-7A4A114E0A75}"/>
    <dgm:cxn modelId="{6F80089E-A98A-41D2-9DF8-34B269219760}" type="presOf" srcId="{30D23B13-1757-45CD-9D0C-243EC54716FB}" destId="{6C0E04A5-A149-4EBA-8DD9-7AF1CC93E88C}" srcOrd="0" destOrd="0" presId="urn:microsoft.com/office/officeart/2008/layout/LinedList"/>
    <dgm:cxn modelId="{E67AB66E-CCF8-4B85-8042-93710426896A}" type="presOf" srcId="{3C68FCFC-BBB3-4C82-BC5F-C8F818C02B0C}" destId="{D9B5B0DB-857B-4C00-8D45-419913180001}" srcOrd="0" destOrd="0" presId="urn:microsoft.com/office/officeart/2008/layout/LinedList"/>
    <dgm:cxn modelId="{33C19B95-FA2C-4094-A1C9-56C9E78B399D}" srcId="{30D23B13-1757-45CD-9D0C-243EC54716FB}" destId="{79D3A823-5389-450F-80FB-AC9E0FF8EDB6}" srcOrd="0" destOrd="0" parTransId="{F52757A1-5440-40EC-9944-1F0E89DEDAB7}" sibTransId="{E45CA148-F8DC-4B60-AABC-D5ABCABF0A4C}"/>
    <dgm:cxn modelId="{9242906D-E89B-4CF5-99BA-B36FD701EA63}" type="presOf" srcId="{A1685766-62F5-4A87-95C2-A53404CA0675}" destId="{4B8F8B7E-81C1-48B8-BFA7-B92A1C133952}" srcOrd="0" destOrd="0" presId="urn:microsoft.com/office/officeart/2008/layout/LinedList"/>
    <dgm:cxn modelId="{DCA5E93A-8C11-4FFA-95CE-090BB82EE72B}" type="presOf" srcId="{79D3A823-5389-450F-80FB-AC9E0FF8EDB6}" destId="{AF557D09-7BC7-4684-B768-C8AF37054B22}" srcOrd="0" destOrd="0" presId="urn:microsoft.com/office/officeart/2008/layout/LinedList"/>
    <dgm:cxn modelId="{DBE890D0-F58D-487D-84ED-02FBC188EB20}" srcId="{30D23B13-1757-45CD-9D0C-243EC54716FB}" destId="{A1685766-62F5-4A87-95C2-A53404CA0675}" srcOrd="2" destOrd="0" parTransId="{56F61AC5-559C-40EB-855E-72FB36465783}" sibTransId="{6AEBD4F7-9586-4F18-926B-6BFFF856F0C4}"/>
    <dgm:cxn modelId="{54EA6582-CEA6-4C72-B43E-CA6AC43DCE91}" type="presParOf" srcId="{D9B5B0DB-857B-4C00-8D45-419913180001}" destId="{0A160713-A024-421E-8341-07DACECCD02B}" srcOrd="0" destOrd="0" presId="urn:microsoft.com/office/officeart/2008/layout/LinedList"/>
    <dgm:cxn modelId="{6BF1980A-104F-4FDC-8AF6-E5FEC84B6EBF}" type="presParOf" srcId="{D9B5B0DB-857B-4C00-8D45-419913180001}" destId="{71D161D0-C5F7-4CDB-8B96-86A224208E0E}" srcOrd="1" destOrd="0" presId="urn:microsoft.com/office/officeart/2008/layout/LinedList"/>
    <dgm:cxn modelId="{5D278B20-0AAF-463A-AFBA-85904AA49288}" type="presParOf" srcId="{71D161D0-C5F7-4CDB-8B96-86A224208E0E}" destId="{6C0E04A5-A149-4EBA-8DD9-7AF1CC93E88C}" srcOrd="0" destOrd="0" presId="urn:microsoft.com/office/officeart/2008/layout/LinedList"/>
    <dgm:cxn modelId="{A58991E2-F306-46B2-B5CD-94D3D2942792}" type="presParOf" srcId="{71D161D0-C5F7-4CDB-8B96-86A224208E0E}" destId="{822E3A78-0F60-439A-BA94-567677F3AF64}" srcOrd="1" destOrd="0" presId="urn:microsoft.com/office/officeart/2008/layout/LinedList"/>
    <dgm:cxn modelId="{3B0D97A3-86C1-4CF1-9BAA-AFB3E0A74A98}" type="presParOf" srcId="{822E3A78-0F60-439A-BA94-567677F3AF64}" destId="{7AAC963D-F927-4B9F-9436-45DE30DA3E09}" srcOrd="0" destOrd="0" presId="urn:microsoft.com/office/officeart/2008/layout/LinedList"/>
    <dgm:cxn modelId="{C1FEB370-C119-40DD-9DDD-F2567DD6FF47}" type="presParOf" srcId="{822E3A78-0F60-439A-BA94-567677F3AF64}" destId="{432DAE61-342A-48BD-A977-B9BEA3EAAB1E}" srcOrd="1" destOrd="0" presId="urn:microsoft.com/office/officeart/2008/layout/LinedList"/>
    <dgm:cxn modelId="{3AA8D88D-7158-49F6-8E99-1B55A5D68838}" type="presParOf" srcId="{432DAE61-342A-48BD-A977-B9BEA3EAAB1E}" destId="{9E760667-F631-4665-9FFF-B1A1DC1322D4}" srcOrd="0" destOrd="0" presId="urn:microsoft.com/office/officeart/2008/layout/LinedList"/>
    <dgm:cxn modelId="{9D0ABBF2-D568-4EC5-938F-C1CAA71E558D}" type="presParOf" srcId="{432DAE61-342A-48BD-A977-B9BEA3EAAB1E}" destId="{AF557D09-7BC7-4684-B768-C8AF37054B22}" srcOrd="1" destOrd="0" presId="urn:microsoft.com/office/officeart/2008/layout/LinedList"/>
    <dgm:cxn modelId="{FF3EE159-ED3E-4894-A853-ABF72442FB28}" type="presParOf" srcId="{432DAE61-342A-48BD-A977-B9BEA3EAAB1E}" destId="{5A7D994A-E02B-4BE0-9FCC-23C252AE197C}" srcOrd="2" destOrd="0" presId="urn:microsoft.com/office/officeart/2008/layout/LinedList"/>
    <dgm:cxn modelId="{E5FB54A8-E4AA-416E-A571-2DF2EA2191FB}" type="presParOf" srcId="{822E3A78-0F60-439A-BA94-567677F3AF64}" destId="{E57F90D0-5A79-47CC-85B5-0431A00DC015}" srcOrd="2" destOrd="0" presId="urn:microsoft.com/office/officeart/2008/layout/LinedList"/>
    <dgm:cxn modelId="{DAF9BD24-FABD-472E-A446-B2711B94E0E4}" type="presParOf" srcId="{822E3A78-0F60-439A-BA94-567677F3AF64}" destId="{DF4249FC-B920-4984-BBEF-A725B7E359AB}" srcOrd="3" destOrd="0" presId="urn:microsoft.com/office/officeart/2008/layout/LinedList"/>
    <dgm:cxn modelId="{CBC20260-B647-48C6-8D81-2F15DC2F7ED4}" type="presParOf" srcId="{822E3A78-0F60-439A-BA94-567677F3AF64}" destId="{0F68B769-60A8-41CB-982E-89C835D17A1D}" srcOrd="4" destOrd="0" presId="urn:microsoft.com/office/officeart/2008/layout/LinedList"/>
    <dgm:cxn modelId="{102DB251-62BE-4995-B706-DCF5A5866540}" type="presParOf" srcId="{0F68B769-60A8-41CB-982E-89C835D17A1D}" destId="{7FCEB17F-0231-4DD1-96F5-791F5F5806D0}" srcOrd="0" destOrd="0" presId="urn:microsoft.com/office/officeart/2008/layout/LinedList"/>
    <dgm:cxn modelId="{088C78DF-04F8-4544-969E-4B7B55F3A883}" type="presParOf" srcId="{0F68B769-60A8-41CB-982E-89C835D17A1D}" destId="{26EAC9AF-02CD-44E5-BBB2-C73E6A355D18}" srcOrd="1" destOrd="0" presId="urn:microsoft.com/office/officeart/2008/layout/LinedList"/>
    <dgm:cxn modelId="{A7D5234C-9BD7-41D6-A9A8-C8B2455487ED}" type="presParOf" srcId="{0F68B769-60A8-41CB-982E-89C835D17A1D}" destId="{4C1D7437-D728-4B6B-9C9F-E164F0A65687}" srcOrd="2" destOrd="0" presId="urn:microsoft.com/office/officeart/2008/layout/LinedList"/>
    <dgm:cxn modelId="{2A31EF58-2568-47BE-A0A1-35CCD70D6870}" type="presParOf" srcId="{822E3A78-0F60-439A-BA94-567677F3AF64}" destId="{EDDD6F43-4A15-4FE5-82BC-65092D47DC94}" srcOrd="5" destOrd="0" presId="urn:microsoft.com/office/officeart/2008/layout/LinedList"/>
    <dgm:cxn modelId="{0A946CEC-BAB7-47C2-A860-D7725F44FB72}" type="presParOf" srcId="{822E3A78-0F60-439A-BA94-567677F3AF64}" destId="{3321D13C-1107-4485-89A6-EB833C67056D}" srcOrd="6" destOrd="0" presId="urn:microsoft.com/office/officeart/2008/layout/LinedList"/>
    <dgm:cxn modelId="{FD2A4C13-D48A-412B-9984-F22D5CD29482}" type="presParOf" srcId="{822E3A78-0F60-439A-BA94-567677F3AF64}" destId="{301B2DC4-DDB0-41D2-8311-E7B1C81E9E53}" srcOrd="7" destOrd="0" presId="urn:microsoft.com/office/officeart/2008/layout/LinedList"/>
    <dgm:cxn modelId="{F4C23333-27D9-44D2-B424-884D07710E10}" type="presParOf" srcId="{301B2DC4-DDB0-41D2-8311-E7B1C81E9E53}" destId="{E8C7B8BF-34C6-43BA-989D-50862105CC14}" srcOrd="0" destOrd="0" presId="urn:microsoft.com/office/officeart/2008/layout/LinedList"/>
    <dgm:cxn modelId="{18D00217-5FB8-4E20-A9C0-53AF454573A2}" type="presParOf" srcId="{301B2DC4-DDB0-41D2-8311-E7B1C81E9E53}" destId="{4B8F8B7E-81C1-48B8-BFA7-B92A1C133952}" srcOrd="1" destOrd="0" presId="urn:microsoft.com/office/officeart/2008/layout/LinedList"/>
    <dgm:cxn modelId="{781FEBD5-5F7F-40B1-A446-7099EA0EC248}" type="presParOf" srcId="{301B2DC4-DDB0-41D2-8311-E7B1C81E9E53}" destId="{D154FF13-8E1F-453F-8E63-7141EBC6265E}" srcOrd="2" destOrd="0" presId="urn:microsoft.com/office/officeart/2008/layout/LinedList"/>
    <dgm:cxn modelId="{1E42B169-3678-4170-B67A-EE1E814982B7}" type="presParOf" srcId="{822E3A78-0F60-439A-BA94-567677F3AF64}" destId="{25471FD7-FACA-4EF9-BDA0-22D3510D6416}" srcOrd="8" destOrd="0" presId="urn:microsoft.com/office/officeart/2008/layout/LinedList"/>
    <dgm:cxn modelId="{1EC84679-1A67-4F8E-8D8C-91EE6BEA116A}" type="presParOf" srcId="{822E3A78-0F60-439A-BA94-567677F3AF64}" destId="{B1BBE3B9-2587-410E-824B-E1DEA2AB5EB6}" srcOrd="9"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5C7BE34-093C-453A-8FC9-8B8DF66A3C53}"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79BFA447-856F-407F-AAA8-85CB763BE00E}">
      <dgm:prSet custT="1"/>
      <dgm:spPr/>
      <dgm:t>
        <a:bodyPr/>
        <a:lstStyle/>
        <a:p>
          <a:r>
            <a:rPr lang="en-US" sz="2000"/>
            <a:t>NGUYÊN TẮC THANH TOÁN</a:t>
          </a:r>
        </a:p>
      </dgm:t>
    </dgm:pt>
    <dgm:pt modelId="{C45A6EF9-3E1E-4F10-ABFF-5163C6E5B9EC}" type="parTrans" cxnId="{4D1B2161-722A-43E9-96E7-0A2EF898E189}">
      <dgm:prSet/>
      <dgm:spPr/>
      <dgm:t>
        <a:bodyPr/>
        <a:lstStyle/>
        <a:p>
          <a:endParaRPr lang="en-US"/>
        </a:p>
      </dgm:t>
    </dgm:pt>
    <dgm:pt modelId="{47B8AC43-0D44-4065-820E-C38F37858D55}" type="sibTrans" cxnId="{4D1B2161-722A-43E9-96E7-0A2EF898E189}">
      <dgm:prSet/>
      <dgm:spPr/>
      <dgm:t>
        <a:bodyPr/>
        <a:lstStyle/>
        <a:p>
          <a:endParaRPr lang="en-US"/>
        </a:p>
      </dgm:t>
    </dgm:pt>
    <dgm:pt modelId="{F11B9A2A-0DEA-4D6E-BE60-8049BDE3B503}" type="pres">
      <dgm:prSet presAssocID="{95C7BE34-093C-453A-8FC9-8B8DF66A3C53}" presName="linear" presStyleCnt="0">
        <dgm:presLayoutVars>
          <dgm:animLvl val="lvl"/>
          <dgm:resizeHandles val="exact"/>
        </dgm:presLayoutVars>
      </dgm:prSet>
      <dgm:spPr/>
      <dgm:t>
        <a:bodyPr/>
        <a:lstStyle/>
        <a:p>
          <a:endParaRPr lang="en-US"/>
        </a:p>
      </dgm:t>
    </dgm:pt>
    <dgm:pt modelId="{FF390E38-19B7-49E4-9D96-58B16CC887E0}" type="pres">
      <dgm:prSet presAssocID="{79BFA447-856F-407F-AAA8-85CB763BE00E}" presName="parentText" presStyleLbl="node1" presStyleIdx="0" presStyleCnt="1">
        <dgm:presLayoutVars>
          <dgm:chMax val="0"/>
          <dgm:bulletEnabled val="1"/>
        </dgm:presLayoutVars>
      </dgm:prSet>
      <dgm:spPr/>
      <dgm:t>
        <a:bodyPr/>
        <a:lstStyle/>
        <a:p>
          <a:endParaRPr lang="en-US"/>
        </a:p>
      </dgm:t>
    </dgm:pt>
  </dgm:ptLst>
  <dgm:cxnLst>
    <dgm:cxn modelId="{4D1B2161-722A-43E9-96E7-0A2EF898E189}" srcId="{95C7BE34-093C-453A-8FC9-8B8DF66A3C53}" destId="{79BFA447-856F-407F-AAA8-85CB763BE00E}" srcOrd="0" destOrd="0" parTransId="{C45A6EF9-3E1E-4F10-ABFF-5163C6E5B9EC}" sibTransId="{47B8AC43-0D44-4065-820E-C38F37858D55}"/>
    <dgm:cxn modelId="{8C88DE91-9DAC-408D-B03D-A56173495627}" type="presOf" srcId="{95C7BE34-093C-453A-8FC9-8B8DF66A3C53}" destId="{F11B9A2A-0DEA-4D6E-BE60-8049BDE3B503}" srcOrd="0" destOrd="0" presId="urn:microsoft.com/office/officeart/2005/8/layout/vList2"/>
    <dgm:cxn modelId="{2A7139D6-2D88-4739-8836-DEBE24892EB1}" type="presOf" srcId="{79BFA447-856F-407F-AAA8-85CB763BE00E}" destId="{FF390E38-19B7-49E4-9D96-58B16CC887E0}" srcOrd="0" destOrd="0" presId="urn:microsoft.com/office/officeart/2005/8/layout/vList2"/>
    <dgm:cxn modelId="{0E594907-CCC2-4570-BFD4-85F79AAE6C60}" type="presParOf" srcId="{F11B9A2A-0DEA-4D6E-BE60-8049BDE3B503}" destId="{FF390E38-19B7-49E4-9D96-58B16CC887E0}"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9CA9CA8-1E22-42EA-92F6-8675AA744732}"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408B3CF7-0886-4A80-9D10-0DB0D6FE1304}">
      <dgm:prSet/>
      <dgm:spPr/>
      <dgm:t>
        <a:bodyPr/>
        <a:lstStyle/>
        <a:p>
          <a:pPr algn="just"/>
          <a:r>
            <a:rPr lang="en-US" b="1">
              <a:solidFill>
                <a:srgbClr val="FF0000"/>
              </a:solidFill>
            </a:rPr>
            <a:t>2.</a:t>
          </a:r>
          <a:r>
            <a:rPr lang="en-US">
              <a:solidFill>
                <a:srgbClr val="FF0000"/>
              </a:solidFill>
            </a:rPr>
            <a:t> </a:t>
          </a:r>
          <a:r>
            <a:rPr lang="en-US" err="1">
              <a:latin typeface="Times New Roman" panose="02020603050405020304" pitchFamily="18" charset="0"/>
              <a:cs typeface="Times New Roman" panose="02020603050405020304" pitchFamily="18" charset="0"/>
            </a:rPr>
            <a:t>Đối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với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thuốc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thiết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bị</a:t>
          </a:r>
          <a:r>
            <a:rPr lang="en-US">
              <a:latin typeface="Times New Roman" panose="02020603050405020304" pitchFamily="18" charset="0"/>
              <a:cs typeface="Times New Roman" panose="02020603050405020304" pitchFamily="18" charset="0"/>
            </a:rPr>
            <a:t> y </a:t>
          </a:r>
          <a:r>
            <a:rPr lang="en-US" err="1">
              <a:latin typeface="Times New Roman" panose="02020603050405020304" pitchFamily="18" charset="0"/>
              <a:cs typeface="Times New Roman" panose="02020603050405020304" pitchFamily="18" charset="0"/>
            </a:rPr>
            <a:t>tế</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đã</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mua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từ</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ngân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sách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nhà</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nước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đã</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quyết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toán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cho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hoạt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động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phục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vụ</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phòng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chống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khắc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phục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hậu</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quả</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trong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trường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hợp</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xảy</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ra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thiên</a:t>
          </a:r>
          <a:r>
            <a:rPr lang="en-US">
              <a:latin typeface="Times New Roman" panose="02020603050405020304" pitchFamily="18" charset="0"/>
              <a:cs typeface="Times New Roman" panose="02020603050405020304" pitchFamily="18" charset="0"/>
            </a:rPr>
            <a:t> tai, </a:t>
          </a:r>
          <a:r>
            <a:rPr lang="en-US" err="1">
              <a:latin typeface="Times New Roman" panose="02020603050405020304" pitchFamily="18" charset="0"/>
              <a:cs typeface="Times New Roman" panose="02020603050405020304" pitchFamily="18" charset="0"/>
            </a:rPr>
            <a:t>thảm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họa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dịch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bệnh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truyền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nhiễm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thuộc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nhóm</a:t>
          </a:r>
          <a:r>
            <a:rPr lang="en-US">
              <a:latin typeface="Times New Roman" panose="02020603050405020304" pitchFamily="18" charset="0"/>
              <a:cs typeface="Times New Roman" panose="02020603050405020304" pitchFamily="18" charset="0"/>
            </a:rPr>
            <a:t> A </a:t>
          </a:r>
          <a:r>
            <a:rPr lang="en-US" err="1">
              <a:latin typeface="Times New Roman" panose="02020603050405020304" pitchFamily="18" charset="0"/>
              <a:cs typeface="Times New Roman" panose="02020603050405020304" pitchFamily="18" charset="0"/>
            </a:rPr>
            <a:t>hoặc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tình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trạng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khẩn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cấp</a:t>
          </a:r>
          <a:r>
            <a:rPr lang="en-US">
              <a:latin typeface="Times New Roman" panose="02020603050405020304" pitchFamily="18" charset="0"/>
              <a:cs typeface="Times New Roman" panose="02020603050405020304" pitchFamily="18" charset="0"/>
            </a:rPr>
            <a:t> </a:t>
          </a:r>
          <a:r>
            <a:rPr lang="en-US">
              <a:solidFill>
                <a:srgbClr val="FF0000"/>
              </a:solidFill>
              <a:latin typeface="Times New Roman" panose="02020603050405020304" pitchFamily="18" charset="0"/>
              <a:cs typeface="Times New Roman" panose="02020603050405020304" pitchFamily="18" charset="0"/>
            </a:rPr>
            <a:t>KHÔNG THUỘC DANH MỤC BHYT </a:t>
          </a:r>
          <a:r>
            <a:rPr lang="en-US" err="1">
              <a:latin typeface="Times New Roman" panose="02020603050405020304" pitchFamily="18" charset="0"/>
              <a:cs typeface="Times New Roman" panose="02020603050405020304" pitchFamily="18" charset="0"/>
            </a:rPr>
            <a:t>thanh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toán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các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cơ</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sở</a:t>
          </a:r>
          <a:r>
            <a:rPr lang="en-US">
              <a:latin typeface="Times New Roman" panose="02020603050405020304" pitchFamily="18" charset="0"/>
              <a:cs typeface="Times New Roman" panose="02020603050405020304" pitchFamily="18" charset="0"/>
            </a:rPr>
            <a:t> KCB </a:t>
          </a:r>
          <a:r>
            <a:rPr lang="en-US" err="1">
              <a:latin typeface="Times New Roman" panose="02020603050405020304" pitchFamily="18" charset="0"/>
              <a:cs typeface="Times New Roman" panose="02020603050405020304" pitchFamily="18" charset="0"/>
            </a:rPr>
            <a:t>chỉ</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được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thu</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của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người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bệnh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bằng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với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giá</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mua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vào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theo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quy</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định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của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pháp</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luật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đấu</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thầu</a:t>
          </a:r>
          <a:r>
            <a:rPr lang="en-US">
              <a:latin typeface="Times New Roman" panose="02020603050405020304" pitchFamily="18" charset="0"/>
              <a:cs typeface="Times New Roman" panose="02020603050405020304" pitchFamily="18" charset="0"/>
            </a:rPr>
            <a:t>.</a:t>
          </a:r>
        </a:p>
      </dgm:t>
    </dgm:pt>
    <dgm:pt modelId="{645E1220-0354-46B1-BE2F-8818F989E62C}" type="parTrans" cxnId="{48AFF895-3AA3-4999-A830-37D24F3A52D6}">
      <dgm:prSet/>
      <dgm:spPr/>
      <dgm:t>
        <a:bodyPr/>
        <a:lstStyle/>
        <a:p>
          <a:endParaRPr lang="en-US"/>
        </a:p>
      </dgm:t>
    </dgm:pt>
    <dgm:pt modelId="{32228D6A-88B6-4A68-9573-4291EB560D2F}" type="sibTrans" cxnId="{48AFF895-3AA3-4999-A830-37D24F3A52D6}">
      <dgm:prSet/>
      <dgm:spPr/>
      <dgm:t>
        <a:bodyPr/>
        <a:lstStyle/>
        <a:p>
          <a:endParaRPr lang="en-US"/>
        </a:p>
      </dgm:t>
    </dgm:pt>
    <dgm:pt modelId="{3C73A37D-348E-4EEE-9BEC-7807A994710F}">
      <dgm:prSet/>
      <dgm:spPr/>
      <dgm:t>
        <a:bodyPr/>
        <a:lstStyle/>
        <a:p>
          <a:pPr algn="just"/>
          <a:r>
            <a:rPr lang="en-US" b="1">
              <a:solidFill>
                <a:srgbClr val="FF0000"/>
              </a:solidFill>
              <a:latin typeface="Times New Roman" panose="02020603050405020304" pitchFamily="18" charset="0"/>
              <a:cs typeface="Times New Roman" panose="02020603050405020304" pitchFamily="18" charset="0"/>
            </a:rPr>
            <a:t>3.</a:t>
          </a:r>
          <a:r>
            <a:rPr lang="en-US">
              <a:solidFill>
                <a:srgbClr val="FF0000"/>
              </a:solidFill>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Đối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với</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thuốc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thiết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bị</a:t>
          </a:r>
          <a:r>
            <a:rPr lang="en-US">
              <a:latin typeface="Times New Roman" panose="02020603050405020304" pitchFamily="18" charset="0"/>
              <a:cs typeface="Times New Roman" panose="02020603050405020304" pitchFamily="18" charset="0"/>
            </a:rPr>
            <a:t> y </a:t>
          </a:r>
          <a:r>
            <a:rPr lang="en-US" err="1">
              <a:latin typeface="Times New Roman" panose="02020603050405020304" pitchFamily="18" charset="0"/>
              <a:cs typeface="Times New Roman" panose="02020603050405020304" pitchFamily="18" charset="0"/>
            </a:rPr>
            <a:t>tế</a:t>
          </a:r>
          <a:r>
            <a:rPr lang="en-US">
              <a:latin typeface="Times New Roman" panose="02020603050405020304" pitchFamily="18" charset="0"/>
              <a:cs typeface="Times New Roman" panose="02020603050405020304" pitchFamily="18" charset="0"/>
            </a:rPr>
            <a:t> </a:t>
          </a:r>
          <a:r>
            <a:rPr lang="en-US" b="1" u="sng">
              <a:solidFill>
                <a:srgbClr val="FF0000"/>
              </a:solidFill>
              <a:latin typeface="Times New Roman" panose="02020603050405020304" pitchFamily="18" charset="0"/>
              <a:cs typeface="Times New Roman" panose="02020603050405020304" pitchFamily="18" charset="0"/>
            </a:rPr>
            <a:t>ĐƯỢC TÀI TRỢ, VIỆN TRỢ </a:t>
          </a:r>
          <a:r>
            <a:rPr lang="en-US" err="1">
              <a:latin typeface="Times New Roman" panose="02020603050405020304" pitchFamily="18" charset="0"/>
              <a:cs typeface="Times New Roman" panose="02020603050405020304" pitchFamily="18" charset="0"/>
            </a:rPr>
            <a:t>cho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hoạt</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động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phục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vụ</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phòng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chống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khắc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phục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hậu</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quả</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trong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trường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hợp</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xảy</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ra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thiên</a:t>
          </a:r>
          <a:r>
            <a:rPr lang="en-US">
              <a:latin typeface="Times New Roman" panose="02020603050405020304" pitchFamily="18" charset="0"/>
              <a:cs typeface="Times New Roman" panose="02020603050405020304" pitchFamily="18" charset="0"/>
            </a:rPr>
            <a:t> tai, </a:t>
          </a:r>
          <a:r>
            <a:rPr lang="en-US" err="1">
              <a:latin typeface="Times New Roman" panose="02020603050405020304" pitchFamily="18" charset="0"/>
              <a:cs typeface="Times New Roman" panose="02020603050405020304" pitchFamily="18" charset="0"/>
            </a:rPr>
            <a:t>thảm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họa</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dịch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bệnh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truyền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nhiễm</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thuộc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nhóm</a:t>
          </a:r>
          <a:r>
            <a:rPr lang="en-US">
              <a:latin typeface="Times New Roman" panose="02020603050405020304" pitchFamily="18" charset="0"/>
              <a:cs typeface="Times New Roman" panose="02020603050405020304" pitchFamily="18" charset="0"/>
            </a:rPr>
            <a:t> A </a:t>
          </a:r>
          <a:r>
            <a:rPr lang="en-US" err="1">
              <a:latin typeface="Times New Roman" panose="02020603050405020304" pitchFamily="18" charset="0"/>
              <a:cs typeface="Times New Roman" panose="02020603050405020304" pitchFamily="18" charset="0"/>
            </a:rPr>
            <a:t>hoặc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tình</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trạng</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khẩn</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cấp</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các</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cơ</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sở</a:t>
          </a:r>
          <a:r>
            <a:rPr lang="en-US">
              <a:latin typeface="Times New Roman" panose="02020603050405020304" pitchFamily="18" charset="0"/>
              <a:cs typeface="Times New Roman" panose="02020603050405020304" pitchFamily="18" charset="0"/>
            </a:rPr>
            <a:t> KCB </a:t>
          </a:r>
          <a:r>
            <a:rPr lang="en-US" err="1">
              <a:solidFill>
                <a:srgbClr val="FF0000"/>
              </a:solidFill>
              <a:latin typeface="Times New Roman" panose="02020603050405020304" pitchFamily="18" charset="0"/>
              <a:cs typeface="Times New Roman" panose="02020603050405020304" pitchFamily="18" charset="0"/>
            </a:rPr>
            <a:t>không</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được</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thu</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của</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người</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bệnh</a:t>
          </a:r>
          <a:r>
            <a:rPr lang="en-US">
              <a:solidFill>
                <a:srgbClr val="FF0000"/>
              </a:solidFill>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và</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quỹ</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bảo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hiểm</a:t>
          </a:r>
          <a:r>
            <a:rPr lang="en-US">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không</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thanh</a:t>
          </a:r>
          <a:r>
            <a:rPr lang="en-US">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toán</a:t>
          </a:r>
          <a:r>
            <a:rPr lang="en-US">
              <a:solidFill>
                <a:srgbClr val="FF0000"/>
              </a:solidFill>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theo</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quy</a:t>
          </a:r>
          <a:r>
            <a:rPr lang="en-US">
              <a:latin typeface="Times New Roman" panose="02020603050405020304" pitchFamily="18" charset="0"/>
              <a:cs typeface="Times New Roman" panose="02020603050405020304" pitchFamily="18" charset="0"/>
            </a:rPr>
            <a:t> </a:t>
          </a:r>
          <a:r>
            <a:rPr lang="en-US" err="1">
              <a:latin typeface="Times New Roman" panose="02020603050405020304" pitchFamily="18" charset="0"/>
              <a:cs typeface="Times New Roman" panose="02020603050405020304" pitchFamily="18" charset="0"/>
            </a:rPr>
            <a:t>định</a:t>
          </a:r>
          <a:r>
            <a:rPr lang="en-US">
              <a:latin typeface="Times New Roman" panose="02020603050405020304" pitchFamily="18" charset="0"/>
              <a:cs typeface="Times New Roman" panose="02020603050405020304" pitchFamily="18" charset="0"/>
            </a:rPr>
            <a:t>.</a:t>
          </a:r>
        </a:p>
      </dgm:t>
    </dgm:pt>
    <dgm:pt modelId="{36DD0BDD-CF38-42B4-B5EF-E7CFDBCF9C2A}" type="parTrans" cxnId="{A278F4CD-C4AC-4814-9C0E-2D3FB98C8027}">
      <dgm:prSet/>
      <dgm:spPr/>
      <dgm:t>
        <a:bodyPr/>
        <a:lstStyle/>
        <a:p>
          <a:endParaRPr lang="en-US"/>
        </a:p>
      </dgm:t>
    </dgm:pt>
    <dgm:pt modelId="{3A718D98-7F3C-45F6-AEFE-7C09D5BFC6C4}" type="sibTrans" cxnId="{A278F4CD-C4AC-4814-9C0E-2D3FB98C8027}">
      <dgm:prSet/>
      <dgm:spPr/>
      <dgm:t>
        <a:bodyPr/>
        <a:lstStyle/>
        <a:p>
          <a:endParaRPr lang="en-US"/>
        </a:p>
      </dgm:t>
    </dgm:pt>
    <dgm:pt modelId="{F8304830-91A8-437F-814A-CAEBD7193AC2}" type="pres">
      <dgm:prSet presAssocID="{19CA9CA8-1E22-42EA-92F6-8675AA744732}" presName="vert0" presStyleCnt="0">
        <dgm:presLayoutVars>
          <dgm:dir/>
          <dgm:animOne val="branch"/>
          <dgm:animLvl val="lvl"/>
        </dgm:presLayoutVars>
      </dgm:prSet>
      <dgm:spPr/>
      <dgm:t>
        <a:bodyPr/>
        <a:lstStyle/>
        <a:p>
          <a:endParaRPr lang="en-US"/>
        </a:p>
      </dgm:t>
    </dgm:pt>
    <dgm:pt modelId="{C037ACBE-BF17-4444-B636-76AFC281F0E4}" type="pres">
      <dgm:prSet presAssocID="{408B3CF7-0886-4A80-9D10-0DB0D6FE1304}" presName="thickLine" presStyleLbl="alignNode1" presStyleIdx="0" presStyleCnt="2"/>
      <dgm:spPr/>
    </dgm:pt>
    <dgm:pt modelId="{F2602C0F-21DA-4816-9FD7-4C328252A98D}" type="pres">
      <dgm:prSet presAssocID="{408B3CF7-0886-4A80-9D10-0DB0D6FE1304}" presName="horz1" presStyleCnt="0"/>
      <dgm:spPr/>
    </dgm:pt>
    <dgm:pt modelId="{547D205F-D6D0-4A3A-8F3D-77F5BFF48539}" type="pres">
      <dgm:prSet presAssocID="{408B3CF7-0886-4A80-9D10-0DB0D6FE1304}" presName="tx1" presStyleLbl="revTx" presStyleIdx="0" presStyleCnt="2"/>
      <dgm:spPr/>
      <dgm:t>
        <a:bodyPr/>
        <a:lstStyle/>
        <a:p>
          <a:endParaRPr lang="en-US"/>
        </a:p>
      </dgm:t>
    </dgm:pt>
    <dgm:pt modelId="{B28676AF-2BCF-4CBD-8CB8-162E179BE690}" type="pres">
      <dgm:prSet presAssocID="{408B3CF7-0886-4A80-9D10-0DB0D6FE1304}" presName="vert1" presStyleCnt="0"/>
      <dgm:spPr/>
    </dgm:pt>
    <dgm:pt modelId="{0BA2D7F0-E29B-41B4-BD42-2C142D791B08}" type="pres">
      <dgm:prSet presAssocID="{3C73A37D-348E-4EEE-9BEC-7807A994710F}" presName="thickLine" presStyleLbl="alignNode1" presStyleIdx="1" presStyleCnt="2"/>
      <dgm:spPr/>
    </dgm:pt>
    <dgm:pt modelId="{704A74AA-1524-45BE-89B8-82624B7D967E}" type="pres">
      <dgm:prSet presAssocID="{3C73A37D-348E-4EEE-9BEC-7807A994710F}" presName="horz1" presStyleCnt="0"/>
      <dgm:spPr/>
    </dgm:pt>
    <dgm:pt modelId="{E4870D3B-72E4-434A-AB75-232A2D2CEB43}" type="pres">
      <dgm:prSet presAssocID="{3C73A37D-348E-4EEE-9BEC-7807A994710F}" presName="tx1" presStyleLbl="revTx" presStyleIdx="1" presStyleCnt="2" custScaleY="80459"/>
      <dgm:spPr/>
      <dgm:t>
        <a:bodyPr/>
        <a:lstStyle/>
        <a:p>
          <a:endParaRPr lang="en-US"/>
        </a:p>
      </dgm:t>
    </dgm:pt>
    <dgm:pt modelId="{7CDFBDCB-A154-4F24-89F1-1ED3BB2769EB}" type="pres">
      <dgm:prSet presAssocID="{3C73A37D-348E-4EEE-9BEC-7807A994710F}" presName="vert1" presStyleCnt="0"/>
      <dgm:spPr/>
    </dgm:pt>
  </dgm:ptLst>
  <dgm:cxnLst>
    <dgm:cxn modelId="{A278F4CD-C4AC-4814-9C0E-2D3FB98C8027}" srcId="{19CA9CA8-1E22-42EA-92F6-8675AA744732}" destId="{3C73A37D-348E-4EEE-9BEC-7807A994710F}" srcOrd="1" destOrd="0" parTransId="{36DD0BDD-CF38-42B4-B5EF-E7CFDBCF9C2A}" sibTransId="{3A718D98-7F3C-45F6-AEFE-7C09D5BFC6C4}"/>
    <dgm:cxn modelId="{D1FFB426-E902-4837-B9CB-710EDFCA6329}" type="presOf" srcId="{19CA9CA8-1E22-42EA-92F6-8675AA744732}" destId="{F8304830-91A8-437F-814A-CAEBD7193AC2}" srcOrd="0" destOrd="0" presId="urn:microsoft.com/office/officeart/2008/layout/LinedList"/>
    <dgm:cxn modelId="{C4895E87-DCAD-4D4D-876B-4745DEDFA700}" type="presOf" srcId="{408B3CF7-0886-4A80-9D10-0DB0D6FE1304}" destId="{547D205F-D6D0-4A3A-8F3D-77F5BFF48539}" srcOrd="0" destOrd="0" presId="urn:microsoft.com/office/officeart/2008/layout/LinedList"/>
    <dgm:cxn modelId="{14A23633-E0F2-46FD-AB75-36F2FB03C550}" type="presOf" srcId="{3C73A37D-348E-4EEE-9BEC-7807A994710F}" destId="{E4870D3B-72E4-434A-AB75-232A2D2CEB43}" srcOrd="0" destOrd="0" presId="urn:microsoft.com/office/officeart/2008/layout/LinedList"/>
    <dgm:cxn modelId="{48AFF895-3AA3-4999-A830-37D24F3A52D6}" srcId="{19CA9CA8-1E22-42EA-92F6-8675AA744732}" destId="{408B3CF7-0886-4A80-9D10-0DB0D6FE1304}" srcOrd="0" destOrd="0" parTransId="{645E1220-0354-46B1-BE2F-8818F989E62C}" sibTransId="{32228D6A-88B6-4A68-9573-4291EB560D2F}"/>
    <dgm:cxn modelId="{91B0EE44-82C1-4C1A-AF5B-FDE6A5A94393}" type="presParOf" srcId="{F8304830-91A8-437F-814A-CAEBD7193AC2}" destId="{C037ACBE-BF17-4444-B636-76AFC281F0E4}" srcOrd="0" destOrd="0" presId="urn:microsoft.com/office/officeart/2008/layout/LinedList"/>
    <dgm:cxn modelId="{DD75C8A2-A451-4273-9A79-F42699301DE0}" type="presParOf" srcId="{F8304830-91A8-437F-814A-CAEBD7193AC2}" destId="{F2602C0F-21DA-4816-9FD7-4C328252A98D}" srcOrd="1" destOrd="0" presId="urn:microsoft.com/office/officeart/2008/layout/LinedList"/>
    <dgm:cxn modelId="{8ECDD06E-971D-45C4-ABCD-0EC4F2603789}" type="presParOf" srcId="{F2602C0F-21DA-4816-9FD7-4C328252A98D}" destId="{547D205F-D6D0-4A3A-8F3D-77F5BFF48539}" srcOrd="0" destOrd="0" presId="urn:microsoft.com/office/officeart/2008/layout/LinedList"/>
    <dgm:cxn modelId="{184B30C4-DD1F-40DA-822D-DEF51B51D214}" type="presParOf" srcId="{F2602C0F-21DA-4816-9FD7-4C328252A98D}" destId="{B28676AF-2BCF-4CBD-8CB8-162E179BE690}" srcOrd="1" destOrd="0" presId="urn:microsoft.com/office/officeart/2008/layout/LinedList"/>
    <dgm:cxn modelId="{028A850A-F6E6-4E03-B788-11EAE037DAE1}" type="presParOf" srcId="{F8304830-91A8-437F-814A-CAEBD7193AC2}" destId="{0BA2D7F0-E29B-41B4-BD42-2C142D791B08}" srcOrd="2" destOrd="0" presId="urn:microsoft.com/office/officeart/2008/layout/LinedList"/>
    <dgm:cxn modelId="{B0C3667E-807F-4858-9427-24985B40D41D}" type="presParOf" srcId="{F8304830-91A8-437F-814A-CAEBD7193AC2}" destId="{704A74AA-1524-45BE-89B8-82624B7D967E}" srcOrd="3" destOrd="0" presId="urn:microsoft.com/office/officeart/2008/layout/LinedList"/>
    <dgm:cxn modelId="{8E8D1D89-028D-4059-AFF9-728ACF699E9F}" type="presParOf" srcId="{704A74AA-1524-45BE-89B8-82624B7D967E}" destId="{E4870D3B-72E4-434A-AB75-232A2D2CEB43}" srcOrd="0" destOrd="0" presId="urn:microsoft.com/office/officeart/2008/layout/LinedList"/>
    <dgm:cxn modelId="{686FF50F-3B69-47EE-834E-DBE859E3D24F}" type="presParOf" srcId="{704A74AA-1524-45BE-89B8-82624B7D967E}" destId="{7CDFBDCB-A154-4F24-89F1-1ED3BB2769EB}"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2C106B-A208-4D60-8EC2-9F6FF9EA0BAF}">
      <dsp:nvSpPr>
        <dsp:cNvPr id="0" name=""/>
        <dsp:cNvSpPr/>
      </dsp:nvSpPr>
      <dsp:spPr>
        <a:xfrm>
          <a:off x="12068" y="1989449"/>
          <a:ext cx="3937423" cy="15249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altLang="en-US" sz="2000" b="1" kern="1200">
              <a:latin typeface="Cambria" panose="02040503050406030204" pitchFamily="18" charset="0"/>
              <a:ea typeface="Cambria" panose="02040503050406030204" pitchFamily="18" charset="0"/>
              <a:cs typeface="Cambria" panose="02040503050406030204" pitchFamily="18" charset="0"/>
            </a:rPr>
            <a:t>ĐIỀU KIỆN CÁ NHÂN ĐƯỢC PHÉP </a:t>
          </a:r>
        </a:p>
        <a:p>
          <a:pPr lvl="0" algn="ctr" defTabSz="889000">
            <a:lnSpc>
              <a:spcPct val="90000"/>
            </a:lnSpc>
            <a:spcBef>
              <a:spcPct val="0"/>
            </a:spcBef>
            <a:spcAft>
              <a:spcPct val="35000"/>
            </a:spcAft>
          </a:pPr>
          <a:r>
            <a:rPr lang="en-US" altLang="en-US" sz="2000" b="1" kern="1200">
              <a:latin typeface="Cambria" panose="02040503050406030204" pitchFamily="18" charset="0"/>
              <a:ea typeface="Cambria" panose="02040503050406030204" pitchFamily="18" charset="0"/>
              <a:cs typeface="Cambria" panose="02040503050406030204" pitchFamily="18" charset="0"/>
            </a:rPr>
            <a:t>KHÁM BỆNH, CHỮA BỆNH</a:t>
          </a:r>
          <a:endParaRPr lang="en-US" sz="2000" kern="1200"/>
        </a:p>
      </dsp:txBody>
      <dsp:txXfrm>
        <a:off x="56732" y="2034113"/>
        <a:ext cx="3848095" cy="1435624"/>
      </dsp:txXfrm>
    </dsp:sp>
    <dsp:sp modelId="{25DDEDDA-1F9A-4C51-B5E7-A23F411FA1D8}">
      <dsp:nvSpPr>
        <dsp:cNvPr id="0" name=""/>
        <dsp:cNvSpPr/>
      </dsp:nvSpPr>
      <dsp:spPr>
        <a:xfrm rot="17350740">
          <a:off x="3235006" y="1732646"/>
          <a:ext cx="2128093" cy="28580"/>
        </a:xfrm>
        <a:custGeom>
          <a:avLst/>
          <a:gdLst/>
          <a:ahLst/>
          <a:cxnLst/>
          <a:rect l="0" t="0" r="0" b="0"/>
          <a:pathLst>
            <a:path>
              <a:moveTo>
                <a:pt x="0" y="14290"/>
              </a:moveTo>
              <a:lnTo>
                <a:pt x="2128093" y="142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4245850" y="1693734"/>
        <a:ext cx="106404" cy="106404"/>
      </dsp:txXfrm>
    </dsp:sp>
    <dsp:sp modelId="{2A208E57-B4C7-44B1-BEC9-2F2C9ACE3B68}">
      <dsp:nvSpPr>
        <dsp:cNvPr id="0" name=""/>
        <dsp:cNvSpPr/>
      </dsp:nvSpPr>
      <dsp:spPr>
        <a:xfrm>
          <a:off x="4648614" y="304996"/>
          <a:ext cx="5596546" cy="8739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buFontTx/>
            <a:buNone/>
          </a:pP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Giấy</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phép</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hành</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nghề</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đang</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còn</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hiệu</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lực</a:t>
          </a:r>
          <a:endParaRPr lang="en-US" sz="2400" kern="1200"/>
        </a:p>
      </dsp:txBody>
      <dsp:txXfrm>
        <a:off x="4674210" y="330592"/>
        <a:ext cx="5545354" cy="822711"/>
      </dsp:txXfrm>
    </dsp:sp>
    <dsp:sp modelId="{D2E7D867-EE84-469C-8DBC-F22979C9A7D8}">
      <dsp:nvSpPr>
        <dsp:cNvPr id="0" name=""/>
        <dsp:cNvSpPr/>
      </dsp:nvSpPr>
      <dsp:spPr>
        <a:xfrm rot="18289469">
          <a:off x="3686930" y="2235140"/>
          <a:ext cx="1224244" cy="28580"/>
        </a:xfrm>
        <a:custGeom>
          <a:avLst/>
          <a:gdLst/>
          <a:ahLst/>
          <a:cxnLst/>
          <a:rect l="0" t="0" r="0" b="0"/>
          <a:pathLst>
            <a:path>
              <a:moveTo>
                <a:pt x="0" y="14290"/>
              </a:moveTo>
              <a:lnTo>
                <a:pt x="1224244" y="142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68447" y="2218824"/>
        <a:ext cx="61212" cy="61212"/>
      </dsp:txXfrm>
    </dsp:sp>
    <dsp:sp modelId="{28E93F19-7A6E-42A0-A2A2-618B86DA9A8F}">
      <dsp:nvSpPr>
        <dsp:cNvPr id="0" name=""/>
        <dsp:cNvSpPr/>
      </dsp:nvSpPr>
      <dsp:spPr>
        <a:xfrm>
          <a:off x="4648614" y="1309985"/>
          <a:ext cx="5597735" cy="8739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buFontTx/>
            <a:buNone/>
          </a:pP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Đã</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đăng</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ký</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hành</a:t>
          </a:r>
          <a:r>
            <a:rPr lang="en-US" altLang="en-US" sz="2400" b="1" u="sng" kern="1200">
              <a:latin typeface="Cambria" panose="02040503050406030204" pitchFamily="18" charset="0"/>
              <a:ea typeface="Cambria" panose="02040503050406030204" pitchFamily="18" charset="0"/>
              <a:cs typeface="Cambria" panose="02040503050406030204" pitchFamily="18" charset="0"/>
            </a:rPr>
            <a:t> </a:t>
          </a:r>
          <a:r>
            <a:rPr lang="en-US" altLang="en-US" sz="2400" b="1" u="sng" kern="1200" err="1">
              <a:latin typeface="Cambria" panose="02040503050406030204" pitchFamily="18" charset="0"/>
              <a:ea typeface="Cambria" panose="02040503050406030204" pitchFamily="18" charset="0"/>
              <a:cs typeface="Cambria" panose="02040503050406030204" pitchFamily="18" charset="0"/>
            </a:rPr>
            <a:t>nghề</a:t>
          </a:r>
          <a:endParaRPr lang="en-US" sz="2400" u="sng" kern="1200"/>
        </a:p>
      </dsp:txBody>
      <dsp:txXfrm>
        <a:off x="4674210" y="1335581"/>
        <a:ext cx="5546543" cy="822711"/>
      </dsp:txXfrm>
    </dsp:sp>
    <dsp:sp modelId="{FFE38DB3-1ECA-4B3C-9BEB-5C67C8148B3A}">
      <dsp:nvSpPr>
        <dsp:cNvPr id="0" name=""/>
        <dsp:cNvSpPr/>
      </dsp:nvSpPr>
      <dsp:spPr>
        <a:xfrm>
          <a:off x="3949491" y="2737635"/>
          <a:ext cx="699122" cy="28580"/>
        </a:xfrm>
        <a:custGeom>
          <a:avLst/>
          <a:gdLst/>
          <a:ahLst/>
          <a:cxnLst/>
          <a:rect l="0" t="0" r="0" b="0"/>
          <a:pathLst>
            <a:path>
              <a:moveTo>
                <a:pt x="0" y="14290"/>
              </a:moveTo>
              <a:lnTo>
                <a:pt x="699122" y="142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81575" y="2734447"/>
        <a:ext cx="34956" cy="34956"/>
      </dsp:txXfrm>
    </dsp:sp>
    <dsp:sp modelId="{9BDC0C06-9322-4559-B705-56567F1DB50A}">
      <dsp:nvSpPr>
        <dsp:cNvPr id="0" name=""/>
        <dsp:cNvSpPr/>
      </dsp:nvSpPr>
      <dsp:spPr>
        <a:xfrm>
          <a:off x="4648614" y="2314973"/>
          <a:ext cx="5585220" cy="8739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l" defTabSz="1066800">
            <a:lnSpc>
              <a:spcPct val="90000"/>
            </a:lnSpc>
            <a:spcBef>
              <a:spcPct val="0"/>
            </a:spcBef>
            <a:spcAft>
              <a:spcPct val="35000"/>
            </a:spcAft>
            <a:buFontTx/>
            <a:buNone/>
          </a:pPr>
          <a:r>
            <a:rPr lang="en-US" altLang="en-US" sz="2400" b="1" kern="1200" err="1">
              <a:latin typeface="Cambria" panose="02040503050406030204" pitchFamily="18" charset="0"/>
              <a:ea typeface="Cambria" panose="02040503050406030204" pitchFamily="18" charset="0"/>
              <a:cs typeface="Cambria" panose="02040503050406030204" pitchFamily="18" charset="0"/>
            </a:rPr>
            <a:t>Đáp</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ứng</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yêu</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cầu</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về</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sử</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dụng</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ngôn</a:t>
          </a:r>
          <a:r>
            <a:rPr lang="en-US" altLang="en-US" sz="2400" b="1" kern="1200">
              <a:latin typeface="Cambria" panose="02040503050406030204" pitchFamily="18" charset="0"/>
              <a:ea typeface="Cambria" panose="02040503050406030204" pitchFamily="18" charset="0"/>
              <a:cs typeface="Cambria" panose="02040503050406030204" pitchFamily="18" charset="0"/>
            </a:rPr>
            <a:t> </a:t>
          </a:r>
          <a:r>
            <a:rPr lang="en-US" altLang="en-US" sz="2400" b="1" kern="1200" err="1">
              <a:latin typeface="Cambria" panose="02040503050406030204" pitchFamily="18" charset="0"/>
              <a:ea typeface="Cambria" panose="02040503050406030204" pitchFamily="18" charset="0"/>
              <a:cs typeface="Cambria" panose="02040503050406030204" pitchFamily="18" charset="0"/>
            </a:rPr>
            <a:t>ngữ</a:t>
          </a:r>
          <a:endParaRPr lang="en-US" sz="2400" kern="1200"/>
        </a:p>
      </dsp:txBody>
      <dsp:txXfrm>
        <a:off x="4674210" y="2340569"/>
        <a:ext cx="5534028" cy="822711"/>
      </dsp:txXfrm>
    </dsp:sp>
    <dsp:sp modelId="{41757F8C-B860-4D8A-958B-3F8B447F17D8}">
      <dsp:nvSpPr>
        <dsp:cNvPr id="0" name=""/>
        <dsp:cNvSpPr/>
      </dsp:nvSpPr>
      <dsp:spPr>
        <a:xfrm rot="3310531">
          <a:off x="3686930" y="3240129"/>
          <a:ext cx="1224244" cy="28580"/>
        </a:xfrm>
        <a:custGeom>
          <a:avLst/>
          <a:gdLst/>
          <a:ahLst/>
          <a:cxnLst/>
          <a:rect l="0" t="0" r="0" b="0"/>
          <a:pathLst>
            <a:path>
              <a:moveTo>
                <a:pt x="0" y="14290"/>
              </a:moveTo>
              <a:lnTo>
                <a:pt x="1224244" y="142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4268447" y="3223813"/>
        <a:ext cx="61212" cy="61212"/>
      </dsp:txXfrm>
    </dsp:sp>
    <dsp:sp modelId="{9980CA79-ECE8-4860-B0F9-348A9D17EF1D}">
      <dsp:nvSpPr>
        <dsp:cNvPr id="0" name=""/>
        <dsp:cNvSpPr/>
      </dsp:nvSpPr>
      <dsp:spPr>
        <a:xfrm>
          <a:off x="4648614" y="3319962"/>
          <a:ext cx="5592998" cy="8739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l" defTabSz="1111250">
            <a:lnSpc>
              <a:spcPct val="90000"/>
            </a:lnSpc>
            <a:spcBef>
              <a:spcPct val="0"/>
            </a:spcBef>
            <a:spcAft>
              <a:spcPct val="35000"/>
            </a:spcAft>
            <a:buFontTx/>
            <a:buNone/>
          </a:pPr>
          <a:r>
            <a:rPr lang="en-US" altLang="en-US" sz="2500" b="1" kern="1200" err="1">
              <a:latin typeface="Cambria" panose="02040503050406030204" pitchFamily="18" charset="0"/>
              <a:ea typeface="Cambria" panose="02040503050406030204" pitchFamily="18" charset="0"/>
              <a:cs typeface="Cambria" panose="02040503050406030204" pitchFamily="18" charset="0"/>
            </a:rPr>
            <a:t>Có</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đủ</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sức</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khỏe</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hành</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nghề</a:t>
          </a:r>
          <a:endParaRPr lang="en-US" sz="2500" kern="1200"/>
        </a:p>
      </dsp:txBody>
      <dsp:txXfrm>
        <a:off x="4674210" y="3345558"/>
        <a:ext cx="5541806" cy="822711"/>
      </dsp:txXfrm>
    </dsp:sp>
    <dsp:sp modelId="{6A705B5F-5F7D-4D1A-9251-3C9C5ADE2A3A}">
      <dsp:nvSpPr>
        <dsp:cNvPr id="0" name=""/>
        <dsp:cNvSpPr/>
      </dsp:nvSpPr>
      <dsp:spPr>
        <a:xfrm rot="4249260">
          <a:off x="3235006" y="3742624"/>
          <a:ext cx="2128093" cy="28580"/>
        </a:xfrm>
        <a:custGeom>
          <a:avLst/>
          <a:gdLst/>
          <a:ahLst/>
          <a:cxnLst/>
          <a:rect l="0" t="0" r="0" b="0"/>
          <a:pathLst>
            <a:path>
              <a:moveTo>
                <a:pt x="0" y="14290"/>
              </a:moveTo>
              <a:lnTo>
                <a:pt x="2128093" y="14290"/>
              </a:lnTo>
            </a:path>
          </a:pathLst>
        </a:custGeom>
        <a:noFill/>
        <a:ln w="12700" cap="flat" cmpd="sng" algn="ctr">
          <a:solidFill>
            <a:schemeClr val="accent2">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11150">
            <a:lnSpc>
              <a:spcPct val="90000"/>
            </a:lnSpc>
            <a:spcBef>
              <a:spcPct val="0"/>
            </a:spcBef>
            <a:spcAft>
              <a:spcPct val="35000"/>
            </a:spcAft>
          </a:pPr>
          <a:endParaRPr lang="en-US" sz="700" kern="1200"/>
        </a:p>
      </dsp:txBody>
      <dsp:txXfrm>
        <a:off x="4245850" y="3703711"/>
        <a:ext cx="106404" cy="106404"/>
      </dsp:txXfrm>
    </dsp:sp>
    <dsp:sp modelId="{793EA75E-78DA-48B9-9864-B7C0A297B902}">
      <dsp:nvSpPr>
        <dsp:cNvPr id="0" name=""/>
        <dsp:cNvSpPr/>
      </dsp:nvSpPr>
      <dsp:spPr>
        <a:xfrm>
          <a:off x="4648614" y="4324951"/>
          <a:ext cx="5599238" cy="873903"/>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875" tIns="15875" rIns="15875" bIns="15875" numCol="1" spcCol="1270" anchor="ctr" anchorCtr="0">
          <a:noAutofit/>
        </a:bodyPr>
        <a:lstStyle/>
        <a:p>
          <a:pPr lvl="0" algn="l" defTabSz="1111250">
            <a:lnSpc>
              <a:spcPct val="90000"/>
            </a:lnSpc>
            <a:spcBef>
              <a:spcPct val="0"/>
            </a:spcBef>
            <a:spcAft>
              <a:spcPct val="35000"/>
            </a:spcAft>
            <a:buFontTx/>
            <a:buNone/>
          </a:pPr>
          <a:r>
            <a:rPr lang="en-US" altLang="en-US" sz="2500" b="1" kern="1200" err="1">
              <a:latin typeface="Cambria" panose="02040503050406030204" pitchFamily="18" charset="0"/>
              <a:ea typeface="Cambria" panose="02040503050406030204" pitchFamily="18" charset="0"/>
              <a:cs typeface="Cambria" panose="02040503050406030204" pitchFamily="18" charset="0"/>
            </a:rPr>
            <a:t>Không</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thuộc</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trường</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hợp</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cấm</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hành</a:t>
          </a:r>
          <a:r>
            <a:rPr lang="en-US" altLang="en-US" sz="2500" b="1" kern="1200">
              <a:latin typeface="Cambria" panose="02040503050406030204" pitchFamily="18" charset="0"/>
              <a:ea typeface="Cambria" panose="02040503050406030204" pitchFamily="18" charset="0"/>
              <a:cs typeface="Cambria" panose="02040503050406030204" pitchFamily="18" charset="0"/>
            </a:rPr>
            <a:t> </a:t>
          </a:r>
          <a:r>
            <a:rPr lang="en-US" altLang="en-US" sz="2500" b="1" kern="1200" err="1">
              <a:latin typeface="Cambria" panose="02040503050406030204" pitchFamily="18" charset="0"/>
              <a:ea typeface="Cambria" panose="02040503050406030204" pitchFamily="18" charset="0"/>
              <a:cs typeface="Cambria" panose="02040503050406030204" pitchFamily="18" charset="0"/>
            </a:rPr>
            <a:t>nghề</a:t>
          </a:r>
          <a:endParaRPr lang="en-US" sz="2500" kern="1200"/>
        </a:p>
      </dsp:txBody>
      <dsp:txXfrm>
        <a:off x="4674210" y="4350547"/>
        <a:ext cx="5548046" cy="82271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890D58-8A2A-43BB-8452-9E06524DADD3}">
      <dsp:nvSpPr>
        <dsp:cNvPr id="0" name=""/>
        <dsp:cNvSpPr/>
      </dsp:nvSpPr>
      <dsp:spPr>
        <a:xfrm>
          <a:off x="0" y="11940"/>
          <a:ext cx="3697357" cy="4797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a:t>NGUYÊN TẮC THANH TOÁN</a:t>
          </a:r>
        </a:p>
      </dsp:txBody>
      <dsp:txXfrm>
        <a:off x="23417" y="35357"/>
        <a:ext cx="3650523" cy="4328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D21F34-61A4-469E-AEFD-C0C831F9B70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041D2C-8DBA-4233-A566-3C94BAE33114}">
      <dsp:nvSpPr>
        <dsp:cNvPr id="0" name=""/>
        <dsp:cNvSpPr/>
      </dsp:nvSpPr>
      <dsp:spPr>
        <a:xfrm>
          <a:off x="0" y="0"/>
          <a:ext cx="10515600" cy="7921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lvl="0" algn="ctr" defTabSz="1422400">
            <a:lnSpc>
              <a:spcPct val="90000"/>
            </a:lnSpc>
            <a:spcBef>
              <a:spcPct val="0"/>
            </a:spcBef>
            <a:spcAft>
              <a:spcPct val="35000"/>
            </a:spcAft>
          </a:pPr>
          <a:r>
            <a:rPr lang="en-US" sz="3200" kern="1200"/>
            <a:t>QUY TRÌNH CHUYỂN GIAO KỸ THUẬT</a:t>
          </a:r>
        </a:p>
      </dsp:txBody>
      <dsp:txXfrm>
        <a:off x="0" y="0"/>
        <a:ext cx="10515600" cy="7921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9001BE-2E45-4E7F-8702-C00C93EFBCB1}">
      <dsp:nvSpPr>
        <dsp:cNvPr id="0" name=""/>
        <dsp:cNvSpPr/>
      </dsp:nvSpPr>
      <dsp:spPr>
        <a:xfrm>
          <a:off x="3268700" y="956822"/>
          <a:ext cx="719726" cy="91440"/>
        </a:xfrm>
        <a:custGeom>
          <a:avLst/>
          <a:gdLst/>
          <a:ahLst/>
          <a:cxnLst/>
          <a:rect l="0" t="0" r="0" b="0"/>
          <a:pathLst>
            <a:path>
              <a:moveTo>
                <a:pt x="0" y="45720"/>
              </a:moveTo>
              <a:lnTo>
                <a:pt x="71972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609805" y="998787"/>
        <a:ext cx="37516" cy="7510"/>
      </dsp:txXfrm>
    </dsp:sp>
    <dsp:sp modelId="{671DA31E-6AA5-4404-A6E2-9E510B302620}">
      <dsp:nvSpPr>
        <dsp:cNvPr id="0" name=""/>
        <dsp:cNvSpPr/>
      </dsp:nvSpPr>
      <dsp:spPr>
        <a:xfrm>
          <a:off x="8209" y="23855"/>
          <a:ext cx="3262290" cy="1957374"/>
        </a:xfrm>
        <a:prstGeom prst="rect">
          <a:avLst/>
        </a:prstGeom>
        <a:solidFill>
          <a:schemeClr val="lt1"/>
        </a:solidFill>
        <a:ln w="12700" cap="flat" cmpd="sng" algn="ctr">
          <a:solidFill>
            <a:schemeClr val="dk1"/>
          </a:solidFill>
          <a:prstDash val="solid"/>
          <a:miter lim="800000"/>
        </a:ln>
        <a:effectLst/>
      </dsp:spPr>
      <dsp:style>
        <a:lnRef idx="2">
          <a:schemeClr val="dk1"/>
        </a:lnRef>
        <a:fillRef idx="1">
          <a:schemeClr val="lt1"/>
        </a:fillRef>
        <a:effectRef idx="0">
          <a:schemeClr val="dk1"/>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a:highlight>
                <a:srgbClr val="FFFF00"/>
              </a:highlight>
            </a:rPr>
            <a:t>1</a:t>
          </a:r>
          <a:r>
            <a:rPr lang="en-US" sz="2400" b="1" kern="1200"/>
            <a:t>.</a:t>
          </a:r>
          <a:r>
            <a:rPr lang="en-US" sz="1700" kern="1200"/>
            <a:t> </a:t>
          </a:r>
          <a:r>
            <a:rPr lang="en-US" sz="2000" kern="1200"/>
            <a:t>Khảo sát xác định nhu cầu chuyển giao kỹ thuật.</a:t>
          </a:r>
        </a:p>
      </dsp:txBody>
      <dsp:txXfrm>
        <a:off x="8209" y="23855"/>
        <a:ext cx="3262290" cy="1957374"/>
      </dsp:txXfrm>
    </dsp:sp>
    <dsp:sp modelId="{7775F095-E947-4242-AEC6-F165537EBDA8}">
      <dsp:nvSpPr>
        <dsp:cNvPr id="0" name=""/>
        <dsp:cNvSpPr/>
      </dsp:nvSpPr>
      <dsp:spPr>
        <a:xfrm>
          <a:off x="7281317" y="956822"/>
          <a:ext cx="719726" cy="91440"/>
        </a:xfrm>
        <a:custGeom>
          <a:avLst/>
          <a:gdLst/>
          <a:ahLst/>
          <a:cxnLst/>
          <a:rect l="0" t="0" r="0" b="0"/>
          <a:pathLst>
            <a:path>
              <a:moveTo>
                <a:pt x="0" y="45720"/>
              </a:moveTo>
              <a:lnTo>
                <a:pt x="71972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7622423" y="998787"/>
        <a:ext cx="37516" cy="7510"/>
      </dsp:txXfrm>
    </dsp:sp>
    <dsp:sp modelId="{DC2F979B-0CE5-466E-A43F-0BF2FE399F43}">
      <dsp:nvSpPr>
        <dsp:cNvPr id="0" name=""/>
        <dsp:cNvSpPr/>
      </dsp:nvSpPr>
      <dsp:spPr>
        <a:xfrm>
          <a:off x="4020826" y="23855"/>
          <a:ext cx="3262290" cy="1957374"/>
        </a:xfrm>
        <a:prstGeom prst="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a:highlight>
                <a:srgbClr val="FFFF00"/>
              </a:highlight>
            </a:rPr>
            <a:t>2.</a:t>
          </a:r>
          <a:r>
            <a:rPr lang="en-US" sz="1700" kern="1200"/>
            <a:t> </a:t>
          </a:r>
          <a:r>
            <a:rPr lang="en-US" sz="2000" kern="1200"/>
            <a:t>Xây dựng đề cương chuyển giao kỹ thuật.</a:t>
          </a:r>
        </a:p>
      </dsp:txBody>
      <dsp:txXfrm>
        <a:off x="4020826" y="23855"/>
        <a:ext cx="3262290" cy="1957374"/>
      </dsp:txXfrm>
    </dsp:sp>
    <dsp:sp modelId="{298713A6-23C3-4B39-978C-34756393FDB4}">
      <dsp:nvSpPr>
        <dsp:cNvPr id="0" name=""/>
        <dsp:cNvSpPr/>
      </dsp:nvSpPr>
      <dsp:spPr>
        <a:xfrm>
          <a:off x="1639354" y="1979430"/>
          <a:ext cx="7740600" cy="719726"/>
        </a:xfrm>
        <a:custGeom>
          <a:avLst/>
          <a:gdLst/>
          <a:ahLst/>
          <a:cxnLst/>
          <a:rect l="0" t="0" r="0" b="0"/>
          <a:pathLst>
            <a:path>
              <a:moveTo>
                <a:pt x="7740600" y="0"/>
              </a:moveTo>
              <a:lnTo>
                <a:pt x="7740600" y="376963"/>
              </a:lnTo>
              <a:lnTo>
                <a:pt x="0" y="376963"/>
              </a:lnTo>
              <a:lnTo>
                <a:pt x="0" y="719726"/>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15232" y="2335538"/>
        <a:ext cx="388844" cy="7510"/>
      </dsp:txXfrm>
    </dsp:sp>
    <dsp:sp modelId="{FEF3083F-0D10-45F2-BD38-F76BDAAB6DEB}">
      <dsp:nvSpPr>
        <dsp:cNvPr id="0" name=""/>
        <dsp:cNvSpPr/>
      </dsp:nvSpPr>
      <dsp:spPr>
        <a:xfrm>
          <a:off x="8033444" y="23855"/>
          <a:ext cx="2693021" cy="1957374"/>
        </a:xfrm>
        <a:prstGeom prst="rect">
          <a:avLst/>
        </a:prstGeom>
        <a:solidFill>
          <a:schemeClr val="lt1"/>
        </a:solidFill>
        <a:ln w="12700" cap="flat" cmpd="sng" algn="ctr">
          <a:solidFill>
            <a:schemeClr val="accent5"/>
          </a:solidFill>
          <a:prstDash val="solid"/>
          <a:miter lim="800000"/>
        </a:ln>
        <a:effectLst/>
      </dsp:spPr>
      <dsp:style>
        <a:lnRef idx="2">
          <a:schemeClr val="accent5"/>
        </a:lnRef>
        <a:fillRef idx="1">
          <a:schemeClr val="lt1"/>
        </a:fillRef>
        <a:effectRef idx="0">
          <a:schemeClr val="accent5"/>
        </a:effectRef>
        <a:fontRef idx="minor">
          <a:schemeClr val="dk1"/>
        </a:fontRef>
      </dsp:style>
      <ds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n-US" sz="2000" b="1" kern="1200">
              <a:highlight>
                <a:srgbClr val="FFFF00"/>
              </a:highlight>
            </a:rPr>
            <a:t>3.</a:t>
          </a:r>
          <a:r>
            <a:rPr lang="en-US" sz="2000" b="1" kern="1200"/>
            <a:t> </a:t>
          </a:r>
          <a:r>
            <a:rPr lang="en-US" sz="2000" kern="1200"/>
            <a:t>Ký hợp đồng chuyển giao kỹ </a:t>
          </a:r>
          <a:r>
            <a:rPr lang="en-US" sz="2000" kern="1200" smtClean="0"/>
            <a:t>thuật</a:t>
          </a:r>
          <a:endParaRPr lang="en-US" sz="2000" kern="1200"/>
        </a:p>
      </dsp:txBody>
      <dsp:txXfrm>
        <a:off x="8033444" y="23855"/>
        <a:ext cx="2693021" cy="1957374"/>
      </dsp:txXfrm>
    </dsp:sp>
    <dsp:sp modelId="{DFFFA230-851A-4B61-BAC8-FD96C3F32683}">
      <dsp:nvSpPr>
        <dsp:cNvPr id="0" name=""/>
        <dsp:cNvSpPr/>
      </dsp:nvSpPr>
      <dsp:spPr>
        <a:xfrm>
          <a:off x="3268700" y="3664524"/>
          <a:ext cx="719726" cy="91440"/>
        </a:xfrm>
        <a:custGeom>
          <a:avLst/>
          <a:gdLst/>
          <a:ahLst/>
          <a:cxnLst/>
          <a:rect l="0" t="0" r="0" b="0"/>
          <a:pathLst>
            <a:path>
              <a:moveTo>
                <a:pt x="0" y="45720"/>
              </a:moveTo>
              <a:lnTo>
                <a:pt x="71972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3609805" y="3706488"/>
        <a:ext cx="37516" cy="7510"/>
      </dsp:txXfrm>
    </dsp:sp>
    <dsp:sp modelId="{D840F02E-6FFB-4BAA-8065-8D670A0DC812}">
      <dsp:nvSpPr>
        <dsp:cNvPr id="0" name=""/>
        <dsp:cNvSpPr/>
      </dsp:nvSpPr>
      <dsp:spPr>
        <a:xfrm>
          <a:off x="8209" y="2731556"/>
          <a:ext cx="3262290" cy="1957374"/>
        </a:xfrm>
        <a:prstGeom prst="rect">
          <a:avLst/>
        </a:prstGeom>
        <a:solidFill>
          <a:schemeClr val="lt1"/>
        </a:solidFill>
        <a:ln w="12700" cap="flat" cmpd="sng" algn="ctr">
          <a:solidFill>
            <a:schemeClr val="accent6"/>
          </a:solidFill>
          <a:prstDash val="solid"/>
          <a:miter lim="800000"/>
        </a:ln>
        <a:effectLst/>
      </dsp:spPr>
      <dsp:style>
        <a:lnRef idx="2">
          <a:schemeClr val="accent6"/>
        </a:lnRef>
        <a:fillRef idx="1">
          <a:schemeClr val="lt1"/>
        </a:fillRef>
        <a:effectRef idx="0">
          <a:schemeClr val="accent6"/>
        </a:effectRef>
        <a:fontRef idx="minor">
          <a:schemeClr val="dk1"/>
        </a:fontRef>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en-US" sz="2800" b="1" kern="1200">
              <a:highlight>
                <a:srgbClr val="FFFF00"/>
              </a:highlight>
            </a:rPr>
            <a:t>4.</a:t>
          </a:r>
          <a:r>
            <a:rPr lang="en-US" sz="2800" b="1" kern="1200"/>
            <a:t> </a:t>
          </a:r>
          <a:r>
            <a:rPr lang="en-US" sz="2000" kern="1200"/>
            <a:t>Thực hiện chuyển giao kỹ thuật</a:t>
          </a:r>
        </a:p>
      </dsp:txBody>
      <dsp:txXfrm>
        <a:off x="8209" y="2731556"/>
        <a:ext cx="3262290" cy="1957374"/>
      </dsp:txXfrm>
    </dsp:sp>
    <dsp:sp modelId="{F577A2AD-C792-4F90-94CA-F0BD894F89C6}">
      <dsp:nvSpPr>
        <dsp:cNvPr id="0" name=""/>
        <dsp:cNvSpPr/>
      </dsp:nvSpPr>
      <dsp:spPr>
        <a:xfrm>
          <a:off x="4020826" y="2731556"/>
          <a:ext cx="4086573" cy="1957374"/>
        </a:xfrm>
        <a:prstGeom prst="rect">
          <a:avLst/>
        </a:prstGeom>
        <a:solidFill>
          <a:schemeClr val="lt1"/>
        </a:solidFill>
        <a:ln w="12700" cap="flat" cmpd="sng" algn="ctr">
          <a:solidFill>
            <a:schemeClr val="accent3"/>
          </a:solidFill>
          <a:prstDash val="solid"/>
          <a:miter lim="800000"/>
        </a:ln>
        <a:effectLst/>
      </dsp:spPr>
      <dsp:style>
        <a:lnRef idx="2">
          <a:schemeClr val="accent3"/>
        </a:lnRef>
        <a:fillRef idx="1">
          <a:schemeClr val="lt1"/>
        </a:fillRef>
        <a:effectRef idx="0">
          <a:schemeClr val="accent3"/>
        </a:effectRef>
        <a:fontRef idx="minor">
          <a:schemeClr val="dk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a:highlight>
                <a:srgbClr val="FFFF00"/>
              </a:highlight>
            </a:rPr>
            <a:t>5.</a:t>
          </a:r>
          <a:r>
            <a:rPr lang="en-US" sz="2400" b="1" kern="1200"/>
            <a:t> </a:t>
          </a:r>
          <a:r>
            <a:rPr lang="en-US" sz="2000" kern="1200"/>
            <a:t>Sau khi hoàn thành chuyển giao, cơ sở KCB có trách nhiệm thực hiện thủ tục </a:t>
          </a:r>
          <a:r>
            <a:rPr lang="en-US" sz="2000" b="1" kern="1200">
              <a:solidFill>
                <a:srgbClr val="FF0000"/>
              </a:solidFill>
            </a:rPr>
            <a:t>ĐIỀU CHỈNH PHẠM VI HOẠT ĐỘNG CHUYÊN MÔN </a:t>
          </a:r>
          <a:r>
            <a:rPr lang="en-US" sz="2000" kern="1200"/>
            <a:t>theo quy định tại Nghị định này.</a:t>
          </a:r>
        </a:p>
      </dsp:txBody>
      <dsp:txXfrm>
        <a:off x="4020826" y="2731556"/>
        <a:ext cx="4086573" cy="19573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639BB2-B72F-40A2-97F0-F6F60EB63FD5}">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E1C5B9-0BF3-44CA-A1EC-0A3C89F076B0}">
      <dsp:nvSpPr>
        <dsp:cNvPr id="0" name=""/>
        <dsp:cNvSpPr/>
      </dsp:nvSpPr>
      <dsp:spPr>
        <a:xfrm>
          <a:off x="0" y="0"/>
          <a:ext cx="10515600" cy="9600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US" sz="2000" b="1" kern="1200">
              <a:latin typeface="Times New Roman" panose="02020603050405020304" pitchFamily="18" charset="0"/>
              <a:cs typeface="Times New Roman" panose="02020603050405020304" pitchFamily="18" charset="0"/>
            </a:rPr>
            <a:t>THANH TOÁN CHI PHÍ KCB ĐỐI VỚI NGƯỜI BỆNH ĐIỀU TRỊ TRONG TRƯỜNG HỢP XẢY RA THIÊN TAI, THẢM HỌA, DỊCH BỆNH TRUYỀN NHIỄM NHÓM A HOẶC TÌNH TRẠNG KHẨN </a:t>
          </a:r>
          <a:r>
            <a:rPr lang="en-US" sz="2000" b="1" kern="1200" smtClean="0">
              <a:latin typeface="Times New Roman" panose="02020603050405020304" pitchFamily="18" charset="0"/>
              <a:cs typeface="Times New Roman" panose="02020603050405020304" pitchFamily="18" charset="0"/>
            </a:rPr>
            <a:t>CẤP (Điều 107-112)</a:t>
          </a:r>
          <a:endParaRPr lang="en-US" sz="2000" kern="1200">
            <a:latin typeface="Times New Roman" panose="02020603050405020304" pitchFamily="18" charset="0"/>
            <a:cs typeface="Times New Roman" panose="02020603050405020304" pitchFamily="18" charset="0"/>
          </a:endParaRPr>
        </a:p>
      </dsp:txBody>
      <dsp:txXfrm>
        <a:off x="0" y="0"/>
        <a:ext cx="10515600" cy="96009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53199D-F5D7-4506-9874-F6507FF226DB}">
      <dsp:nvSpPr>
        <dsp:cNvPr id="0" name=""/>
        <dsp:cNvSpPr/>
      </dsp:nvSpPr>
      <dsp:spPr>
        <a:xfrm>
          <a:off x="0" y="28612"/>
          <a:ext cx="11120438" cy="1082392"/>
        </a:xfrm>
        <a:prstGeom prst="roundRect">
          <a:avLst/>
        </a:prstGeom>
        <a:gradFill rotWithShape="1">
          <a:gsLst>
            <a:gs pos="0">
              <a:schemeClr val="accent2">
                <a:lumMod val="110000"/>
                <a:satMod val="105000"/>
                <a:tint val="67000"/>
              </a:schemeClr>
            </a:gs>
            <a:gs pos="50000">
              <a:schemeClr val="accent2">
                <a:lumMod val="105000"/>
                <a:satMod val="103000"/>
                <a:tint val="73000"/>
              </a:schemeClr>
            </a:gs>
            <a:gs pos="100000">
              <a:schemeClr val="accent2">
                <a:lumMod val="105000"/>
                <a:satMod val="109000"/>
                <a:tint val="81000"/>
              </a:schemeClr>
            </a:gs>
          </a:gsLst>
          <a:lin ang="5400000" scaled="0"/>
        </a:gradFill>
        <a:ln w="6350" cap="flat" cmpd="sng" algn="ctr">
          <a:solidFill>
            <a:schemeClr val="accent2"/>
          </a:solidFill>
          <a:prstDash val="solid"/>
          <a:miter lim="800000"/>
        </a:ln>
        <a:effectLst/>
      </dsp:spPr>
      <dsp:style>
        <a:lnRef idx="1">
          <a:schemeClr val="accent2"/>
        </a:lnRef>
        <a:fillRef idx="2">
          <a:schemeClr val="accent2"/>
        </a:fillRef>
        <a:effectRef idx="1">
          <a:schemeClr val="accent2"/>
        </a:effectRef>
        <a:fontRef idx="minor">
          <a:schemeClr val="dk1"/>
        </a:fontRef>
      </dsp:style>
      <dsp:txBody>
        <a:bodyPr spcFirstLastPara="0" vert="horz" wrap="square" lIns="91440" tIns="91440" rIns="91440" bIns="91440" numCol="1" spcCol="1270" anchor="ctr" anchorCtr="0">
          <a:noAutofit/>
        </a:bodyPr>
        <a:lstStyle/>
        <a:p>
          <a:pPr lvl="0" algn="just" defTabSz="1066800">
            <a:lnSpc>
              <a:spcPct val="90000"/>
            </a:lnSpc>
            <a:spcBef>
              <a:spcPct val="0"/>
            </a:spcBef>
            <a:spcAft>
              <a:spcPct val="35000"/>
            </a:spcAft>
          </a:pPr>
          <a:r>
            <a:rPr lang="en-US" sz="2400" kern="1200"/>
            <a:t>1. </a:t>
          </a:r>
          <a:r>
            <a:rPr lang="en-US" sz="2400" kern="1200" err="1">
              <a:latin typeface="Times New Roman" panose="02020603050405020304" pitchFamily="18" charset="0"/>
              <a:cs typeface="Times New Roman" panose="02020603050405020304" pitchFamily="18" charset="0"/>
            </a:rPr>
            <a:t>Ngân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sách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nhà</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nước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thanh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toán</a:t>
          </a:r>
          <a:r>
            <a:rPr lang="en-US" sz="2400" kern="1200">
              <a:latin typeface="Times New Roman" panose="02020603050405020304" pitchFamily="18" charset="0"/>
              <a:cs typeface="Times New Roman" panose="02020603050405020304" pitchFamily="18" charset="0"/>
            </a:rPr>
            <a:t> chi </a:t>
          </a:r>
          <a:r>
            <a:rPr lang="en-US" sz="2400" kern="1200" err="1">
              <a:latin typeface="Times New Roman" panose="02020603050405020304" pitchFamily="18" charset="0"/>
              <a:cs typeface="Times New Roman" panose="02020603050405020304" pitchFamily="18" charset="0"/>
            </a:rPr>
            <a:t>phí</a:t>
          </a:r>
          <a:r>
            <a:rPr lang="en-US" sz="2400" kern="1200">
              <a:latin typeface="Times New Roman" panose="02020603050405020304" pitchFamily="18" charset="0"/>
              <a:cs typeface="Times New Roman" panose="02020603050405020304" pitchFamily="18" charset="0"/>
            </a:rPr>
            <a:t> KCB </a:t>
          </a:r>
          <a:r>
            <a:rPr lang="en-US" sz="2400" kern="1200" err="1">
              <a:latin typeface="Times New Roman" panose="02020603050405020304" pitchFamily="18" charset="0"/>
              <a:cs typeface="Times New Roman" panose="02020603050405020304" pitchFamily="18" charset="0"/>
            </a:rPr>
            <a:t>trong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trường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hợp</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xảy</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ra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thiên</a:t>
          </a:r>
          <a:r>
            <a:rPr lang="en-US" sz="2400" kern="1200">
              <a:latin typeface="Times New Roman" panose="02020603050405020304" pitchFamily="18" charset="0"/>
              <a:cs typeface="Times New Roman" panose="02020603050405020304" pitchFamily="18" charset="0"/>
            </a:rPr>
            <a:t> tai, </a:t>
          </a:r>
          <a:r>
            <a:rPr lang="en-US" sz="2400" kern="1200" err="1">
              <a:latin typeface="Times New Roman" panose="02020603050405020304" pitchFamily="18" charset="0"/>
              <a:cs typeface="Times New Roman" panose="02020603050405020304" pitchFamily="18" charset="0"/>
            </a:rPr>
            <a:t>thảm</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họa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dịch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bệnh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truyền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nhiễm</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nhóm</a:t>
          </a:r>
          <a:r>
            <a:rPr lang="en-US" sz="2400" kern="1200">
              <a:latin typeface="Times New Roman" panose="02020603050405020304" pitchFamily="18" charset="0"/>
              <a:cs typeface="Times New Roman" panose="02020603050405020304" pitchFamily="18" charset="0"/>
            </a:rPr>
            <a:t> A </a:t>
          </a:r>
          <a:r>
            <a:rPr lang="en-US" sz="2400" kern="1200" err="1">
              <a:latin typeface="Times New Roman" panose="02020603050405020304" pitchFamily="18" charset="0"/>
              <a:cs typeface="Times New Roman" panose="02020603050405020304" pitchFamily="18" charset="0"/>
            </a:rPr>
            <a:t>hoặc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tình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trạng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khẩn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cấp</a:t>
          </a:r>
          <a:endParaRPr lang="en-US" sz="2400" kern="1200">
            <a:latin typeface="Times New Roman" panose="02020603050405020304" pitchFamily="18" charset="0"/>
            <a:cs typeface="Times New Roman" panose="02020603050405020304" pitchFamily="18" charset="0"/>
          </a:endParaRPr>
        </a:p>
      </dsp:txBody>
      <dsp:txXfrm>
        <a:off x="52838" y="81450"/>
        <a:ext cx="11014762" cy="976716"/>
      </dsp:txXfrm>
    </dsp:sp>
    <dsp:sp modelId="{645E13CE-08A2-49FD-B45C-2C330E15C8EE}">
      <dsp:nvSpPr>
        <dsp:cNvPr id="0" name=""/>
        <dsp:cNvSpPr/>
      </dsp:nvSpPr>
      <dsp:spPr>
        <a:xfrm>
          <a:off x="33361" y="1111004"/>
          <a:ext cx="11053715" cy="1767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074" tIns="25400" rIns="142240" bIns="25400" numCol="1" spcCol="1270" anchor="t" anchorCtr="0">
          <a:noAutofit/>
        </a:bodyPr>
        <a:lstStyle/>
        <a:p>
          <a:pPr marL="228600" lvl="1" indent="-228600" algn="just" defTabSz="889000">
            <a:lnSpc>
              <a:spcPct val="90000"/>
            </a:lnSpc>
            <a:spcBef>
              <a:spcPct val="0"/>
            </a:spcBef>
            <a:spcAft>
              <a:spcPct val="20000"/>
            </a:spcAft>
            <a:buFont typeface="Wingdings" panose="05000000000000000000" pitchFamily="2" charset="2"/>
            <a:buChar char="••"/>
          </a:pPr>
          <a:r>
            <a:rPr lang="en-US" sz="2000" kern="1200" smtClean="0">
              <a:latin typeface="Times New Roman" panose="02020603050405020304" pitchFamily="18" charset="0"/>
              <a:cs typeface="Times New Roman" panose="02020603050405020304" pitchFamily="18" charset="0"/>
            </a:rPr>
            <a:t>chi </a:t>
          </a:r>
          <a:r>
            <a:rPr lang="en-US" sz="2000" kern="1200" err="1">
              <a:latin typeface="Times New Roman" panose="02020603050405020304" pitchFamily="18" charset="0"/>
              <a:cs typeface="Times New Roman" panose="02020603050405020304" pitchFamily="18" charset="0"/>
            </a:rPr>
            <a:t>phí</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dịch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vụ</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khám</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dịch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vụ</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ngày</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giường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và</a:t>
          </a:r>
          <a:r>
            <a:rPr lang="en-US" sz="2000" kern="1200">
              <a:latin typeface="Times New Roman" panose="02020603050405020304" pitchFamily="18" charset="0"/>
              <a:cs typeface="Times New Roman" panose="02020603050405020304" pitchFamily="18" charset="0"/>
            </a:rPr>
            <a:t> DVKT, </a:t>
          </a:r>
          <a:r>
            <a:rPr lang="en-US" sz="2000" kern="1200" err="1">
              <a:latin typeface="Times New Roman" panose="02020603050405020304" pitchFamily="18" charset="0"/>
              <a:cs typeface="Times New Roman" panose="02020603050405020304" pitchFamily="18" charset="0"/>
            </a:rPr>
            <a:t>xét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nghiệm</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đã</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sử</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dụng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người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p>
        <a:p>
          <a:pPr marL="228600" lvl="1" indent="-228600" algn="just" defTabSz="889000">
            <a:lnSpc>
              <a:spcPct val="90000"/>
            </a:lnSpc>
            <a:spcBef>
              <a:spcPct val="0"/>
            </a:spcBef>
            <a:spcAft>
              <a:spcPct val="20000"/>
            </a:spcAft>
            <a:buFont typeface="Wingdings" panose="05000000000000000000" pitchFamily="2" charset="2"/>
            <a:buChar char="••"/>
          </a:pPr>
          <a:r>
            <a:rPr lang="en-US" sz="2000" kern="1200">
              <a:latin typeface="Times New Roman" panose="02020603050405020304" pitchFamily="18" charset="0"/>
              <a:cs typeface="Times New Roman" panose="02020603050405020304" pitchFamily="18" charset="0"/>
            </a:rPr>
            <a:t>Chi </a:t>
          </a:r>
          <a:r>
            <a:rPr lang="en-US" sz="2000" kern="1200" err="1">
              <a:latin typeface="Times New Roman" panose="02020603050405020304" pitchFamily="18" charset="0"/>
              <a:cs typeface="Times New Roman" panose="02020603050405020304" pitchFamily="18" charset="0"/>
            </a:rPr>
            <a:t>phí</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thuốc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hóa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chất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thiết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bị</a:t>
          </a:r>
          <a:r>
            <a:rPr lang="en-US" sz="2000" kern="1200">
              <a:latin typeface="Times New Roman" panose="02020603050405020304" pitchFamily="18" charset="0"/>
              <a:cs typeface="Times New Roman" panose="02020603050405020304" pitchFamily="18" charset="0"/>
            </a:rPr>
            <a:t> y </a:t>
          </a:r>
          <a:r>
            <a:rPr lang="en-US" sz="2000" kern="1200" err="1">
              <a:latin typeface="Times New Roman" panose="02020603050405020304" pitchFamily="18" charset="0"/>
              <a:cs typeface="Times New Roman" panose="02020603050405020304" pitchFamily="18" charset="0"/>
            </a:rPr>
            <a:t>tế</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máu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toàn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phần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và</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chế</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phẩm</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máu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đạt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tiêu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chuẩn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chưa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tính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trong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dịch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vụ</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hoặc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sử</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dụng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trong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DVKT </a:t>
          </a:r>
          <a:r>
            <a:rPr lang="en-US" sz="2000" kern="1200" err="1">
              <a:latin typeface="Times New Roman" panose="02020603050405020304" pitchFamily="18" charset="0"/>
              <a:cs typeface="Times New Roman" panose="02020603050405020304" pitchFamily="18" charset="0"/>
            </a:rPr>
            <a:t>chưa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ban </a:t>
          </a:r>
          <a:r>
            <a:rPr lang="en-US" sz="2000" kern="1200" err="1">
              <a:latin typeface="Times New Roman" panose="02020603050405020304" pitchFamily="18" charset="0"/>
              <a:cs typeface="Times New Roman" panose="02020603050405020304" pitchFamily="18" charset="0"/>
            </a:rPr>
            <a:t>hành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đã</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sử</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dụng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người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hoặc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không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thuộc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phạm</a:t>
          </a:r>
          <a:r>
            <a:rPr lang="en-US" sz="2000" kern="1200">
              <a:latin typeface="Times New Roman" panose="02020603050405020304" pitchFamily="18" charset="0"/>
              <a:cs typeface="Times New Roman" panose="02020603050405020304" pitchFamily="18" charset="0"/>
            </a:rPr>
            <a:t> vi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quỹ</a:t>
          </a:r>
          <a:r>
            <a:rPr lang="en-US" sz="2000" kern="1200">
              <a:latin typeface="Times New Roman" panose="02020603050405020304" pitchFamily="18" charset="0"/>
              <a:cs typeface="Times New Roman" panose="02020603050405020304" pitchFamily="18" charset="0"/>
            </a:rPr>
            <a:t> BHYT. </a:t>
          </a:r>
        </a:p>
        <a:p>
          <a:pPr marL="228600" lvl="1" indent="-228600" algn="just" defTabSz="889000">
            <a:lnSpc>
              <a:spcPct val="90000"/>
            </a:lnSpc>
            <a:spcBef>
              <a:spcPct val="0"/>
            </a:spcBef>
            <a:spcAft>
              <a:spcPct val="20000"/>
            </a:spcAft>
            <a:buFont typeface="Wingdings" panose="05000000000000000000" pitchFamily="2" charset="2"/>
            <a:buChar char="••"/>
          </a:pPr>
          <a:r>
            <a:rPr lang="en-US" sz="2000" kern="1200">
              <a:latin typeface="Times New Roman" panose="02020603050405020304" pitchFamily="18" charset="0"/>
              <a:cs typeface="Times New Roman" panose="02020603050405020304" pitchFamily="18" charset="0"/>
            </a:rPr>
            <a:t>DVKT </a:t>
          </a:r>
          <a:r>
            <a:rPr lang="en-US" sz="2000" kern="1200" err="1">
              <a:latin typeface="Times New Roman" panose="02020603050405020304" pitchFamily="18" charset="0"/>
              <a:cs typeface="Times New Roman" panose="02020603050405020304" pitchFamily="18" charset="0"/>
            </a:rPr>
            <a:t>không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thuộc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phạm</a:t>
          </a:r>
          <a:r>
            <a:rPr lang="en-US" sz="2000" kern="1200">
              <a:latin typeface="Times New Roman" panose="02020603050405020304" pitchFamily="18" charset="0"/>
              <a:cs typeface="Times New Roman" panose="02020603050405020304" pitchFamily="18" charset="0"/>
            </a:rPr>
            <a:t> vi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quỹ</a:t>
          </a:r>
          <a:r>
            <a:rPr lang="en-US" sz="2000" kern="1200">
              <a:latin typeface="Times New Roman" panose="02020603050405020304" pitchFamily="18" charset="0"/>
              <a:cs typeface="Times New Roman" panose="02020603050405020304" pitchFamily="18" charset="0"/>
            </a:rPr>
            <a:t> BHYT. </a:t>
          </a:r>
        </a:p>
      </dsp:txBody>
      <dsp:txXfrm>
        <a:off x="33361" y="1111004"/>
        <a:ext cx="11053715" cy="1767780"/>
      </dsp:txXfrm>
    </dsp:sp>
    <dsp:sp modelId="{58026B34-4849-4797-AA0D-B6CE5D11E9B4}">
      <dsp:nvSpPr>
        <dsp:cNvPr id="0" name=""/>
        <dsp:cNvSpPr/>
      </dsp:nvSpPr>
      <dsp:spPr>
        <a:xfrm>
          <a:off x="0" y="2878784"/>
          <a:ext cx="11120438" cy="933660"/>
        </a:xfrm>
        <a:prstGeom prst="roundRect">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n-US" sz="2000" kern="1200">
              <a:solidFill>
                <a:schemeClr val="tx1"/>
              </a:solidFill>
            </a:rPr>
            <a:t>2. </a:t>
          </a:r>
          <a:r>
            <a:rPr lang="en-US" sz="2000" kern="1200" err="1">
              <a:solidFill>
                <a:schemeClr val="tx1"/>
              </a:solidFill>
              <a:latin typeface="Times New Roman" panose="02020603050405020304" pitchFamily="18" charset="0"/>
              <a:cs typeface="Times New Roman" panose="02020603050405020304" pitchFamily="18" charset="0"/>
            </a:rPr>
            <a:t>Đối</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với</a:t>
          </a:r>
          <a:r>
            <a:rPr lang="en-US" sz="2000" kern="1200">
              <a:solidFill>
                <a:schemeClr val="tx1"/>
              </a:solidFill>
              <a:latin typeface="Times New Roman" panose="02020603050405020304" pitchFamily="18" charset="0"/>
              <a:cs typeface="Times New Roman" panose="02020603050405020304" pitchFamily="18" charset="0"/>
            </a:rPr>
            <a:t> chi </a:t>
          </a:r>
          <a:r>
            <a:rPr lang="en-US" sz="2000" kern="1200" err="1">
              <a:solidFill>
                <a:schemeClr val="tx1"/>
              </a:solidFill>
              <a:latin typeface="Times New Roman" panose="02020603050405020304" pitchFamily="18" charset="0"/>
              <a:cs typeface="Times New Roman" panose="02020603050405020304" pitchFamily="18" charset="0"/>
            </a:rPr>
            <a:t>phí</a:t>
          </a:r>
          <a:r>
            <a:rPr lang="en-US" sz="2000" kern="1200">
              <a:solidFill>
                <a:schemeClr val="tx1"/>
              </a:solidFill>
              <a:latin typeface="Times New Roman" panose="02020603050405020304" pitchFamily="18" charset="0"/>
              <a:cs typeface="Times New Roman" panose="02020603050405020304" pitchFamily="18" charset="0"/>
            </a:rPr>
            <a:t> KCB </a:t>
          </a:r>
          <a:r>
            <a:rPr lang="en-US" sz="2000" kern="1200" err="1">
              <a:solidFill>
                <a:schemeClr val="tx1"/>
              </a:solidFill>
              <a:latin typeface="Times New Roman" panose="02020603050405020304" pitchFamily="18" charset="0"/>
              <a:cs typeface="Times New Roman" panose="02020603050405020304" pitchFamily="18" charset="0"/>
            </a:rPr>
            <a:t>các</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a:solidFill>
                <a:srgbClr val="FF0000"/>
              </a:solidFill>
              <a:latin typeface="Times New Roman" panose="02020603050405020304" pitchFamily="18" charset="0"/>
              <a:cs typeface="Times New Roman" panose="02020603050405020304" pitchFamily="18" charset="0"/>
            </a:rPr>
            <a:t>BỆNH KHÁC </a:t>
          </a:r>
          <a:r>
            <a:rPr lang="en-US" sz="2000" kern="1200" err="1">
              <a:solidFill>
                <a:schemeClr val="tx1"/>
              </a:solidFill>
              <a:latin typeface="Times New Roman" panose="02020603050405020304" pitchFamily="18" charset="0"/>
              <a:cs typeface="Times New Roman" panose="02020603050405020304" pitchFamily="18" charset="0"/>
            </a:rPr>
            <a:t>trong</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quá</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trình</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điều</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trị</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bệnh</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truyền</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nhiễm</a:t>
          </a:r>
          <a:r>
            <a:rPr lang="en-US" sz="2000" kern="1200">
              <a:solidFill>
                <a:schemeClr val="tx1"/>
              </a:solidFill>
              <a:latin typeface="Times New Roman" panose="02020603050405020304" pitchFamily="18" charset="0"/>
              <a:cs typeface="Times New Roman" panose="02020603050405020304" pitchFamily="18" charset="0"/>
            </a:rPr>
            <a:t> </a:t>
          </a:r>
          <a:r>
            <a:rPr lang="en-US" sz="2000" kern="1200" err="1">
              <a:solidFill>
                <a:schemeClr val="tx1"/>
              </a:solidFill>
              <a:latin typeface="Times New Roman" panose="02020603050405020304" pitchFamily="18" charset="0"/>
              <a:cs typeface="Times New Roman" panose="02020603050405020304" pitchFamily="18" charset="0"/>
            </a:rPr>
            <a:t>nhóm</a:t>
          </a:r>
          <a:r>
            <a:rPr lang="en-US" sz="2000" kern="1200">
              <a:solidFill>
                <a:schemeClr val="tx1"/>
              </a:solidFill>
              <a:latin typeface="Times New Roman" panose="02020603050405020304" pitchFamily="18" charset="0"/>
              <a:cs typeface="Times New Roman" panose="02020603050405020304" pitchFamily="18" charset="0"/>
            </a:rPr>
            <a:t> A </a:t>
          </a:r>
        </a:p>
      </dsp:txBody>
      <dsp:txXfrm>
        <a:off x="45578" y="2924362"/>
        <a:ext cx="11029282" cy="842504"/>
      </dsp:txXfrm>
    </dsp:sp>
    <dsp:sp modelId="{8041B301-F7A9-46BD-A03A-998256D4E8C5}">
      <dsp:nvSpPr>
        <dsp:cNvPr id="0" name=""/>
        <dsp:cNvSpPr/>
      </dsp:nvSpPr>
      <dsp:spPr>
        <a:xfrm>
          <a:off x="0" y="3812444"/>
          <a:ext cx="11120438" cy="13041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3074" tIns="35560" rIns="199136" bIns="35560" numCol="1" spcCol="1270" anchor="t" anchorCtr="0">
          <a:noAutofit/>
        </a:bodyPr>
        <a:lstStyle/>
        <a:p>
          <a:pPr marL="228600" lvl="1" indent="-228600" algn="just" defTabSz="977900">
            <a:lnSpc>
              <a:spcPct val="90000"/>
            </a:lnSpc>
            <a:spcBef>
              <a:spcPct val="0"/>
            </a:spcBef>
            <a:spcAft>
              <a:spcPct val="20000"/>
            </a:spcAft>
            <a:buFont typeface="Wingdings" panose="05000000000000000000" pitchFamily="2" charset="2"/>
            <a:buChar char="••"/>
          </a:pPr>
          <a:r>
            <a:rPr lang="en-US" sz="2200" kern="1200" err="1">
              <a:latin typeface="Times New Roman" panose="02020603050405020304" pitchFamily="18" charset="0"/>
              <a:cs typeface="Times New Roman" panose="02020603050405020304" pitchFamily="18" charset="0"/>
            </a:rPr>
            <a:t>Quỹ</a:t>
          </a:r>
          <a:r>
            <a:rPr lang="en-US" sz="2200" kern="1200">
              <a:latin typeface="Times New Roman" panose="02020603050405020304" pitchFamily="18" charset="0"/>
              <a:cs typeface="Times New Roman" panose="02020603050405020304" pitchFamily="18" charset="0"/>
            </a:rPr>
            <a:t> BHYT </a:t>
          </a:r>
          <a:r>
            <a:rPr lang="en-US" sz="2200" kern="1200" err="1">
              <a:latin typeface="Times New Roman" panose="02020603050405020304" pitchFamily="18" charset="0"/>
              <a:cs typeface="Times New Roman" panose="02020603050405020304" pitchFamily="18" charset="0"/>
            </a:rPr>
            <a:t>thanh</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toán</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phần</a:t>
          </a:r>
          <a:r>
            <a:rPr lang="en-US" sz="2200" kern="1200">
              <a:latin typeface="Times New Roman" panose="02020603050405020304" pitchFamily="18" charset="0"/>
              <a:cs typeface="Times New Roman" panose="02020603050405020304" pitchFamily="18" charset="0"/>
            </a:rPr>
            <a:t> chi </a:t>
          </a:r>
          <a:r>
            <a:rPr lang="en-US" sz="2200" kern="1200" err="1">
              <a:latin typeface="Times New Roman" panose="02020603050405020304" pitchFamily="18" charset="0"/>
              <a:cs typeface="Times New Roman" panose="02020603050405020304" pitchFamily="18" charset="0"/>
            </a:rPr>
            <a:t>phí</a:t>
          </a:r>
          <a:r>
            <a:rPr lang="en-US" sz="2200" kern="1200">
              <a:latin typeface="Times New Roman" panose="02020603050405020304" pitchFamily="18" charset="0"/>
              <a:cs typeface="Times New Roman" panose="02020603050405020304" pitchFamily="18" charset="0"/>
            </a:rPr>
            <a:t> KCB </a:t>
          </a:r>
          <a:r>
            <a:rPr lang="en-US" sz="2200" kern="1200" err="1">
              <a:latin typeface="Times New Roman" panose="02020603050405020304" pitchFamily="18" charset="0"/>
              <a:cs typeface="Times New Roman" panose="02020603050405020304" pitchFamily="18" charset="0"/>
            </a:rPr>
            <a:t>được</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hưởng</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và</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mức</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hưởng</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bảo</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thanh</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toán</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kể</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từ</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khi</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mắc</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bệnh</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truyền</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nhiễm</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nhóm</a:t>
          </a:r>
          <a:r>
            <a:rPr lang="en-US" sz="2200" kern="1200">
              <a:latin typeface="Times New Roman" panose="02020603050405020304" pitchFamily="18" charset="0"/>
              <a:cs typeface="Times New Roman" panose="02020603050405020304" pitchFamily="18" charset="0"/>
            </a:rPr>
            <a:t> A </a:t>
          </a:r>
          <a:r>
            <a:rPr lang="en-US" sz="2200" kern="1200" err="1">
              <a:latin typeface="Times New Roman" panose="02020603050405020304" pitchFamily="18" charset="0"/>
              <a:cs typeface="Times New Roman" panose="02020603050405020304" pitchFamily="18" charset="0"/>
            </a:rPr>
            <a:t>cho</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đến</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khi</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người</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bệnh</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kết</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thúc</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quá</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trình</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điều</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trị</a:t>
          </a:r>
          <a:r>
            <a:rPr lang="en-US" sz="2200" kern="1200">
              <a:latin typeface="Times New Roman" panose="02020603050405020304" pitchFamily="18" charset="0"/>
              <a:cs typeface="Times New Roman" panose="02020603050405020304" pitchFamily="18" charset="0"/>
            </a:rPr>
            <a:t>.</a:t>
          </a:r>
        </a:p>
        <a:p>
          <a:pPr marL="228600" lvl="1" indent="-228600" algn="just" defTabSz="977900">
            <a:lnSpc>
              <a:spcPct val="90000"/>
            </a:lnSpc>
            <a:spcBef>
              <a:spcPct val="0"/>
            </a:spcBef>
            <a:spcAft>
              <a:spcPct val="20000"/>
            </a:spcAft>
            <a:buFont typeface="Wingdings" panose="05000000000000000000" pitchFamily="2" charset="2"/>
            <a:buChar char="••"/>
          </a:pPr>
          <a:r>
            <a:rPr lang="en-US" sz="2200" kern="1200" err="1">
              <a:latin typeface="Times New Roman" panose="02020603050405020304" pitchFamily="18" charset="0"/>
              <a:cs typeface="Times New Roman" panose="02020603050405020304" pitchFamily="18" charset="0"/>
            </a:rPr>
            <a:t>Người</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bệnh</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truyền</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nhiễm</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nhóm</a:t>
          </a:r>
          <a:r>
            <a:rPr lang="en-US" sz="2200" kern="1200">
              <a:latin typeface="Times New Roman" panose="02020603050405020304" pitchFamily="18" charset="0"/>
              <a:cs typeface="Times New Roman" panose="02020603050405020304" pitchFamily="18" charset="0"/>
            </a:rPr>
            <a:t> A </a:t>
          </a:r>
          <a:r>
            <a:rPr lang="en-US" sz="2200" kern="1200" err="1">
              <a:latin typeface="Times New Roman" panose="02020603050405020304" pitchFamily="18" charset="0"/>
              <a:cs typeface="Times New Roman" panose="02020603050405020304" pitchFamily="18" charset="0"/>
            </a:rPr>
            <a:t>có</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tham</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gia</a:t>
          </a:r>
          <a:r>
            <a:rPr lang="en-US" sz="2200" kern="1200">
              <a:latin typeface="Times New Roman" panose="02020603050405020304" pitchFamily="18" charset="0"/>
              <a:cs typeface="Times New Roman" panose="02020603050405020304" pitchFamily="18" charset="0"/>
            </a:rPr>
            <a:t> BHYT </a:t>
          </a:r>
          <a:r>
            <a:rPr lang="en-US" sz="2200" kern="1200" err="1">
              <a:latin typeface="Times New Roman" panose="02020603050405020304" pitchFamily="18" charset="0"/>
              <a:cs typeface="Times New Roman" panose="02020603050405020304" pitchFamily="18" charset="0"/>
            </a:rPr>
            <a:t>tự</a:t>
          </a:r>
          <a:r>
            <a:rPr lang="en-US" sz="2200" kern="1200">
              <a:latin typeface="Times New Roman" panose="02020603050405020304" pitchFamily="18" charset="0"/>
              <a:cs typeface="Times New Roman" panose="02020603050405020304" pitchFamily="18" charset="0"/>
            </a:rPr>
            <a:t> chi </a:t>
          </a:r>
          <a:r>
            <a:rPr lang="en-US" sz="2200" kern="1200" err="1">
              <a:latin typeface="Times New Roman" panose="02020603050405020304" pitchFamily="18" charset="0"/>
              <a:cs typeface="Times New Roman" panose="02020603050405020304" pitchFamily="18" charset="0"/>
            </a:rPr>
            <a:t>trả</a:t>
          </a:r>
          <a:r>
            <a:rPr lang="en-US" sz="2200" kern="1200">
              <a:latin typeface="Times New Roman" panose="02020603050405020304" pitchFamily="18" charset="0"/>
              <a:cs typeface="Times New Roman" panose="02020603050405020304" pitchFamily="18" charset="0"/>
            </a:rPr>
            <a:t> chi </a:t>
          </a:r>
          <a:r>
            <a:rPr lang="en-US" sz="2200" kern="1200" err="1">
              <a:latin typeface="Times New Roman" panose="02020603050405020304" pitchFamily="18" charset="0"/>
              <a:cs typeface="Times New Roman" panose="02020603050405020304" pitchFamily="18" charset="0"/>
            </a:rPr>
            <a:t>phí</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cùng</a:t>
          </a:r>
          <a:r>
            <a:rPr lang="en-US" sz="2200" kern="1200">
              <a:latin typeface="Times New Roman" panose="02020603050405020304" pitchFamily="18" charset="0"/>
              <a:cs typeface="Times New Roman" panose="02020603050405020304" pitchFamily="18" charset="0"/>
            </a:rPr>
            <a:t> chi </a:t>
          </a:r>
          <a:r>
            <a:rPr lang="en-US" sz="2200" kern="1200" err="1">
              <a:latin typeface="Times New Roman" panose="02020603050405020304" pitchFamily="18" charset="0"/>
              <a:cs typeface="Times New Roman" panose="02020603050405020304" pitchFamily="18" charset="0"/>
            </a:rPr>
            <a:t>trả</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và</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các</a:t>
          </a:r>
          <a:r>
            <a:rPr lang="en-US" sz="2200" kern="1200">
              <a:latin typeface="Times New Roman" panose="02020603050405020304" pitchFamily="18" charset="0"/>
              <a:cs typeface="Times New Roman" panose="02020603050405020304" pitchFamily="18" charset="0"/>
            </a:rPr>
            <a:t> chi </a:t>
          </a:r>
          <a:r>
            <a:rPr lang="en-US" sz="2200" kern="1200" err="1">
              <a:latin typeface="Times New Roman" panose="02020603050405020304" pitchFamily="18" charset="0"/>
              <a:cs typeface="Times New Roman" panose="02020603050405020304" pitchFamily="18" charset="0"/>
            </a:rPr>
            <a:t>phí</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ngoài</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phạm</a:t>
          </a:r>
          <a:r>
            <a:rPr lang="en-US" sz="2200" kern="1200">
              <a:latin typeface="Times New Roman" panose="02020603050405020304" pitchFamily="18" charset="0"/>
              <a:cs typeface="Times New Roman" panose="02020603050405020304" pitchFamily="18" charset="0"/>
            </a:rPr>
            <a:t> vi </a:t>
          </a:r>
          <a:r>
            <a:rPr lang="en-US" sz="2200" kern="1200" err="1">
              <a:latin typeface="Times New Roman" panose="02020603050405020304" pitchFamily="18" charset="0"/>
              <a:cs typeface="Times New Roman" panose="02020603050405020304" pitchFamily="18" charset="0"/>
            </a:rPr>
            <a:t>được</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hưởng</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nếu</a:t>
          </a:r>
          <a:r>
            <a:rPr lang="en-US" sz="2200" kern="1200">
              <a:latin typeface="Times New Roman" panose="02020603050405020304" pitchFamily="18" charset="0"/>
              <a:cs typeface="Times New Roman" panose="02020603050405020304" pitchFamily="18" charset="0"/>
            </a:rPr>
            <a:t> </a:t>
          </a:r>
          <a:r>
            <a:rPr lang="en-US" sz="2200" kern="1200" err="1">
              <a:latin typeface="Times New Roman" panose="02020603050405020304" pitchFamily="18" charset="0"/>
              <a:cs typeface="Times New Roman" panose="02020603050405020304" pitchFamily="18" charset="0"/>
            </a:rPr>
            <a:t>có</a:t>
          </a:r>
          <a:r>
            <a:rPr lang="en-US" sz="2200" kern="1200">
              <a:latin typeface="Times New Roman" panose="02020603050405020304" pitchFamily="18" charset="0"/>
              <a:cs typeface="Times New Roman" panose="02020603050405020304" pitchFamily="18" charset="0"/>
            </a:rPr>
            <a:t>).</a:t>
          </a:r>
        </a:p>
      </dsp:txBody>
      <dsp:txXfrm>
        <a:off x="0" y="3812444"/>
        <a:ext cx="11120438" cy="13041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639BB2-B72F-40A2-97F0-F6F60EB63FD5}">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E1C5B9-0BF3-44CA-A1EC-0A3C89F076B0}">
      <dsp:nvSpPr>
        <dsp:cNvPr id="0" name=""/>
        <dsp:cNvSpPr/>
      </dsp:nvSpPr>
      <dsp:spPr>
        <a:xfrm>
          <a:off x="0" y="0"/>
          <a:ext cx="10515600" cy="7041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ctr" defTabSz="800100">
            <a:lnSpc>
              <a:spcPct val="90000"/>
            </a:lnSpc>
            <a:spcBef>
              <a:spcPct val="0"/>
            </a:spcBef>
            <a:spcAft>
              <a:spcPct val="35000"/>
            </a:spcAft>
          </a:pPr>
          <a:r>
            <a:rPr lang="en-US" sz="1800" b="1" kern="1200"/>
            <a:t>THANH TOÁN CHI PHÍ KCB ĐỐI VỚI NGƯỜI BỆNH ĐIỀU TRỊ TRONG TRƯỜNG HỢP XẢY RA THIÊN TAI, THẢM HỌA, DỊCH BỆNH TRUYỀN NHIỄM NHÓM A HOẶC TÌNH TRẠNG KHẨN CẤP </a:t>
          </a:r>
          <a:r>
            <a:rPr lang="en-US" sz="1800" b="1" kern="1200">
              <a:solidFill>
                <a:srgbClr val="FF0000"/>
              </a:solidFill>
            </a:rPr>
            <a:t>(TIẾP)</a:t>
          </a:r>
          <a:endParaRPr lang="en-US" sz="1800" kern="1200">
            <a:solidFill>
              <a:srgbClr val="FF0000"/>
            </a:solidFill>
          </a:endParaRPr>
        </a:p>
      </dsp:txBody>
      <dsp:txXfrm>
        <a:off x="0" y="0"/>
        <a:ext cx="10515600" cy="70410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160713-A024-421E-8341-07DACECCD02B}">
      <dsp:nvSpPr>
        <dsp:cNvPr id="0" name=""/>
        <dsp:cNvSpPr/>
      </dsp:nvSpPr>
      <dsp:spPr>
        <a:xfrm>
          <a:off x="0" y="2054"/>
          <a:ext cx="11415712"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0E04A5-A149-4EBA-8DD9-7AF1CC93E88C}">
      <dsp:nvSpPr>
        <dsp:cNvPr id="0" name=""/>
        <dsp:cNvSpPr/>
      </dsp:nvSpPr>
      <dsp:spPr>
        <a:xfrm>
          <a:off x="0" y="2054"/>
          <a:ext cx="2280912" cy="4210704"/>
        </a:xfrm>
        <a:prstGeom prst="rect">
          <a:avLst/>
        </a:prstGeom>
        <a:solidFill>
          <a:schemeClr val="lt1"/>
        </a:solidFill>
        <a:ln w="12700" cap="flat" cmpd="sng" algn="ctr">
          <a:solidFill>
            <a:schemeClr val="accent2"/>
          </a:solidFill>
          <a:prstDash val="solid"/>
          <a:miter lim="800000"/>
        </a:ln>
        <a:effectLst/>
      </dsp:spPr>
      <dsp:style>
        <a:lnRef idx="2">
          <a:schemeClr val="accent2"/>
        </a:lnRef>
        <a:fillRef idx="1">
          <a:schemeClr val="lt1"/>
        </a:fillRef>
        <a:effectRef idx="0">
          <a:schemeClr val="accent2"/>
        </a:effectRef>
        <a:fontRef idx="minor">
          <a:schemeClr val="dk1"/>
        </a:fontRef>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sz="2000" b="1" kern="1200">
              <a:latin typeface="Times New Roman" panose="02020603050405020304" pitchFamily="18" charset="0"/>
              <a:cs typeface="Times New Roman" panose="02020603050405020304" pitchFamily="18" charset="0"/>
            </a:rPr>
            <a:t>1. </a:t>
          </a:r>
          <a:r>
            <a:rPr lang="en-US" sz="2000" kern="1200" err="1">
              <a:latin typeface="Times New Roman" panose="02020603050405020304" pitchFamily="18" charset="0"/>
              <a:cs typeface="Times New Roman" panose="02020603050405020304" pitchFamily="18" charset="0"/>
            </a:rPr>
            <a:t>Đối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với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thuốc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thiết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bị</a:t>
          </a:r>
          <a:r>
            <a:rPr lang="en-US" sz="2000" kern="1200">
              <a:latin typeface="Times New Roman" panose="02020603050405020304" pitchFamily="18" charset="0"/>
              <a:cs typeface="Times New Roman" panose="02020603050405020304" pitchFamily="18" charset="0"/>
            </a:rPr>
            <a:t> y </a:t>
          </a:r>
          <a:r>
            <a:rPr lang="en-US" sz="2000" kern="1200" err="1">
              <a:latin typeface="Times New Roman" panose="02020603050405020304" pitchFamily="18" charset="0"/>
              <a:cs typeface="Times New Roman" panose="02020603050405020304" pitchFamily="18" charset="0"/>
            </a:rPr>
            <a:t>tế</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đã</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mua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từ</a:t>
          </a:r>
          <a:r>
            <a:rPr lang="en-US" sz="2000" kern="1200">
              <a:latin typeface="Times New Roman" panose="02020603050405020304" pitchFamily="18" charset="0"/>
              <a:cs typeface="Times New Roman" panose="02020603050405020304" pitchFamily="18" charset="0"/>
            </a:rPr>
            <a:t> </a:t>
          </a:r>
          <a:r>
            <a:rPr lang="en-US" sz="2000" kern="1200" smtClean="0">
              <a:latin typeface="Times New Roman" panose="02020603050405020304" pitchFamily="18" charset="0"/>
              <a:cs typeface="Times New Roman" panose="02020603050405020304" pitchFamily="18" charset="0"/>
            </a:rPr>
            <a:t>NSNN cho </a:t>
          </a:r>
          <a:r>
            <a:rPr lang="en-US" sz="2000" kern="1200" err="1">
              <a:latin typeface="Times New Roman" panose="02020603050405020304" pitchFamily="18" charset="0"/>
              <a:cs typeface="Times New Roman" panose="02020603050405020304" pitchFamily="18" charset="0"/>
            </a:rPr>
            <a:t>hoạt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động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phục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vụ</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phòng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chống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khắc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phục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hậu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quả</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trong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trường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hợp</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xảy</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ra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thiên</a:t>
          </a:r>
          <a:r>
            <a:rPr lang="en-US" sz="2000" kern="1200">
              <a:latin typeface="Times New Roman" panose="02020603050405020304" pitchFamily="18" charset="0"/>
              <a:cs typeface="Times New Roman" panose="02020603050405020304" pitchFamily="18" charset="0"/>
            </a:rPr>
            <a:t> tai, </a:t>
          </a:r>
          <a:r>
            <a:rPr lang="en-US" sz="2000" kern="1200" err="1">
              <a:latin typeface="Times New Roman" panose="02020603050405020304" pitchFamily="18" charset="0"/>
              <a:cs typeface="Times New Roman" panose="02020603050405020304" pitchFamily="18" charset="0"/>
            </a:rPr>
            <a:t>thảm</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họa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dịch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truyền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nhiễm</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thuộc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nhóm</a:t>
          </a:r>
          <a:r>
            <a:rPr lang="en-US" sz="2000" kern="1200">
              <a:latin typeface="Times New Roman" panose="02020603050405020304" pitchFamily="18" charset="0"/>
              <a:cs typeface="Times New Roman" panose="02020603050405020304" pitchFamily="18" charset="0"/>
            </a:rPr>
            <a:t> A </a:t>
          </a:r>
          <a:r>
            <a:rPr lang="en-US" sz="2000" kern="1200" err="1">
              <a:latin typeface="Times New Roman" panose="02020603050405020304" pitchFamily="18" charset="0"/>
              <a:cs typeface="Times New Roman" panose="02020603050405020304" pitchFamily="18" charset="0"/>
            </a:rPr>
            <a:t>hoặc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tình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trạng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khẩn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cấp</a:t>
          </a:r>
          <a:r>
            <a:rPr lang="en-US" sz="2000" kern="1200">
              <a:latin typeface="Times New Roman" panose="02020603050405020304" pitchFamily="18" charset="0"/>
              <a:cs typeface="Times New Roman" panose="02020603050405020304" pitchFamily="18" charset="0"/>
            </a:rPr>
            <a:t> </a:t>
          </a:r>
          <a:r>
            <a:rPr lang="en-US" sz="2000" kern="1200">
              <a:solidFill>
                <a:srgbClr val="FF0000"/>
              </a:solidFill>
              <a:latin typeface="Times New Roman" panose="02020603050405020304" pitchFamily="18" charset="0"/>
              <a:cs typeface="Times New Roman" panose="02020603050405020304" pitchFamily="18" charset="0"/>
            </a:rPr>
            <a:t>THUỘC DANH MỤC QUỸ BHYT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a:t>
          </a:r>
        </a:p>
      </dsp:txBody>
      <dsp:txXfrm>
        <a:off x="0" y="2054"/>
        <a:ext cx="2280912" cy="4210704"/>
      </dsp:txXfrm>
    </dsp:sp>
    <dsp:sp modelId="{AF557D09-7BC7-4684-B768-C8AF37054B22}">
      <dsp:nvSpPr>
        <dsp:cNvPr id="0" name=""/>
        <dsp:cNvSpPr/>
      </dsp:nvSpPr>
      <dsp:spPr>
        <a:xfrm>
          <a:off x="2451981" y="55972"/>
          <a:ext cx="8952582" cy="1078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sz="2000" kern="1200" err="1">
              <a:solidFill>
                <a:srgbClr val="FF0000"/>
              </a:solidFill>
              <a:latin typeface="Times New Roman" panose="02020603050405020304" pitchFamily="18" charset="0"/>
              <a:cs typeface="Times New Roman" panose="02020603050405020304" pitchFamily="18" charset="0"/>
            </a:rPr>
            <a:t>Người</a:t>
          </a:r>
          <a:r>
            <a:rPr lang="en-US" sz="2000" kern="1200">
              <a:solidFill>
                <a:srgbClr val="FF0000"/>
              </a:solidFill>
              <a:latin typeface="Times New Roman" panose="02020603050405020304" pitchFamily="18" charset="0"/>
              <a:cs typeface="Times New Roman" panose="02020603050405020304" pitchFamily="18" charset="0"/>
            </a:rPr>
            <a:t> </a:t>
          </a:r>
          <a:r>
            <a:rPr lang="en-US" sz="2000" kern="1200" err="1">
              <a:solidFill>
                <a:srgbClr val="FF0000"/>
              </a:solidFill>
              <a:latin typeface="Times New Roman" panose="02020603050405020304" pitchFamily="18" charset="0"/>
              <a:cs typeface="Times New Roman" panose="02020603050405020304" pitchFamily="18" charset="0"/>
            </a:rPr>
            <a:t>bệnh</a:t>
          </a:r>
          <a:r>
            <a:rPr lang="en-US" sz="2000" kern="1200">
              <a:solidFill>
                <a:srgbClr val="FF0000"/>
              </a:solidFill>
              <a:latin typeface="Times New Roman" panose="02020603050405020304" pitchFamily="18" charset="0"/>
              <a:cs typeface="Times New Roman" panose="02020603050405020304" pitchFamily="18" charset="0"/>
            </a:rPr>
            <a:t> </a:t>
          </a:r>
          <a:r>
            <a:rPr lang="en-US" sz="2000" kern="1200" err="1">
              <a:solidFill>
                <a:srgbClr val="FF0000"/>
              </a:solidFill>
              <a:latin typeface="Times New Roman" panose="02020603050405020304" pitchFamily="18" charset="0"/>
              <a:cs typeface="Times New Roman" panose="02020603050405020304" pitchFamily="18" charset="0"/>
            </a:rPr>
            <a:t>có</a:t>
          </a:r>
          <a:r>
            <a:rPr lang="en-US" sz="2000" kern="1200">
              <a:solidFill>
                <a:srgbClr val="FF0000"/>
              </a:solidFill>
              <a:latin typeface="Times New Roman" panose="02020603050405020304" pitchFamily="18" charset="0"/>
              <a:cs typeface="Times New Roman" panose="02020603050405020304" pitchFamily="18" charset="0"/>
            </a:rPr>
            <a:t> </a:t>
          </a:r>
          <a:r>
            <a:rPr lang="en-US" sz="2000" kern="1200" err="1">
              <a:solidFill>
                <a:srgbClr val="FF0000"/>
              </a:solidFill>
              <a:latin typeface="Times New Roman" panose="02020603050405020304" pitchFamily="18" charset="0"/>
              <a:cs typeface="Times New Roman" panose="02020603050405020304" pitchFamily="18" charset="0"/>
            </a:rPr>
            <a:t>tham</a:t>
          </a:r>
          <a:r>
            <a:rPr lang="en-US" sz="2000" kern="1200">
              <a:solidFill>
                <a:srgbClr val="FF0000"/>
              </a:solidFill>
              <a:latin typeface="Times New Roman" panose="02020603050405020304" pitchFamily="18" charset="0"/>
              <a:cs typeface="Times New Roman" panose="02020603050405020304" pitchFamily="18" charset="0"/>
            </a:rPr>
            <a:t> </a:t>
          </a:r>
          <a:r>
            <a:rPr lang="en-US" sz="2000" kern="1200" err="1">
              <a:solidFill>
                <a:srgbClr val="FF0000"/>
              </a:solidFill>
              <a:latin typeface="Times New Roman" panose="02020603050405020304" pitchFamily="18" charset="0"/>
              <a:cs typeface="Times New Roman" panose="02020603050405020304" pitchFamily="18" charset="0"/>
            </a:rPr>
            <a:t>gia</a:t>
          </a:r>
          <a:r>
            <a:rPr lang="en-US" sz="2000" kern="1200">
              <a:solidFill>
                <a:srgbClr val="FF0000"/>
              </a:solidFill>
              <a:latin typeface="Times New Roman" panose="02020603050405020304" pitchFamily="18" charset="0"/>
              <a:cs typeface="Times New Roman" panose="02020603050405020304" pitchFamily="18" charset="0"/>
            </a:rPr>
            <a:t> BHYT: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chỉ</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và</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từ</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phần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đồng</a:t>
          </a:r>
          <a:r>
            <a:rPr lang="en-US" sz="2000" kern="1200">
              <a:latin typeface="Times New Roman" panose="02020603050405020304" pitchFamily="18" charset="0"/>
              <a:cs typeface="Times New Roman" panose="02020603050405020304" pitchFamily="18" charset="0"/>
            </a:rPr>
            <a:t> chi </a:t>
          </a:r>
          <a:r>
            <a:rPr lang="en-US" sz="2000" kern="1200" err="1">
              <a:latin typeface="Times New Roman" panose="02020603050405020304" pitchFamily="18" charset="0"/>
              <a:cs typeface="Times New Roman" panose="02020603050405020304" pitchFamily="18" charset="0"/>
            </a:rPr>
            <a:t>trả</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người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bằng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với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mua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vào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theo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quy</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định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pháp</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luật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đấu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thầu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nhưng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không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cao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do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quan</a:t>
          </a:r>
          <a:r>
            <a:rPr lang="en-US" sz="2000" kern="1200">
              <a:latin typeface="Times New Roman" panose="02020603050405020304" pitchFamily="18" charset="0"/>
              <a:cs typeface="Times New Roman" panose="02020603050405020304" pitchFamily="18" charset="0"/>
            </a:rPr>
            <a:t> BHXH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a:t>
          </a:r>
        </a:p>
      </dsp:txBody>
      <dsp:txXfrm>
        <a:off x="2451981" y="55972"/>
        <a:ext cx="8952582" cy="1078347"/>
      </dsp:txXfrm>
    </dsp:sp>
    <dsp:sp modelId="{E57F90D0-5A79-47CC-85B5-0431A00DC015}">
      <dsp:nvSpPr>
        <dsp:cNvPr id="0" name=""/>
        <dsp:cNvSpPr/>
      </dsp:nvSpPr>
      <dsp:spPr>
        <a:xfrm>
          <a:off x="2280912" y="1134319"/>
          <a:ext cx="912365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EAC9AF-02CD-44E5-BBB2-C73E6A355D18}">
      <dsp:nvSpPr>
        <dsp:cNvPr id="0" name=""/>
        <dsp:cNvSpPr/>
      </dsp:nvSpPr>
      <dsp:spPr>
        <a:xfrm>
          <a:off x="2451981" y="1188236"/>
          <a:ext cx="8952582" cy="10783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sz="2000" i="1" kern="1200" err="1">
              <a:latin typeface="Times New Roman" panose="02020603050405020304" pitchFamily="18" charset="0"/>
              <a:cs typeface="Times New Roman" panose="02020603050405020304" pitchFamily="18" charset="0"/>
            </a:rPr>
            <a:t>Người</a:t>
          </a:r>
          <a:r>
            <a:rPr lang="en-US" sz="2000" i="1" kern="1200">
              <a:latin typeface="Times New Roman" panose="02020603050405020304" pitchFamily="18" charset="0"/>
              <a:cs typeface="Times New Roman" panose="02020603050405020304" pitchFamily="18" charset="0"/>
            </a:rPr>
            <a:t> </a:t>
          </a:r>
          <a:r>
            <a:rPr lang="en-US" sz="2000" i="1" kern="1200" err="1">
              <a:latin typeface="Times New Roman" panose="02020603050405020304" pitchFamily="18" charset="0"/>
              <a:cs typeface="Times New Roman" panose="02020603050405020304" pitchFamily="18" charset="0"/>
            </a:rPr>
            <a:t>không</a:t>
          </a:r>
          <a:r>
            <a:rPr lang="en-US" sz="2000" i="1" kern="1200">
              <a:latin typeface="Times New Roman" panose="02020603050405020304" pitchFamily="18" charset="0"/>
              <a:cs typeface="Times New Roman" panose="02020603050405020304" pitchFamily="18" charset="0"/>
            </a:rPr>
            <a:t> </a:t>
          </a:r>
          <a:r>
            <a:rPr lang="en-US" sz="2000" i="1" kern="1200" err="1">
              <a:latin typeface="Times New Roman" panose="02020603050405020304" pitchFamily="18" charset="0"/>
              <a:cs typeface="Times New Roman" panose="02020603050405020304" pitchFamily="18" charset="0"/>
            </a:rPr>
            <a:t>tham</a:t>
          </a:r>
          <a:r>
            <a:rPr lang="en-US" sz="2000" i="1" kern="1200">
              <a:latin typeface="Times New Roman" panose="02020603050405020304" pitchFamily="18" charset="0"/>
              <a:cs typeface="Times New Roman" panose="02020603050405020304" pitchFamily="18" charset="0"/>
            </a:rPr>
            <a:t> </a:t>
          </a:r>
          <a:r>
            <a:rPr lang="en-US" sz="2000" i="1" kern="1200" err="1">
              <a:latin typeface="Times New Roman" panose="02020603050405020304" pitchFamily="18" charset="0"/>
              <a:cs typeface="Times New Roman" panose="02020603050405020304" pitchFamily="18" charset="0"/>
            </a:rPr>
            <a:t>gia</a:t>
          </a:r>
          <a:r>
            <a:rPr lang="en-US" sz="2000" kern="1200">
              <a:latin typeface="Times New Roman" panose="02020603050405020304" pitchFamily="18" charset="0"/>
              <a:cs typeface="Times New Roman" panose="02020603050405020304" pitchFamily="18" charset="0"/>
            </a:rPr>
            <a:t> BHYT: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chỉ</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người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bệnh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bằng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với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mua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vào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theo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quy</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định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pháp</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luật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đấu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thầu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nhưng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không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cao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cao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nhất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mà</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quan</a:t>
          </a:r>
          <a:r>
            <a:rPr lang="en-US" sz="2000" kern="1200">
              <a:latin typeface="Times New Roman" panose="02020603050405020304" pitchFamily="18" charset="0"/>
              <a:cs typeface="Times New Roman" panose="02020603050405020304" pitchFamily="18" charset="0"/>
            </a:rPr>
            <a:t> BHXH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nhà</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nước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trên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địa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bàn</a:t>
          </a:r>
          <a:r>
            <a:rPr lang="en-US" sz="2000" kern="1200">
              <a:latin typeface="Times New Roman" panose="02020603050405020304" pitchFamily="18" charset="0"/>
              <a:cs typeface="Times New Roman" panose="02020603050405020304" pitchFamily="18" charset="0"/>
            </a:rPr>
            <a:t>;</a:t>
          </a:r>
        </a:p>
      </dsp:txBody>
      <dsp:txXfrm>
        <a:off x="2451981" y="1188236"/>
        <a:ext cx="8952582" cy="1078347"/>
      </dsp:txXfrm>
    </dsp:sp>
    <dsp:sp modelId="{EDDD6F43-4A15-4FE5-82BC-65092D47DC94}">
      <dsp:nvSpPr>
        <dsp:cNvPr id="0" name=""/>
        <dsp:cNvSpPr/>
      </dsp:nvSpPr>
      <dsp:spPr>
        <a:xfrm>
          <a:off x="2280912" y="2266584"/>
          <a:ext cx="912365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B8F8B7E-81C1-48B8-BFA7-B92A1C133952}">
      <dsp:nvSpPr>
        <dsp:cNvPr id="0" name=""/>
        <dsp:cNvSpPr/>
      </dsp:nvSpPr>
      <dsp:spPr>
        <a:xfrm>
          <a:off x="2451981" y="2320501"/>
          <a:ext cx="8952582" cy="18317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just" defTabSz="889000">
            <a:lnSpc>
              <a:spcPct val="90000"/>
            </a:lnSpc>
            <a:spcBef>
              <a:spcPct val="0"/>
            </a:spcBef>
            <a:spcAft>
              <a:spcPct val="35000"/>
            </a:spcAft>
          </a:pPr>
          <a:r>
            <a:rPr lang="en-US" sz="2000" kern="1200" err="1">
              <a:latin typeface="Times New Roman" panose="02020603050405020304" pitchFamily="18" charset="0"/>
              <a:cs typeface="Times New Roman" panose="02020603050405020304" pitchFamily="18" charset="0"/>
            </a:rPr>
            <a:t>Trường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hợp</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không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có</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do </a:t>
          </a:r>
          <a:r>
            <a:rPr lang="en-US" sz="2000" kern="1200" err="1">
              <a:latin typeface="Times New Roman" panose="02020603050405020304" pitchFamily="18" charset="0"/>
              <a:cs typeface="Times New Roman" panose="02020603050405020304" pitchFamily="18" charset="0"/>
            </a:rPr>
            <a:t>Quỹ</a:t>
          </a:r>
          <a:r>
            <a:rPr lang="en-US" sz="2000" kern="1200">
              <a:latin typeface="Times New Roman" panose="02020603050405020304" pitchFamily="18" charset="0"/>
              <a:cs typeface="Times New Roman" panose="02020603050405020304" pitchFamily="18" charset="0"/>
            </a:rPr>
            <a:t> BHYT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thì</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căn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cứ</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do </a:t>
          </a:r>
          <a:r>
            <a:rPr lang="en-US" sz="2000" kern="1200" err="1">
              <a:latin typeface="Times New Roman" panose="02020603050405020304" pitchFamily="18" charset="0"/>
              <a:cs typeface="Times New Roman" panose="02020603050405020304" pitchFamily="18" charset="0"/>
            </a:rPr>
            <a:t>Quỹ</a:t>
          </a:r>
          <a:r>
            <a:rPr lang="en-US" sz="2000" kern="1200">
              <a:latin typeface="Times New Roman" panose="02020603050405020304" pitchFamily="18" charset="0"/>
              <a:cs typeface="Times New Roman" panose="02020603050405020304" pitchFamily="18" charset="0"/>
            </a:rPr>
            <a:t> BHYT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cho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khác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trên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địa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bàn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tỉnh</a:t>
          </a:r>
          <a:r>
            <a:rPr lang="en-US" sz="2000" kern="1200">
              <a:latin typeface="Times New Roman" panose="02020603050405020304" pitchFamily="18" charset="0"/>
              <a:cs typeface="Times New Roman" panose="02020603050405020304" pitchFamily="18" charset="0"/>
            </a:rPr>
            <a:t>, TP, </a:t>
          </a:r>
          <a:r>
            <a:rPr lang="en-US" sz="2000" kern="1200" err="1">
              <a:latin typeface="Times New Roman" panose="02020603050405020304" pitchFamily="18" charset="0"/>
              <a:cs typeface="Times New Roman" panose="02020603050405020304" pitchFamily="18" charset="0"/>
            </a:rPr>
            <a:t>nếu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vẫn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không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có</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do </a:t>
          </a:r>
          <a:r>
            <a:rPr lang="en-US" sz="2000" kern="1200" err="1">
              <a:latin typeface="Times New Roman" panose="02020603050405020304" pitchFamily="18" charset="0"/>
              <a:cs typeface="Times New Roman" panose="02020603050405020304" pitchFamily="18" charset="0"/>
            </a:rPr>
            <a:t>Quỹ</a:t>
          </a:r>
          <a:r>
            <a:rPr lang="en-US" sz="2000" kern="1200">
              <a:latin typeface="Times New Roman" panose="02020603050405020304" pitchFamily="18" charset="0"/>
              <a:cs typeface="Times New Roman" panose="02020603050405020304" pitchFamily="18" charset="0"/>
            </a:rPr>
            <a:t> BHYT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tại</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sở</a:t>
          </a:r>
          <a:r>
            <a:rPr lang="en-US" sz="2000" kern="1200">
              <a:latin typeface="Times New Roman" panose="02020603050405020304" pitchFamily="18" charset="0"/>
              <a:cs typeface="Times New Roman" panose="02020603050405020304" pitchFamily="18" charset="0"/>
            </a:rPr>
            <a:t> KCB </a:t>
          </a:r>
          <a:r>
            <a:rPr lang="en-US" sz="2000" kern="1200" err="1">
              <a:latin typeface="Times New Roman" panose="02020603050405020304" pitchFamily="18" charset="0"/>
              <a:cs typeface="Times New Roman" panose="02020603050405020304" pitchFamily="18" charset="0"/>
            </a:rPr>
            <a:t>khác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trên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địa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bàn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tỉnh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thành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phố</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trực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thuộc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trung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ương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thì</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được</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thanh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toán</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bằng</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giá</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mua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vào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theo</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quy</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định</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của</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pháp</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luật</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về</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đấu</a:t>
          </a:r>
          <a:r>
            <a:rPr lang="en-US" sz="2000" kern="1200">
              <a:latin typeface="Times New Roman" panose="02020603050405020304" pitchFamily="18" charset="0"/>
              <a:cs typeface="Times New Roman" panose="02020603050405020304" pitchFamily="18" charset="0"/>
            </a:rPr>
            <a:t> </a:t>
          </a:r>
          <a:r>
            <a:rPr lang="en-US" sz="2000" kern="1200" err="1">
              <a:latin typeface="Times New Roman" panose="02020603050405020304" pitchFamily="18" charset="0"/>
              <a:cs typeface="Times New Roman" panose="02020603050405020304" pitchFamily="18" charset="0"/>
            </a:rPr>
            <a:t>thầu</a:t>
          </a:r>
          <a:r>
            <a:rPr lang="en-US" sz="2000" kern="1200">
              <a:latin typeface="Times New Roman" panose="02020603050405020304" pitchFamily="18" charset="0"/>
              <a:cs typeface="Times New Roman" panose="02020603050405020304" pitchFamily="18" charset="0"/>
            </a:rPr>
            <a:t>;</a:t>
          </a:r>
        </a:p>
      </dsp:txBody>
      <dsp:txXfrm>
        <a:off x="2451981" y="2320501"/>
        <a:ext cx="8952582" cy="1831777"/>
      </dsp:txXfrm>
    </dsp:sp>
    <dsp:sp modelId="{25471FD7-FACA-4EF9-BDA0-22D3510D6416}">
      <dsp:nvSpPr>
        <dsp:cNvPr id="0" name=""/>
        <dsp:cNvSpPr/>
      </dsp:nvSpPr>
      <dsp:spPr>
        <a:xfrm>
          <a:off x="2280912" y="4152279"/>
          <a:ext cx="9123651"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390E38-19B7-49E4-9D96-58B16CC887E0}">
      <dsp:nvSpPr>
        <dsp:cNvPr id="0" name=""/>
        <dsp:cNvSpPr/>
      </dsp:nvSpPr>
      <dsp:spPr>
        <a:xfrm>
          <a:off x="0" y="88"/>
          <a:ext cx="3697357" cy="384134"/>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a:t>NGUYÊN TẮC THANH TOÁN</a:t>
          </a:r>
        </a:p>
      </dsp:txBody>
      <dsp:txXfrm>
        <a:off x="18752" y="18840"/>
        <a:ext cx="3659853" cy="34663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37ACBE-BF17-4444-B636-76AFC281F0E4}">
      <dsp:nvSpPr>
        <dsp:cNvPr id="0" name=""/>
        <dsp:cNvSpPr/>
      </dsp:nvSpPr>
      <dsp:spPr>
        <a:xfrm>
          <a:off x="0" y="1398"/>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7D205F-D6D0-4A3A-8F3D-77F5BFF48539}">
      <dsp:nvSpPr>
        <dsp:cNvPr id="0" name=""/>
        <dsp:cNvSpPr/>
      </dsp:nvSpPr>
      <dsp:spPr>
        <a:xfrm>
          <a:off x="0" y="1398"/>
          <a:ext cx="10515600" cy="19885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1" kern="1200">
              <a:solidFill>
                <a:srgbClr val="FF0000"/>
              </a:solidFill>
            </a:rPr>
            <a:t>2.</a:t>
          </a:r>
          <a:r>
            <a:rPr lang="en-US" sz="2400" kern="1200">
              <a:solidFill>
                <a:srgbClr val="FF0000"/>
              </a:solidFill>
            </a:rPr>
            <a:t> </a:t>
          </a:r>
          <a:r>
            <a:rPr lang="en-US" sz="2400" kern="1200" err="1">
              <a:latin typeface="Times New Roman" panose="02020603050405020304" pitchFamily="18" charset="0"/>
              <a:cs typeface="Times New Roman" panose="02020603050405020304" pitchFamily="18" charset="0"/>
            </a:rPr>
            <a:t>Đối</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với</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thuốc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thiết</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bị</a:t>
          </a:r>
          <a:r>
            <a:rPr lang="en-US" sz="2400" kern="1200">
              <a:latin typeface="Times New Roman" panose="02020603050405020304" pitchFamily="18" charset="0"/>
              <a:cs typeface="Times New Roman" panose="02020603050405020304" pitchFamily="18" charset="0"/>
            </a:rPr>
            <a:t> y </a:t>
          </a:r>
          <a:r>
            <a:rPr lang="en-US" sz="2400" kern="1200" err="1">
              <a:latin typeface="Times New Roman" panose="02020603050405020304" pitchFamily="18" charset="0"/>
              <a:cs typeface="Times New Roman" panose="02020603050405020304" pitchFamily="18" charset="0"/>
            </a:rPr>
            <a:t>tế</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đã</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mua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từ</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ngân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sách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nhà</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nước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đã</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quyết</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toán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cho</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hoạt</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động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phục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vụ</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phòng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chống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khắc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phục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hậu</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quả</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trong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trường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hợp</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xảy</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ra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thiên</a:t>
          </a:r>
          <a:r>
            <a:rPr lang="en-US" sz="2400" kern="1200">
              <a:latin typeface="Times New Roman" panose="02020603050405020304" pitchFamily="18" charset="0"/>
              <a:cs typeface="Times New Roman" panose="02020603050405020304" pitchFamily="18" charset="0"/>
            </a:rPr>
            <a:t> tai, </a:t>
          </a:r>
          <a:r>
            <a:rPr lang="en-US" sz="2400" kern="1200" err="1">
              <a:latin typeface="Times New Roman" panose="02020603050405020304" pitchFamily="18" charset="0"/>
              <a:cs typeface="Times New Roman" panose="02020603050405020304" pitchFamily="18" charset="0"/>
            </a:rPr>
            <a:t>thảm</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họa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dịch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bệnh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truyền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nhiễm</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thuộc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nhóm</a:t>
          </a:r>
          <a:r>
            <a:rPr lang="en-US" sz="2400" kern="1200">
              <a:latin typeface="Times New Roman" panose="02020603050405020304" pitchFamily="18" charset="0"/>
              <a:cs typeface="Times New Roman" panose="02020603050405020304" pitchFamily="18" charset="0"/>
            </a:rPr>
            <a:t> A </a:t>
          </a:r>
          <a:r>
            <a:rPr lang="en-US" sz="2400" kern="1200" err="1">
              <a:latin typeface="Times New Roman" panose="02020603050405020304" pitchFamily="18" charset="0"/>
              <a:cs typeface="Times New Roman" panose="02020603050405020304" pitchFamily="18" charset="0"/>
            </a:rPr>
            <a:t>hoặc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tình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trạng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khẩn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cấp</a:t>
          </a:r>
          <a:r>
            <a:rPr lang="en-US" sz="2400" kern="1200">
              <a:latin typeface="Times New Roman" panose="02020603050405020304" pitchFamily="18" charset="0"/>
              <a:cs typeface="Times New Roman" panose="02020603050405020304" pitchFamily="18" charset="0"/>
            </a:rPr>
            <a:t> </a:t>
          </a:r>
          <a:r>
            <a:rPr lang="en-US" sz="2400" kern="1200">
              <a:solidFill>
                <a:srgbClr val="FF0000"/>
              </a:solidFill>
              <a:latin typeface="Times New Roman" panose="02020603050405020304" pitchFamily="18" charset="0"/>
              <a:cs typeface="Times New Roman" panose="02020603050405020304" pitchFamily="18" charset="0"/>
            </a:rPr>
            <a:t>KHÔNG THUỘC DANH MỤC BHYT </a:t>
          </a:r>
          <a:r>
            <a:rPr lang="en-US" sz="2400" kern="1200" err="1">
              <a:latin typeface="Times New Roman" panose="02020603050405020304" pitchFamily="18" charset="0"/>
              <a:cs typeface="Times New Roman" panose="02020603050405020304" pitchFamily="18" charset="0"/>
            </a:rPr>
            <a:t>thanh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toán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các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cơ</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sở</a:t>
          </a:r>
          <a:r>
            <a:rPr lang="en-US" sz="2400" kern="1200">
              <a:latin typeface="Times New Roman" panose="02020603050405020304" pitchFamily="18" charset="0"/>
              <a:cs typeface="Times New Roman" panose="02020603050405020304" pitchFamily="18" charset="0"/>
            </a:rPr>
            <a:t> KCB </a:t>
          </a:r>
          <a:r>
            <a:rPr lang="en-US" sz="2400" kern="1200" err="1">
              <a:latin typeface="Times New Roman" panose="02020603050405020304" pitchFamily="18" charset="0"/>
              <a:cs typeface="Times New Roman" panose="02020603050405020304" pitchFamily="18" charset="0"/>
            </a:rPr>
            <a:t>chỉ</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được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thu</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của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người</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bệnh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bằng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với</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giá</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mua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vào</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theo</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quy</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định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của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pháp</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luật</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đấu</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thầu</a:t>
          </a:r>
          <a:r>
            <a:rPr lang="en-US" sz="2400" kern="1200">
              <a:latin typeface="Times New Roman" panose="02020603050405020304" pitchFamily="18" charset="0"/>
              <a:cs typeface="Times New Roman" panose="02020603050405020304" pitchFamily="18" charset="0"/>
            </a:rPr>
            <a:t>.</a:t>
          </a:r>
        </a:p>
      </dsp:txBody>
      <dsp:txXfrm>
        <a:off x="0" y="1398"/>
        <a:ext cx="10515600" cy="1988563"/>
      </dsp:txXfrm>
    </dsp:sp>
    <dsp:sp modelId="{0BA2D7F0-E29B-41B4-BD42-2C142D791B08}">
      <dsp:nvSpPr>
        <dsp:cNvPr id="0" name=""/>
        <dsp:cNvSpPr/>
      </dsp:nvSpPr>
      <dsp:spPr>
        <a:xfrm>
          <a:off x="0" y="1989962"/>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4870D3B-72E4-434A-AB75-232A2D2CEB43}">
      <dsp:nvSpPr>
        <dsp:cNvPr id="0" name=""/>
        <dsp:cNvSpPr/>
      </dsp:nvSpPr>
      <dsp:spPr>
        <a:xfrm>
          <a:off x="0" y="1989962"/>
          <a:ext cx="10515600" cy="159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just" defTabSz="1066800">
            <a:lnSpc>
              <a:spcPct val="90000"/>
            </a:lnSpc>
            <a:spcBef>
              <a:spcPct val="0"/>
            </a:spcBef>
            <a:spcAft>
              <a:spcPct val="35000"/>
            </a:spcAft>
          </a:pPr>
          <a:r>
            <a:rPr lang="en-US" sz="2400" b="1" kern="1200">
              <a:solidFill>
                <a:srgbClr val="FF0000"/>
              </a:solidFill>
              <a:latin typeface="Times New Roman" panose="02020603050405020304" pitchFamily="18" charset="0"/>
              <a:cs typeface="Times New Roman" panose="02020603050405020304" pitchFamily="18" charset="0"/>
            </a:rPr>
            <a:t>3.</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Đối</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với</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thuốc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thiết</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bị</a:t>
          </a:r>
          <a:r>
            <a:rPr lang="en-US" sz="2400" kern="1200">
              <a:latin typeface="Times New Roman" panose="02020603050405020304" pitchFamily="18" charset="0"/>
              <a:cs typeface="Times New Roman" panose="02020603050405020304" pitchFamily="18" charset="0"/>
            </a:rPr>
            <a:t> y </a:t>
          </a:r>
          <a:r>
            <a:rPr lang="en-US" sz="2400" kern="1200" err="1">
              <a:latin typeface="Times New Roman" panose="02020603050405020304" pitchFamily="18" charset="0"/>
              <a:cs typeface="Times New Roman" panose="02020603050405020304" pitchFamily="18" charset="0"/>
            </a:rPr>
            <a:t>tế</a:t>
          </a:r>
          <a:r>
            <a:rPr lang="en-US" sz="2400" kern="1200">
              <a:latin typeface="Times New Roman" panose="02020603050405020304" pitchFamily="18" charset="0"/>
              <a:cs typeface="Times New Roman" panose="02020603050405020304" pitchFamily="18" charset="0"/>
            </a:rPr>
            <a:t> </a:t>
          </a:r>
          <a:r>
            <a:rPr lang="en-US" sz="2400" b="1" u="sng" kern="1200">
              <a:solidFill>
                <a:srgbClr val="FF0000"/>
              </a:solidFill>
              <a:latin typeface="Times New Roman" panose="02020603050405020304" pitchFamily="18" charset="0"/>
              <a:cs typeface="Times New Roman" panose="02020603050405020304" pitchFamily="18" charset="0"/>
            </a:rPr>
            <a:t>ĐƯỢC TÀI TRỢ, VIỆN TRỢ </a:t>
          </a:r>
          <a:r>
            <a:rPr lang="en-US" sz="2400" kern="1200" err="1">
              <a:latin typeface="Times New Roman" panose="02020603050405020304" pitchFamily="18" charset="0"/>
              <a:cs typeface="Times New Roman" panose="02020603050405020304" pitchFamily="18" charset="0"/>
            </a:rPr>
            <a:t>cho</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hoạt</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động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phục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vụ</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phòng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chống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khắc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phục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hậu</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quả</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trong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trường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hợp</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xảy</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ra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thiên</a:t>
          </a:r>
          <a:r>
            <a:rPr lang="en-US" sz="2400" kern="1200">
              <a:latin typeface="Times New Roman" panose="02020603050405020304" pitchFamily="18" charset="0"/>
              <a:cs typeface="Times New Roman" panose="02020603050405020304" pitchFamily="18" charset="0"/>
            </a:rPr>
            <a:t> tai, </a:t>
          </a:r>
          <a:r>
            <a:rPr lang="en-US" sz="2400" kern="1200" err="1">
              <a:latin typeface="Times New Roman" panose="02020603050405020304" pitchFamily="18" charset="0"/>
              <a:cs typeface="Times New Roman" panose="02020603050405020304" pitchFamily="18" charset="0"/>
            </a:rPr>
            <a:t>thảm</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họa</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dịch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bệnh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truyền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nhiễm</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thuộc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nhóm</a:t>
          </a:r>
          <a:r>
            <a:rPr lang="en-US" sz="2400" kern="1200">
              <a:latin typeface="Times New Roman" panose="02020603050405020304" pitchFamily="18" charset="0"/>
              <a:cs typeface="Times New Roman" panose="02020603050405020304" pitchFamily="18" charset="0"/>
            </a:rPr>
            <a:t> A </a:t>
          </a:r>
          <a:r>
            <a:rPr lang="en-US" sz="2400" kern="1200" err="1">
              <a:latin typeface="Times New Roman" panose="02020603050405020304" pitchFamily="18" charset="0"/>
              <a:cs typeface="Times New Roman" panose="02020603050405020304" pitchFamily="18" charset="0"/>
            </a:rPr>
            <a:t>hoặc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tình</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trạng</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khẩn</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cấp</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các</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cơ</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sở</a:t>
          </a:r>
          <a:r>
            <a:rPr lang="en-US" sz="2400" kern="1200">
              <a:latin typeface="Times New Roman" panose="02020603050405020304" pitchFamily="18" charset="0"/>
              <a:cs typeface="Times New Roman" panose="02020603050405020304" pitchFamily="18" charset="0"/>
            </a:rPr>
            <a:t> KCB </a:t>
          </a:r>
          <a:r>
            <a:rPr lang="en-US" sz="2400" kern="1200" err="1">
              <a:solidFill>
                <a:srgbClr val="FF0000"/>
              </a:solidFill>
              <a:latin typeface="Times New Roman" panose="02020603050405020304" pitchFamily="18" charset="0"/>
              <a:cs typeface="Times New Roman" panose="02020603050405020304" pitchFamily="18" charset="0"/>
            </a:rPr>
            <a:t>không</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được</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thu</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của</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người</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bệnh</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và</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quỹ</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bảo</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hiểm</a:t>
          </a:r>
          <a:r>
            <a:rPr lang="en-US" sz="2400" kern="1200">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không</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thanh</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solidFill>
                <a:srgbClr val="FF0000"/>
              </a:solidFill>
              <a:latin typeface="Times New Roman" panose="02020603050405020304" pitchFamily="18" charset="0"/>
              <a:cs typeface="Times New Roman" panose="02020603050405020304" pitchFamily="18" charset="0"/>
            </a:rPr>
            <a:t>toán</a:t>
          </a:r>
          <a:r>
            <a:rPr lang="en-US" sz="2400" kern="1200">
              <a:solidFill>
                <a:srgbClr val="FF0000"/>
              </a:solidFill>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theo</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quy</a:t>
          </a:r>
          <a:r>
            <a:rPr lang="en-US" sz="2400" kern="1200">
              <a:latin typeface="Times New Roman" panose="02020603050405020304" pitchFamily="18" charset="0"/>
              <a:cs typeface="Times New Roman" panose="02020603050405020304" pitchFamily="18" charset="0"/>
            </a:rPr>
            <a:t> </a:t>
          </a:r>
          <a:r>
            <a:rPr lang="en-US" sz="2400" kern="1200" err="1">
              <a:latin typeface="Times New Roman" panose="02020603050405020304" pitchFamily="18" charset="0"/>
              <a:cs typeface="Times New Roman" panose="02020603050405020304" pitchFamily="18" charset="0"/>
            </a:rPr>
            <a:t>định</a:t>
          </a:r>
          <a:r>
            <a:rPr lang="en-US" sz="2400" kern="1200">
              <a:latin typeface="Times New Roman" panose="02020603050405020304" pitchFamily="18" charset="0"/>
              <a:cs typeface="Times New Roman" panose="02020603050405020304" pitchFamily="18" charset="0"/>
            </a:rPr>
            <a:t>.</a:t>
          </a:r>
        </a:p>
      </dsp:txBody>
      <dsp:txXfrm>
        <a:off x="0" y="1989962"/>
        <a:ext cx="10515600" cy="159997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275" cy="498366"/>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sz="quarter" idx="1"/>
          </p:nvPr>
        </p:nvSpPr>
        <p:spPr>
          <a:xfrm>
            <a:off x="3849862" y="1"/>
            <a:ext cx="2946275" cy="498366"/>
          </a:xfrm>
          <a:prstGeom prst="rect">
            <a:avLst/>
          </a:prstGeom>
        </p:spPr>
        <p:txBody>
          <a:bodyPr vert="horz" lIns="91440" tIns="45720" rIns="91440" bIns="45720" rtlCol="0"/>
          <a:lstStyle>
            <a:lvl1pPr algn="r">
              <a:defRPr sz="1200"/>
            </a:lvl1pPr>
          </a:lstStyle>
          <a:p>
            <a:fld id="{AA69E41C-D92B-41C4-A6C4-B95984BF80F2}" type="datetimeFigureOut">
              <a:rPr lang="vi-VN" smtClean="0"/>
              <a:pPr/>
              <a:t>28/05/2024</a:t>
            </a:fld>
            <a:endParaRPr lang="vi-VN"/>
          </a:p>
        </p:txBody>
      </p:sp>
      <p:sp>
        <p:nvSpPr>
          <p:cNvPr id="4" name="Footer Placeholder 3"/>
          <p:cNvSpPr>
            <a:spLocks noGrp="1"/>
          </p:cNvSpPr>
          <p:nvPr>
            <p:ph type="ftr" sz="quarter" idx="2"/>
          </p:nvPr>
        </p:nvSpPr>
        <p:spPr>
          <a:xfrm>
            <a:off x="0" y="9428273"/>
            <a:ext cx="2946275" cy="498366"/>
          </a:xfrm>
          <a:prstGeom prst="rect">
            <a:avLst/>
          </a:prstGeom>
        </p:spPr>
        <p:txBody>
          <a:bodyPr vert="horz" lIns="91440" tIns="45720" rIns="91440" bIns="45720" rtlCol="0" anchor="b"/>
          <a:lstStyle>
            <a:lvl1pPr algn="l">
              <a:defRPr sz="1200"/>
            </a:lvl1pPr>
          </a:lstStyle>
          <a:p>
            <a:endParaRPr lang="vi-VN"/>
          </a:p>
        </p:txBody>
      </p:sp>
      <p:sp>
        <p:nvSpPr>
          <p:cNvPr id="5" name="Slide Number Placeholder 4"/>
          <p:cNvSpPr>
            <a:spLocks noGrp="1"/>
          </p:cNvSpPr>
          <p:nvPr>
            <p:ph type="sldNum" sz="quarter" idx="3"/>
          </p:nvPr>
        </p:nvSpPr>
        <p:spPr>
          <a:xfrm>
            <a:off x="3849862" y="9428273"/>
            <a:ext cx="2946275" cy="498366"/>
          </a:xfrm>
          <a:prstGeom prst="rect">
            <a:avLst/>
          </a:prstGeom>
        </p:spPr>
        <p:txBody>
          <a:bodyPr vert="horz" lIns="91440" tIns="45720" rIns="91440" bIns="45720" rtlCol="0" anchor="b"/>
          <a:lstStyle>
            <a:lvl1pPr algn="r">
              <a:defRPr sz="1200"/>
            </a:lvl1pPr>
          </a:lstStyle>
          <a:p>
            <a:fld id="{B699F31B-CF51-4B20-8B9B-A8EC16ABE8FC}" type="slidenum">
              <a:rPr lang="vi-VN" smtClean="0"/>
              <a:pPr/>
              <a:t>‹#›</a:t>
            </a:fld>
            <a:endParaRPr lang="vi-VN"/>
          </a:p>
        </p:txBody>
      </p:sp>
    </p:spTree>
    <p:extLst>
      <p:ext uri="{BB962C8B-B14F-4D97-AF65-F5344CB8AC3E}">
        <p14:creationId xmlns:p14="http://schemas.microsoft.com/office/powerpoint/2010/main" val="28738310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275" cy="4983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9862" y="1"/>
            <a:ext cx="2946275" cy="498366"/>
          </a:xfrm>
          <a:prstGeom prst="rect">
            <a:avLst/>
          </a:prstGeom>
        </p:spPr>
        <p:txBody>
          <a:bodyPr vert="horz" lIns="91440" tIns="45720" rIns="91440" bIns="45720" rtlCol="0"/>
          <a:lstStyle>
            <a:lvl1pPr algn="r">
              <a:defRPr sz="1200"/>
            </a:lvl1pPr>
          </a:lstStyle>
          <a:p>
            <a:fld id="{996E6925-5E02-4F6C-A233-B1D3CEAC3373}" type="datetimeFigureOut">
              <a:rPr lang="en-US" smtClean="0"/>
              <a:pPr/>
              <a:t>5/28/2024</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383" y="4776856"/>
            <a:ext cx="5436909" cy="3908953"/>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273"/>
            <a:ext cx="2946275" cy="4983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9862" y="9428273"/>
            <a:ext cx="2946275" cy="498366"/>
          </a:xfrm>
          <a:prstGeom prst="rect">
            <a:avLst/>
          </a:prstGeom>
        </p:spPr>
        <p:txBody>
          <a:bodyPr vert="horz" lIns="91440" tIns="45720" rIns="91440" bIns="45720" rtlCol="0" anchor="b"/>
          <a:lstStyle>
            <a:lvl1pPr algn="r">
              <a:defRPr sz="1200"/>
            </a:lvl1pPr>
          </a:lstStyle>
          <a:p>
            <a:fld id="{44850ADE-901C-404B-B35D-BE29D5DA79B1}" type="slidenum">
              <a:rPr lang="en-US" smtClean="0"/>
              <a:pPr/>
              <a:t>‹#›</a:t>
            </a:fld>
            <a:endParaRPr lang="en-US"/>
          </a:p>
        </p:txBody>
      </p:sp>
    </p:spTree>
    <p:extLst>
      <p:ext uri="{BB962C8B-B14F-4D97-AF65-F5344CB8AC3E}">
        <p14:creationId xmlns:p14="http://schemas.microsoft.com/office/powerpoint/2010/main" val="2307363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0383" y="4776856"/>
            <a:ext cx="5436909" cy="390895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3:notes"/>
          <p:cNvSpPr txBox="1">
            <a:spLocks noGrp="1"/>
          </p:cNvSpPr>
          <p:nvPr>
            <p:ph type="body" idx="1"/>
          </p:nvPr>
        </p:nvSpPr>
        <p:spPr>
          <a:xfrm>
            <a:off x="680383" y="4776856"/>
            <a:ext cx="5436909" cy="3908953"/>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3:notes"/>
          <p:cNvSpPr txBox="1">
            <a:spLocks noGrp="1"/>
          </p:cNvSpPr>
          <p:nvPr>
            <p:ph type="sldNum" idx="12"/>
          </p:nvPr>
        </p:nvSpPr>
        <p:spPr>
          <a:xfrm>
            <a:off x="3849862" y="9428273"/>
            <a:ext cx="2946275" cy="498366"/>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pPr marL="0" lvl="0" indent="0" algn="r" rtl="0">
                <a:spcBef>
                  <a:spcPts val="0"/>
                </a:spcBef>
                <a:spcAft>
                  <a:spcPts val="0"/>
                </a:spcAft>
                <a:buNone/>
              </a:pPr>
              <a:t>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6:notes"/>
          <p:cNvSpPr txBox="1">
            <a:spLocks noGrp="1"/>
          </p:cNvSpPr>
          <p:nvPr>
            <p:ph type="body" idx="1"/>
          </p:nvPr>
        </p:nvSpPr>
        <p:spPr>
          <a:xfrm>
            <a:off x="680383" y="4776856"/>
            <a:ext cx="5436909" cy="390895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D0791D1-BEE2-43D0-A770-83DC64F9B0B4}" type="slidenum">
              <a:rPr lang="en-US" smtClean="0"/>
              <a:pPr/>
              <a:t>16</a:t>
            </a:fld>
            <a:endParaRPr lang="en-US"/>
          </a:p>
        </p:txBody>
      </p:sp>
    </p:spTree>
    <p:extLst>
      <p:ext uri="{BB962C8B-B14F-4D97-AF65-F5344CB8AC3E}">
        <p14:creationId xmlns:p14="http://schemas.microsoft.com/office/powerpoint/2010/main" val="1021436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5F12D-7B9B-4099-933D-040F9E9EBD0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9F4658F-8CD3-4B43-9CE7-AFC0A1D5E4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B834B79-F68E-4F37-8BAC-A341B941EA92}"/>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5" name="Footer Placeholder 4">
            <a:extLst>
              <a:ext uri="{FF2B5EF4-FFF2-40B4-BE49-F238E27FC236}">
                <a16:creationId xmlns:a16="http://schemas.microsoft.com/office/drawing/2014/main" id="{60A15D01-B712-42D0-9225-41F33669727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DBE68E-46F8-4A09-B998-EEFDC124C9B4}"/>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25280529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E7571-5F21-49A7-9D8D-47A8CEEE58F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777DFF5-1760-46BC-8BB5-28897B6FED6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A44EFBA-B196-4478-A2A1-4529C5ACAA26}"/>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5" name="Footer Placeholder 4">
            <a:extLst>
              <a:ext uri="{FF2B5EF4-FFF2-40B4-BE49-F238E27FC236}">
                <a16:creationId xmlns:a16="http://schemas.microsoft.com/office/drawing/2014/main" id="{B788FFE4-5EAE-42DA-B764-3376F07D7B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1614F5-8FA7-4594-BC5E-5B568834C3A7}"/>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3395094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579FE8-06E0-4D0D-B7B0-A0BF4649166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BE7DE4-2AE1-44DC-A868-72AF0EF305D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14B0FB-D69F-4EFB-94C0-0613AD1723E9}"/>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5" name="Footer Placeholder 4">
            <a:extLst>
              <a:ext uri="{FF2B5EF4-FFF2-40B4-BE49-F238E27FC236}">
                <a16:creationId xmlns:a16="http://schemas.microsoft.com/office/drawing/2014/main" id="{162D40F9-3D34-430E-B451-5FB498D120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AE296-6DEA-466F-8341-C25C86EDFEE5}"/>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422025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DC4794-EDFC-45C0-8CA1-8547CFD614B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44C2974-1E00-49E0-88A2-1BC7201961B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0B49FE-AB6F-4963-8290-ECDBDA617931}"/>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5" name="Footer Placeholder 4">
            <a:extLst>
              <a:ext uri="{FF2B5EF4-FFF2-40B4-BE49-F238E27FC236}">
                <a16:creationId xmlns:a16="http://schemas.microsoft.com/office/drawing/2014/main" id="{C4ED78D9-9A3F-47A8-9219-05CA503EDA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6824026-F59E-4CBD-89BD-1E2DD5F16AFD}"/>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2063643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F1672-CFA7-4BE9-9CEE-5A2E64640BA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20D0CE4-AA35-4EB3-9441-428FBD4A82C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FD12DA-4180-4C2A-8443-EDA4DAAA972A}"/>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5" name="Footer Placeholder 4">
            <a:extLst>
              <a:ext uri="{FF2B5EF4-FFF2-40B4-BE49-F238E27FC236}">
                <a16:creationId xmlns:a16="http://schemas.microsoft.com/office/drawing/2014/main" id="{968E8337-573F-4E18-B2EE-6F0FAD10AA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1019E4-2452-450B-A69A-497AF1DF7654}"/>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2823456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011FB-6CC7-4DBC-8549-AE34B143765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503E51-7795-475E-88DD-954FAE58CCD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61FFBC-A29A-49A8-ADF7-0C43BBAFCD4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904E2F-4A5A-4D59-958E-DC237A774B46}"/>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6" name="Footer Placeholder 5">
            <a:extLst>
              <a:ext uri="{FF2B5EF4-FFF2-40B4-BE49-F238E27FC236}">
                <a16:creationId xmlns:a16="http://schemas.microsoft.com/office/drawing/2014/main" id="{9B6BDCAD-07F9-49CE-84C9-4ADF38CB48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92DB39-607C-4873-A008-2425BFD527AD}"/>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2664739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6B6F0D-18F3-47DF-A251-4C18AD411B5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14E494-BA1B-42B3-9E43-541A12B44B5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2A3F96C-8D91-4DFA-AC69-7A19309A8F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D6272E-B9EC-4277-94FC-DF630C2729E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AD7D25-632F-4025-B3E8-872C158468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72B523C-846C-4F19-8367-5B0FB16169A0}"/>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8" name="Footer Placeholder 7">
            <a:extLst>
              <a:ext uri="{FF2B5EF4-FFF2-40B4-BE49-F238E27FC236}">
                <a16:creationId xmlns:a16="http://schemas.microsoft.com/office/drawing/2014/main" id="{119C518F-960B-4AE8-AE35-52536A9B485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D19CFA-66CB-4678-A785-6A3D4D76AA5B}"/>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38483256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349-4A5E-4D78-8181-FCD4CF80525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311D83-3CD7-43FF-8CDC-8C67498932BF}"/>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4" name="Footer Placeholder 3">
            <a:extLst>
              <a:ext uri="{FF2B5EF4-FFF2-40B4-BE49-F238E27FC236}">
                <a16:creationId xmlns:a16="http://schemas.microsoft.com/office/drawing/2014/main" id="{3372FAF9-35FC-44C8-8242-8A71C9422F2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753D13C-01D2-46E4-8C79-AABDDC09331A}"/>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507332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F592E6-42D9-4B32-8C44-2EC663C0DA00}"/>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3" name="Footer Placeholder 2">
            <a:extLst>
              <a:ext uri="{FF2B5EF4-FFF2-40B4-BE49-F238E27FC236}">
                <a16:creationId xmlns:a16="http://schemas.microsoft.com/office/drawing/2014/main" id="{90851515-E85B-4328-B57C-79B399383F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1FDB3C4-FF6C-4826-AB9D-8A6FA79E243B}"/>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31319530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61399-8BE9-4AC4-AFC5-7B86EC02228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61D282C-05C1-4401-A7DE-B9675F9477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D9F4B9-DF33-4536-B77E-C154D0EE1B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570C92-ACD8-4EA2-BBFD-2B3458A5C4CA}"/>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6" name="Footer Placeholder 5">
            <a:extLst>
              <a:ext uri="{FF2B5EF4-FFF2-40B4-BE49-F238E27FC236}">
                <a16:creationId xmlns:a16="http://schemas.microsoft.com/office/drawing/2014/main" id="{B576A2BB-1405-49F1-8236-CB46BCAAA4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5B501A-3220-4B67-BC25-6FBDD0487801}"/>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2939859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75B22C-A79A-4B79-B46C-828B6F20F0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D8B61D2-4CF0-4C24-9259-92582C99F1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3DA0B10-8864-4301-A530-909CBF68B51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4CB45D-F94C-4B4B-A29B-D3E649D86711}"/>
              </a:ext>
            </a:extLst>
          </p:cNvPr>
          <p:cNvSpPr>
            <a:spLocks noGrp="1"/>
          </p:cNvSpPr>
          <p:nvPr>
            <p:ph type="dt" sz="half" idx="10"/>
          </p:nvPr>
        </p:nvSpPr>
        <p:spPr/>
        <p:txBody>
          <a:bodyPr/>
          <a:lstStyle/>
          <a:p>
            <a:fld id="{D90A38C9-E3A0-4DDE-A5CB-CB2EA941F6BD}" type="datetimeFigureOut">
              <a:rPr lang="en-US" smtClean="0"/>
              <a:pPr/>
              <a:t>5/28/2024</a:t>
            </a:fld>
            <a:endParaRPr lang="en-US"/>
          </a:p>
        </p:txBody>
      </p:sp>
      <p:sp>
        <p:nvSpPr>
          <p:cNvPr id="6" name="Footer Placeholder 5">
            <a:extLst>
              <a:ext uri="{FF2B5EF4-FFF2-40B4-BE49-F238E27FC236}">
                <a16:creationId xmlns:a16="http://schemas.microsoft.com/office/drawing/2014/main" id="{55D7B4D5-4009-425D-819C-DDBB79AD755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93C384-489E-453B-BCFF-A7B58285833F}"/>
              </a:ext>
            </a:extLst>
          </p:cNvPr>
          <p:cNvSpPr>
            <a:spLocks noGrp="1"/>
          </p:cNvSpPr>
          <p:nvPr>
            <p:ph type="sldNum" sz="quarter" idx="12"/>
          </p:nvPr>
        </p:nvSpPr>
        <p:spPr/>
        <p:txBody>
          <a:bodyPr/>
          <a:lstStyle/>
          <a:p>
            <a:fld id="{56892939-7D16-4AEC-92DA-CE20F6389A64}" type="slidenum">
              <a:rPr lang="en-US" smtClean="0"/>
              <a:pPr/>
              <a:t>‹#›</a:t>
            </a:fld>
            <a:endParaRPr lang="en-US"/>
          </a:p>
        </p:txBody>
      </p:sp>
    </p:spTree>
    <p:extLst>
      <p:ext uri="{BB962C8B-B14F-4D97-AF65-F5344CB8AC3E}">
        <p14:creationId xmlns:p14="http://schemas.microsoft.com/office/powerpoint/2010/main" val="476425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2D09BEF-C1B8-43E4-903F-4BB1F6B193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9DE31DF-98E2-4A92-A63F-FCD20C7E99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907128A-EAE2-445E-8F64-7358BA968A1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0A38C9-E3A0-4DDE-A5CB-CB2EA941F6BD}" type="datetimeFigureOut">
              <a:rPr lang="en-US" smtClean="0"/>
              <a:pPr/>
              <a:t>5/28/2024</a:t>
            </a:fld>
            <a:endParaRPr lang="en-US"/>
          </a:p>
        </p:txBody>
      </p:sp>
      <p:sp>
        <p:nvSpPr>
          <p:cNvPr id="5" name="Footer Placeholder 4">
            <a:extLst>
              <a:ext uri="{FF2B5EF4-FFF2-40B4-BE49-F238E27FC236}">
                <a16:creationId xmlns:a16="http://schemas.microsoft.com/office/drawing/2014/main" id="{FA0593D5-4198-49C4-8D26-0FD00054EBB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D20C574-A581-48A1-B489-913938E7CC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892939-7D16-4AEC-92DA-CE20F6389A64}" type="slidenum">
              <a:rPr lang="en-US" smtClean="0"/>
              <a:pPr/>
              <a:t>‹#›</a:t>
            </a:fld>
            <a:endParaRPr lang="en-US"/>
          </a:p>
        </p:txBody>
      </p:sp>
    </p:spTree>
    <p:extLst>
      <p:ext uri="{BB962C8B-B14F-4D97-AF65-F5344CB8AC3E}">
        <p14:creationId xmlns:p14="http://schemas.microsoft.com/office/powerpoint/2010/main" val="1733867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2.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0.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181.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3.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7.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184.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7.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89" name="Google Shape;89;p1"/>
          <p:cNvSpPr txBox="1">
            <a:spLocks noGrp="1"/>
          </p:cNvSpPr>
          <p:nvPr>
            <p:ph type="ctrTitle"/>
          </p:nvPr>
        </p:nvSpPr>
        <p:spPr>
          <a:xfrm>
            <a:off x="304801" y="2783866"/>
            <a:ext cx="11506200" cy="1407134"/>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chemeClr val="dk1"/>
              </a:buClr>
              <a:buSzPts val="3800"/>
              <a:buFont typeface="Cambria"/>
              <a:buNone/>
            </a:pPr>
            <a:r>
              <a:rPr lang="en-US" sz="3800" b="1">
                <a:latin typeface="Cambria"/>
                <a:ea typeface="Cambria"/>
                <a:cs typeface="Cambria"/>
                <a:sym typeface="Cambria"/>
              </a:rPr>
              <a:t> </a:t>
            </a:r>
            <a:r>
              <a:rPr lang="en-US" sz="3800" b="1">
                <a:solidFill>
                  <a:srgbClr val="2F5496"/>
                </a:solidFill>
                <a:latin typeface="Cambria"/>
                <a:ea typeface="Cambria"/>
                <a:cs typeface="Cambria"/>
                <a:sym typeface="Cambria"/>
              </a:rPr>
              <a:t>HỘI NGHỊ PHỔ BIẾN LUẬT </a:t>
            </a:r>
            <a:r>
              <a:rPr lang="en-US" sz="3800" b="1" smtClean="0">
                <a:solidFill>
                  <a:srgbClr val="2F5496"/>
                </a:solidFill>
                <a:latin typeface="Cambria"/>
                <a:ea typeface="Cambria"/>
                <a:cs typeface="Cambria"/>
                <a:sym typeface="Cambria"/>
              </a:rPr>
              <a:t/>
            </a:r>
            <a:br>
              <a:rPr lang="en-US" sz="3800" b="1" smtClean="0">
                <a:solidFill>
                  <a:srgbClr val="2F5496"/>
                </a:solidFill>
                <a:latin typeface="Cambria"/>
                <a:ea typeface="Cambria"/>
                <a:cs typeface="Cambria"/>
                <a:sym typeface="Cambria"/>
              </a:rPr>
            </a:br>
            <a:r>
              <a:rPr lang="en-US" sz="3800" b="1" smtClean="0">
                <a:solidFill>
                  <a:srgbClr val="2F5496"/>
                </a:solidFill>
                <a:latin typeface="Cambria"/>
                <a:ea typeface="Cambria"/>
                <a:cs typeface="Cambria"/>
                <a:sym typeface="Cambria"/>
              </a:rPr>
              <a:t>CÁC VĂN BẢN HƯỚNG DẪN LUẬT KHÁM BỆNH, CHỮA BỆNH SỐ 15/2023/QH15</a:t>
            </a:r>
            <a:endParaRPr/>
          </a:p>
        </p:txBody>
      </p:sp>
      <p:sp>
        <p:nvSpPr>
          <p:cNvPr id="90" name="Google Shape;90;p1"/>
          <p:cNvSpPr txBox="1">
            <a:spLocks noGrp="1"/>
          </p:cNvSpPr>
          <p:nvPr>
            <p:ph type="subTitle" idx="1"/>
          </p:nvPr>
        </p:nvSpPr>
        <p:spPr>
          <a:xfrm>
            <a:off x="638881" y="5660607"/>
            <a:ext cx="10909643" cy="552659"/>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2F5496"/>
              </a:buClr>
              <a:buSzPts val="2400"/>
              <a:buNone/>
            </a:pPr>
            <a:r>
              <a:rPr lang="en-US" b="1" i="1" err="1" smtClean="0">
                <a:solidFill>
                  <a:srgbClr val="2F5496"/>
                </a:solidFill>
                <a:latin typeface="Cambria"/>
                <a:ea typeface="Cambria"/>
                <a:cs typeface="Cambria"/>
                <a:sym typeface="Cambria"/>
              </a:rPr>
              <a:t>Hà</a:t>
            </a:r>
            <a:r>
              <a:rPr lang="en-US" b="1" i="1" smtClean="0">
                <a:solidFill>
                  <a:srgbClr val="2F5496"/>
                </a:solidFill>
                <a:latin typeface="Cambria"/>
                <a:ea typeface="Cambria"/>
                <a:cs typeface="Cambria"/>
                <a:sym typeface="Cambria"/>
              </a:rPr>
              <a:t> </a:t>
            </a:r>
            <a:r>
              <a:rPr lang="en-US" b="1" i="1" err="1" smtClean="0">
                <a:solidFill>
                  <a:srgbClr val="2F5496"/>
                </a:solidFill>
                <a:latin typeface="Cambria"/>
                <a:ea typeface="Cambria"/>
                <a:cs typeface="Cambria"/>
                <a:sym typeface="Cambria"/>
              </a:rPr>
              <a:t>Giang</a:t>
            </a:r>
            <a:r>
              <a:rPr lang="en-US" b="1" i="1" smtClean="0">
                <a:solidFill>
                  <a:srgbClr val="2F5496"/>
                </a:solidFill>
                <a:latin typeface="Cambria"/>
                <a:ea typeface="Cambria"/>
                <a:cs typeface="Cambria"/>
                <a:sym typeface="Cambria"/>
              </a:rPr>
              <a:t>, ngày </a:t>
            </a:r>
            <a:r>
              <a:rPr lang="en-US" b="1" i="1" smtClean="0">
                <a:solidFill>
                  <a:srgbClr val="2F5496"/>
                </a:solidFill>
                <a:latin typeface="Cambria"/>
                <a:ea typeface="Cambria"/>
                <a:cs typeface="Cambria"/>
                <a:sym typeface="Cambria"/>
              </a:rPr>
              <a:t>28 </a:t>
            </a:r>
            <a:r>
              <a:rPr lang="en-US" b="1" i="1" err="1" smtClean="0">
                <a:solidFill>
                  <a:srgbClr val="2F5496"/>
                </a:solidFill>
                <a:latin typeface="Cambria"/>
                <a:ea typeface="Cambria"/>
                <a:cs typeface="Cambria"/>
                <a:sym typeface="Cambria"/>
              </a:rPr>
              <a:t>tháng</a:t>
            </a:r>
            <a:r>
              <a:rPr lang="en-US" b="1" i="1" smtClean="0">
                <a:solidFill>
                  <a:srgbClr val="2F5496"/>
                </a:solidFill>
                <a:latin typeface="Cambria"/>
                <a:ea typeface="Cambria"/>
                <a:cs typeface="Cambria"/>
                <a:sym typeface="Cambria"/>
              </a:rPr>
              <a:t> 5 </a:t>
            </a:r>
            <a:r>
              <a:rPr lang="en-US" b="1" i="1" err="1">
                <a:solidFill>
                  <a:srgbClr val="2F5496"/>
                </a:solidFill>
                <a:latin typeface="Cambria"/>
                <a:ea typeface="Cambria"/>
                <a:cs typeface="Cambria"/>
                <a:sym typeface="Cambria"/>
              </a:rPr>
              <a:t>năm</a:t>
            </a:r>
            <a:r>
              <a:rPr lang="en-US" b="1" i="1">
                <a:solidFill>
                  <a:srgbClr val="2F5496"/>
                </a:solidFill>
                <a:latin typeface="Cambria"/>
                <a:ea typeface="Cambria"/>
                <a:cs typeface="Cambria"/>
                <a:sym typeface="Cambria"/>
              </a:rPr>
              <a:t> </a:t>
            </a:r>
            <a:r>
              <a:rPr lang="en-US" b="1" i="1" smtClean="0">
                <a:solidFill>
                  <a:srgbClr val="2F5496"/>
                </a:solidFill>
                <a:latin typeface="Cambria"/>
                <a:ea typeface="Cambria"/>
                <a:cs typeface="Cambria"/>
                <a:sym typeface="Cambria"/>
              </a:rPr>
              <a:t>2024</a:t>
            </a:r>
            <a:endParaRPr/>
          </a:p>
        </p:txBody>
      </p:sp>
      <p:sp>
        <p:nvSpPr>
          <p:cNvPr id="91" name="Google Shape;91;p1"/>
          <p:cNvSpPr/>
          <p:nvPr/>
        </p:nvSpPr>
        <p:spPr>
          <a:xfrm>
            <a:off x="3807702" y="5509052"/>
            <a:ext cx="4572000" cy="18288"/>
          </a:xfrm>
          <a:custGeom>
            <a:avLst/>
            <a:gdLst/>
            <a:ahLst/>
            <a:cxnLst/>
            <a:rect l="l" t="t" r="r" b="b"/>
            <a:pathLst>
              <a:path w="4572000" h="18288" fill="none" extrusionOk="0">
                <a:moveTo>
                  <a:pt x="0" y="0"/>
                </a:moveTo>
                <a:cubicBezTo>
                  <a:pt x="105156" y="-20963"/>
                  <a:pt x="340432" y="822"/>
                  <a:pt x="515983" y="0"/>
                </a:cubicBezTo>
                <a:cubicBezTo>
                  <a:pt x="691534" y="-822"/>
                  <a:pt x="850679" y="16479"/>
                  <a:pt x="1031966" y="0"/>
                </a:cubicBezTo>
                <a:cubicBezTo>
                  <a:pt x="1213253" y="-16479"/>
                  <a:pt x="1443646" y="-18730"/>
                  <a:pt x="1639389" y="0"/>
                </a:cubicBezTo>
                <a:cubicBezTo>
                  <a:pt x="1835132" y="18730"/>
                  <a:pt x="2159975" y="18531"/>
                  <a:pt x="2383971" y="0"/>
                </a:cubicBezTo>
                <a:cubicBezTo>
                  <a:pt x="2607967" y="-18531"/>
                  <a:pt x="2719096" y="-12030"/>
                  <a:pt x="2945674" y="0"/>
                </a:cubicBezTo>
                <a:cubicBezTo>
                  <a:pt x="3172252" y="12030"/>
                  <a:pt x="3269167" y="27666"/>
                  <a:pt x="3507377" y="0"/>
                </a:cubicBezTo>
                <a:cubicBezTo>
                  <a:pt x="3745587" y="-27666"/>
                  <a:pt x="4116741" y="18705"/>
                  <a:pt x="4572000" y="0"/>
                </a:cubicBezTo>
                <a:cubicBezTo>
                  <a:pt x="4572895" y="8974"/>
                  <a:pt x="4571454" y="9359"/>
                  <a:pt x="4572000" y="18288"/>
                </a:cubicBezTo>
                <a:cubicBezTo>
                  <a:pt x="4374698" y="3942"/>
                  <a:pt x="4098874" y="-11042"/>
                  <a:pt x="3873137" y="18288"/>
                </a:cubicBezTo>
                <a:cubicBezTo>
                  <a:pt x="3647400" y="47618"/>
                  <a:pt x="3517055" y="5421"/>
                  <a:pt x="3311434" y="18288"/>
                </a:cubicBezTo>
                <a:cubicBezTo>
                  <a:pt x="3105813" y="31155"/>
                  <a:pt x="3025168" y="17856"/>
                  <a:pt x="2749731" y="18288"/>
                </a:cubicBezTo>
                <a:cubicBezTo>
                  <a:pt x="2474294" y="18720"/>
                  <a:pt x="2291766" y="-14168"/>
                  <a:pt x="2050869" y="18288"/>
                </a:cubicBezTo>
                <a:cubicBezTo>
                  <a:pt x="1809972" y="50744"/>
                  <a:pt x="1540276" y="46798"/>
                  <a:pt x="1306286" y="18288"/>
                </a:cubicBezTo>
                <a:cubicBezTo>
                  <a:pt x="1072296" y="-10222"/>
                  <a:pt x="972445" y="19645"/>
                  <a:pt x="790303" y="18288"/>
                </a:cubicBezTo>
                <a:cubicBezTo>
                  <a:pt x="608161" y="16931"/>
                  <a:pt x="200981" y="8241"/>
                  <a:pt x="0" y="18288"/>
                </a:cubicBezTo>
                <a:cubicBezTo>
                  <a:pt x="-229" y="14222"/>
                  <a:pt x="509" y="5816"/>
                  <a:pt x="0" y="0"/>
                </a:cubicBezTo>
                <a:close/>
              </a:path>
              <a:path w="4572000" h="18288" extrusionOk="0">
                <a:moveTo>
                  <a:pt x="0" y="0"/>
                </a:moveTo>
                <a:cubicBezTo>
                  <a:pt x="143285" y="-9565"/>
                  <a:pt x="327959" y="-11498"/>
                  <a:pt x="561703" y="0"/>
                </a:cubicBezTo>
                <a:cubicBezTo>
                  <a:pt x="795447" y="11498"/>
                  <a:pt x="838260" y="18255"/>
                  <a:pt x="1077686" y="0"/>
                </a:cubicBezTo>
                <a:cubicBezTo>
                  <a:pt x="1317112" y="-18255"/>
                  <a:pt x="1437472" y="23514"/>
                  <a:pt x="1639389" y="0"/>
                </a:cubicBezTo>
                <a:cubicBezTo>
                  <a:pt x="1841306" y="-23514"/>
                  <a:pt x="2037142" y="-12551"/>
                  <a:pt x="2292531" y="0"/>
                </a:cubicBezTo>
                <a:cubicBezTo>
                  <a:pt x="2547920" y="12551"/>
                  <a:pt x="2810436" y="-20352"/>
                  <a:pt x="2991394" y="0"/>
                </a:cubicBezTo>
                <a:cubicBezTo>
                  <a:pt x="3172352" y="20352"/>
                  <a:pt x="3530025" y="-13347"/>
                  <a:pt x="3735977" y="0"/>
                </a:cubicBezTo>
                <a:cubicBezTo>
                  <a:pt x="3941929" y="13347"/>
                  <a:pt x="4161497" y="34086"/>
                  <a:pt x="4572000" y="0"/>
                </a:cubicBezTo>
                <a:cubicBezTo>
                  <a:pt x="4571545" y="6162"/>
                  <a:pt x="4571903" y="11775"/>
                  <a:pt x="4572000" y="18288"/>
                </a:cubicBezTo>
                <a:cubicBezTo>
                  <a:pt x="4228040" y="36490"/>
                  <a:pt x="4199736" y="42557"/>
                  <a:pt x="3873137" y="18288"/>
                </a:cubicBezTo>
                <a:cubicBezTo>
                  <a:pt x="3546538" y="-5981"/>
                  <a:pt x="3472124" y="16809"/>
                  <a:pt x="3128554" y="18288"/>
                </a:cubicBezTo>
                <a:cubicBezTo>
                  <a:pt x="2784984" y="19767"/>
                  <a:pt x="2735896" y="-17781"/>
                  <a:pt x="2383971" y="18288"/>
                </a:cubicBezTo>
                <a:cubicBezTo>
                  <a:pt x="2032046" y="54357"/>
                  <a:pt x="2019324" y="2920"/>
                  <a:pt x="1867989" y="18288"/>
                </a:cubicBezTo>
                <a:cubicBezTo>
                  <a:pt x="1716654" y="33656"/>
                  <a:pt x="1418675" y="32575"/>
                  <a:pt x="1169126" y="18288"/>
                </a:cubicBezTo>
                <a:cubicBezTo>
                  <a:pt x="919577" y="4001"/>
                  <a:pt x="798537" y="16165"/>
                  <a:pt x="561703" y="18288"/>
                </a:cubicBezTo>
                <a:cubicBezTo>
                  <a:pt x="324869" y="20411"/>
                  <a:pt x="221395" y="-912"/>
                  <a:pt x="0" y="18288"/>
                </a:cubicBezTo>
                <a:cubicBezTo>
                  <a:pt x="766" y="10800"/>
                  <a:pt x="-457" y="8180"/>
                  <a:pt x="0" y="0"/>
                </a:cubicBezTo>
                <a:close/>
              </a:path>
            </a:pathLst>
          </a:custGeom>
          <a:solidFill>
            <a:schemeClr val="accent2"/>
          </a:solidFill>
          <a:ln w="41275" cap="rnd" cmpd="sng">
            <a:solidFill>
              <a:schemeClr val="accen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92" name="Google Shape;92;p1"/>
          <p:cNvPicPr preferRelativeResize="0"/>
          <p:nvPr/>
        </p:nvPicPr>
        <p:blipFill rotWithShape="1">
          <a:blip r:embed="rId3">
            <a:alphaModFix/>
          </a:blip>
          <a:srcRect/>
          <a:stretch/>
        </p:blipFill>
        <p:spPr>
          <a:xfrm>
            <a:off x="5019675" y="365161"/>
            <a:ext cx="2152650" cy="2124075"/>
          </a:xfrm>
          <a:prstGeom prst="rect">
            <a:avLst/>
          </a:prstGeom>
          <a:noFill/>
          <a:ln>
            <a:noFill/>
          </a:ln>
        </p:spPr>
      </p:pic>
      <p:sp>
        <p:nvSpPr>
          <p:cNvPr id="93" name="Google Shape;93;p1"/>
          <p:cNvSpPr txBox="1"/>
          <p:nvPr/>
        </p:nvSpPr>
        <p:spPr>
          <a:xfrm>
            <a:off x="638878" y="2667000"/>
            <a:ext cx="10909643" cy="2483338"/>
          </a:xfrm>
          <a:prstGeom prst="rect">
            <a:avLst/>
          </a:prstGeom>
          <a:noFill/>
          <a:ln>
            <a:noFill/>
          </a:ln>
        </p:spPr>
        <p:txBody>
          <a:bodyPr spcFirstLastPara="1" wrap="square" lIns="91425" tIns="45700" rIns="91425" bIns="45700" anchor="b" anchorCtr="0">
            <a:normAutofit/>
          </a:bodyPr>
          <a:lstStyle/>
          <a:p>
            <a:pPr marL="0" marR="0" lvl="0" indent="0" algn="ctr" rtl="0">
              <a:lnSpc>
                <a:spcPct val="90000"/>
              </a:lnSpc>
              <a:spcBef>
                <a:spcPts val="0"/>
              </a:spcBef>
              <a:spcAft>
                <a:spcPts val="0"/>
              </a:spcAft>
              <a:buClr>
                <a:srgbClr val="2F5496"/>
              </a:buClr>
              <a:buSzPts val="1800"/>
              <a:buFont typeface="Cambria"/>
              <a:buNone/>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 name="Google Shape;146;p6"/>
          <p:cNvGrpSpPr/>
          <p:nvPr/>
        </p:nvGrpSpPr>
        <p:grpSpPr>
          <a:xfrm flipH="1">
            <a:off x="10741136" y="-454724"/>
            <a:ext cx="2323655" cy="2323656"/>
            <a:chOff x="-872270" y="-454724"/>
            <a:chExt cx="2323655" cy="2323656"/>
          </a:xfrm>
        </p:grpSpPr>
        <p:sp>
          <p:nvSpPr>
            <p:cNvPr id="147" name="Google Shape;147;p6"/>
            <p:cNvSpPr/>
            <p:nvPr/>
          </p:nvSpPr>
          <p:spPr>
            <a:xfrm rot="2700000">
              <a:off x="-415188" y="-231223"/>
              <a:ext cx="1409491" cy="1876653"/>
            </a:xfrm>
            <a:custGeom>
              <a:avLst/>
              <a:gdLst/>
              <a:ahLst/>
              <a:cxnLst/>
              <a:rect l="l" t="t" r="r" b="b"/>
              <a:pathLst>
                <a:path w="1409491" h="1876653" extrusionOk="0">
                  <a:moveTo>
                    <a:pt x="0" y="643075"/>
                  </a:moveTo>
                  <a:lnTo>
                    <a:pt x="643075" y="0"/>
                  </a:lnTo>
                  <a:lnTo>
                    <a:pt x="1409491" y="0"/>
                  </a:lnTo>
                  <a:lnTo>
                    <a:pt x="1409491" y="1876653"/>
                  </a:lnTo>
                  <a:lnTo>
                    <a:pt x="1233578" y="1876653"/>
                  </a:lnTo>
                  <a:close/>
                </a:path>
              </a:pathLst>
            </a:custGeom>
            <a:solidFill>
              <a:schemeClr val="accen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8" name="Google Shape;148;p6"/>
            <p:cNvSpPr/>
            <p:nvPr/>
          </p:nvSpPr>
          <p:spPr>
            <a:xfrm rot="2700000">
              <a:off x="301285" y="1282788"/>
              <a:ext cx="485578" cy="485578"/>
            </a:xfrm>
            <a:prstGeom prst="rect">
              <a:avLst/>
            </a:prstGeom>
            <a:solidFill>
              <a:schemeClr val="accent1">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49" name="Google Shape;149;p6"/>
          <p:cNvSpPr/>
          <p:nvPr/>
        </p:nvSpPr>
        <p:spPr>
          <a:xfrm rot="2700000">
            <a:off x="2737196" y="6033666"/>
            <a:ext cx="645368" cy="645368"/>
          </a:xfrm>
          <a:prstGeom prst="rect">
            <a:avLst/>
          </a:prstGeom>
          <a:solidFill>
            <a:schemeClr val="accent4">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6"/>
          <p:cNvSpPr/>
          <p:nvPr/>
        </p:nvSpPr>
        <p:spPr>
          <a:xfrm>
            <a:off x="1343436" y="5721108"/>
            <a:ext cx="2261965" cy="1136891"/>
          </a:xfrm>
          <a:prstGeom prst="triangle">
            <a:avLst>
              <a:gd name="adj" fmla="val 50000"/>
            </a:avLst>
          </a:prstGeom>
          <a:solidFill>
            <a:schemeClr val="accent4">
              <a:alpha val="2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1" name="Google Shape;151;p6"/>
          <p:cNvSpPr/>
          <p:nvPr/>
        </p:nvSpPr>
        <p:spPr>
          <a:xfrm>
            <a:off x="1524000" y="533400"/>
            <a:ext cx="9829800" cy="5791199"/>
          </a:xfrm>
          <a:prstGeom prst="ellipse">
            <a:avLst/>
          </a:prstGeom>
          <a:solidFill>
            <a:schemeClr val="lt1"/>
          </a:solidFill>
          <a:ln w="762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algn="ctr"/>
            <a:r>
              <a:rPr lang="en-US" sz="2800" b="1" smtClean="0">
                <a:latin typeface="Times New Roman" pitchFamily="18" charset="0"/>
                <a:cs typeface="Times New Roman" pitchFamily="18" charset="0"/>
              </a:rPr>
              <a:t>Nghị định số 96/NĐ-CP</a:t>
            </a:r>
            <a:endParaRPr lang="en-US" sz="2800" smtClean="0">
              <a:latin typeface="Times New Roman" pitchFamily="18" charset="0"/>
              <a:cs typeface="Times New Roman" pitchFamily="18" charset="0"/>
            </a:endParaRPr>
          </a:p>
          <a:p>
            <a:pPr algn="ctr"/>
            <a:r>
              <a:rPr lang="en-US" sz="2800" b="1" smtClean="0">
                <a:latin typeface="Times New Roman" pitchFamily="18" charset="0"/>
                <a:cs typeface="Times New Roman" pitchFamily="18" charset="0"/>
              </a:rPr>
              <a:t>ngày 30/12/2023 có hiệu lực từ ngày 01/01/2024 Gồm 09 chương –148 điều</a:t>
            </a:r>
            <a:endParaRPr lang="en-US" sz="2800" smtClean="0">
              <a:latin typeface="Times New Roman" pitchFamily="18" charset="0"/>
              <a:cs typeface="Times New Roman" pitchFamily="18" charset="0"/>
            </a:endParaRPr>
          </a:p>
          <a:p>
            <a:pPr marL="0" marR="0" lvl="0" indent="0" algn="ctr" rtl="0">
              <a:lnSpc>
                <a:spcPct val="150000"/>
              </a:lnSpc>
              <a:spcBef>
                <a:spcPts val="0"/>
              </a:spcBef>
              <a:spcAft>
                <a:spcPts val="0"/>
              </a:spcAft>
              <a:buClr>
                <a:schemeClr val="dk1"/>
              </a:buClr>
              <a:buSzPts val="2000"/>
              <a:buFont typeface="Arial"/>
              <a:buNone/>
            </a:pPr>
            <a:endParaRPr sz="2800" b="1">
              <a:solidFill>
                <a:schemeClr val="dk1"/>
              </a:solidFill>
              <a:latin typeface="Times New Roman" pitchFamily="18" charset="0"/>
              <a:ea typeface="Cambria"/>
              <a:cs typeface="Times New Roman" pitchFamily="18" charset="0"/>
              <a:sym typeface="Cambria"/>
            </a:endParaRPr>
          </a:p>
        </p:txBody>
      </p:sp>
      <p:sp>
        <p:nvSpPr>
          <p:cNvPr id="152" name="Google Shape;152;p6"/>
          <p:cNvSpPr/>
          <p:nvPr/>
        </p:nvSpPr>
        <p:spPr>
          <a:xfrm>
            <a:off x="2743200" y="609600"/>
            <a:ext cx="1981199" cy="1280160"/>
          </a:xfrm>
          <a:prstGeom prst="ellipse">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60"/>
              <a:buFont typeface="Arial"/>
              <a:buNone/>
            </a:pPr>
            <a:r>
              <a:rPr lang="en-US" sz="1660" b="1">
                <a:solidFill>
                  <a:srgbClr val="FFFFFF"/>
                </a:solidFill>
                <a:latin typeface="Cambria"/>
                <a:ea typeface="Cambria"/>
                <a:cs typeface="Cambria"/>
                <a:sym typeface="Cambria"/>
              </a:rPr>
              <a:t>I. NHỮNG QUY ĐỊNH CHUNG</a:t>
            </a:r>
            <a:endParaRPr sz="2000" b="1">
              <a:solidFill>
                <a:srgbClr val="FFFFFF"/>
              </a:solidFill>
              <a:latin typeface="Cambria"/>
              <a:ea typeface="Cambria"/>
              <a:cs typeface="Cambria"/>
              <a:sym typeface="Cambria"/>
            </a:endParaRPr>
          </a:p>
        </p:txBody>
      </p:sp>
      <p:sp>
        <p:nvSpPr>
          <p:cNvPr id="153" name="Google Shape;153;p6"/>
          <p:cNvSpPr/>
          <p:nvPr/>
        </p:nvSpPr>
        <p:spPr>
          <a:xfrm>
            <a:off x="4876800" y="685800"/>
            <a:ext cx="2164080" cy="1188720"/>
          </a:xfrm>
          <a:prstGeom prst="ellipse">
            <a:avLst/>
          </a:prstGeom>
          <a:solidFill>
            <a:schemeClr val="accent2"/>
          </a:solidFill>
          <a:ln w="12700" cap="flat" cmpd="sng">
            <a:solidFill>
              <a:srgbClr val="AC5B2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60"/>
              <a:buFont typeface="Arial"/>
              <a:buNone/>
            </a:pPr>
            <a:r>
              <a:rPr lang="en-US" sz="1660" b="1" smtClean="0">
                <a:solidFill>
                  <a:srgbClr val="FFFFFF"/>
                </a:solidFill>
                <a:latin typeface="Cambria"/>
                <a:ea typeface="Cambria"/>
                <a:cs typeface="Cambria"/>
                <a:sym typeface="Cambria"/>
              </a:rPr>
              <a:t>II. CẤP GPHN KHÁM BỆNH, CHỮA BÊNH</a:t>
            </a:r>
            <a:endParaRPr sz="2000" b="1">
              <a:solidFill>
                <a:srgbClr val="FFFFFF"/>
              </a:solidFill>
              <a:latin typeface="Cambria"/>
              <a:ea typeface="Cambria"/>
              <a:cs typeface="Cambria"/>
              <a:sym typeface="Cambria"/>
            </a:endParaRPr>
          </a:p>
        </p:txBody>
      </p:sp>
      <p:sp>
        <p:nvSpPr>
          <p:cNvPr id="154" name="Google Shape;154;p6"/>
          <p:cNvSpPr/>
          <p:nvPr/>
        </p:nvSpPr>
        <p:spPr>
          <a:xfrm>
            <a:off x="7315200" y="685800"/>
            <a:ext cx="2560320" cy="1463040"/>
          </a:xfrm>
          <a:prstGeom prst="ellipse">
            <a:avLst/>
          </a:prstGeom>
          <a:solidFill>
            <a:schemeClr val="accent3"/>
          </a:solidFill>
          <a:ln w="12700" cap="flat" cmpd="sng">
            <a:solidFill>
              <a:srgbClr val="78787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60"/>
              <a:buFont typeface="Arial"/>
              <a:buNone/>
            </a:pPr>
            <a:r>
              <a:rPr lang="en-US" sz="1800" b="1">
                <a:solidFill>
                  <a:srgbClr val="FFFFFF"/>
                </a:solidFill>
                <a:latin typeface="Times New Roman" pitchFamily="18" charset="0"/>
                <a:ea typeface="Cambria"/>
                <a:cs typeface="Times New Roman" pitchFamily="18" charset="0"/>
                <a:sym typeface="Cambria"/>
              </a:rPr>
              <a:t>III. </a:t>
            </a:r>
            <a:r>
              <a:rPr lang="en-US" sz="1800" b="1" smtClean="0">
                <a:solidFill>
                  <a:srgbClr val="FFFFFF"/>
                </a:solidFill>
                <a:latin typeface="Times New Roman" pitchFamily="18" charset="0"/>
                <a:ea typeface="Cambria"/>
                <a:cs typeface="Times New Roman" pitchFamily="18" charset="0"/>
                <a:sym typeface="Cambria"/>
              </a:rPr>
              <a:t>CẤP GPHĐ KHÁM BỆNH, CHỮA BỆNH</a:t>
            </a:r>
            <a:endParaRPr sz="1800" b="1">
              <a:solidFill>
                <a:srgbClr val="FFFFFF"/>
              </a:solidFill>
              <a:latin typeface="Times New Roman" pitchFamily="18" charset="0"/>
              <a:ea typeface="Cambria"/>
              <a:cs typeface="Times New Roman" pitchFamily="18" charset="0"/>
              <a:sym typeface="Cambria"/>
            </a:endParaRPr>
          </a:p>
        </p:txBody>
      </p:sp>
      <p:sp>
        <p:nvSpPr>
          <p:cNvPr id="155" name="Google Shape;155;p6"/>
          <p:cNvSpPr/>
          <p:nvPr/>
        </p:nvSpPr>
        <p:spPr>
          <a:xfrm>
            <a:off x="9372600" y="1981200"/>
            <a:ext cx="2651760" cy="1676400"/>
          </a:xfrm>
          <a:prstGeom prst="ellipse">
            <a:avLst/>
          </a:prstGeom>
          <a:solidFill>
            <a:schemeClr val="accent5"/>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60"/>
              <a:buFont typeface="Arial"/>
              <a:buNone/>
            </a:pPr>
            <a:r>
              <a:rPr lang="en-US" sz="1800" b="1">
                <a:solidFill>
                  <a:srgbClr val="FFFFFF"/>
                </a:solidFill>
                <a:latin typeface="Times New Roman" pitchFamily="18" charset="0"/>
                <a:ea typeface="Cambria"/>
                <a:cs typeface="Times New Roman" pitchFamily="18" charset="0"/>
                <a:sym typeface="Cambria"/>
              </a:rPr>
              <a:t>IV. </a:t>
            </a:r>
            <a:r>
              <a:rPr lang="en-US" sz="1800" b="1" smtClean="0">
                <a:solidFill>
                  <a:srgbClr val="FFFFFF"/>
                </a:solidFill>
                <a:latin typeface="Times New Roman" pitchFamily="18" charset="0"/>
                <a:ea typeface="Cambria"/>
                <a:cs typeface="Times New Roman" pitchFamily="18" charset="0"/>
                <a:sym typeface="Cambria"/>
              </a:rPr>
              <a:t>ÁP DỤNG KT MỚI, PP MỚI VÀ THỬ NGHIỆM LS TRONG KB, CB</a:t>
            </a:r>
            <a:endParaRPr sz="1800" b="1">
              <a:solidFill>
                <a:srgbClr val="FFFFFF"/>
              </a:solidFill>
              <a:latin typeface="Times New Roman" pitchFamily="18" charset="0"/>
              <a:ea typeface="Cambria"/>
              <a:cs typeface="Times New Roman" pitchFamily="18" charset="0"/>
              <a:sym typeface="Cambria"/>
            </a:endParaRPr>
          </a:p>
        </p:txBody>
      </p:sp>
      <p:sp>
        <p:nvSpPr>
          <p:cNvPr id="156" name="Google Shape;156;p6"/>
          <p:cNvSpPr/>
          <p:nvPr/>
        </p:nvSpPr>
        <p:spPr>
          <a:xfrm>
            <a:off x="9601200" y="3962400"/>
            <a:ext cx="2286000" cy="1676400"/>
          </a:xfrm>
          <a:prstGeom prst="ellipse">
            <a:avLst/>
          </a:prstGeom>
          <a:solidFill>
            <a:srgbClr val="FFC000"/>
          </a:solidFill>
          <a:ln w="12700" cap="flat" cmpd="sng">
            <a:solidFill>
              <a:srgbClr val="517E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60"/>
              <a:buFont typeface="Arial"/>
              <a:buNone/>
            </a:pPr>
            <a:r>
              <a:rPr lang="en-US" sz="1800" b="1">
                <a:solidFill>
                  <a:schemeClr val="dk1"/>
                </a:solidFill>
                <a:latin typeface="Times New Roman" pitchFamily="18" charset="0"/>
                <a:ea typeface="Cambria"/>
                <a:cs typeface="Times New Roman" pitchFamily="18" charset="0"/>
                <a:sym typeface="Cambria"/>
              </a:rPr>
              <a:t>V. </a:t>
            </a:r>
            <a:r>
              <a:rPr lang="en-US" sz="1800" b="1" smtClean="0">
                <a:solidFill>
                  <a:schemeClr val="dk1"/>
                </a:solidFill>
                <a:latin typeface="Times New Roman" pitchFamily="18" charset="0"/>
                <a:ea typeface="Cambria"/>
                <a:cs typeface="Times New Roman" pitchFamily="18" charset="0"/>
                <a:sym typeface="Cambria"/>
              </a:rPr>
              <a:t>QUẢN LÝ, SỬ DỤNG TBYT TẠI CƠ SỞ KB, CB</a:t>
            </a:r>
            <a:endParaRPr sz="1800" b="1">
              <a:solidFill>
                <a:schemeClr val="dk1"/>
              </a:solidFill>
              <a:latin typeface="Times New Roman" pitchFamily="18" charset="0"/>
              <a:ea typeface="Cambria"/>
              <a:cs typeface="Times New Roman" pitchFamily="18" charset="0"/>
              <a:sym typeface="Cambria"/>
            </a:endParaRPr>
          </a:p>
        </p:txBody>
      </p:sp>
      <p:sp>
        <p:nvSpPr>
          <p:cNvPr id="157" name="Google Shape;157;p6"/>
          <p:cNvSpPr/>
          <p:nvPr/>
        </p:nvSpPr>
        <p:spPr>
          <a:xfrm>
            <a:off x="853440" y="3200400"/>
            <a:ext cx="2560320" cy="2032612"/>
          </a:xfrm>
          <a:prstGeom prst="ellipse">
            <a:avLst/>
          </a:prstGeom>
          <a:solidFill>
            <a:srgbClr val="7030A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100"/>
              <a:buFont typeface="Arial"/>
              <a:buNone/>
            </a:pPr>
            <a:r>
              <a:rPr lang="en-US" b="1">
                <a:solidFill>
                  <a:srgbClr val="FFFFFF"/>
                </a:solidFill>
                <a:latin typeface="Cambria"/>
                <a:ea typeface="Cambria"/>
                <a:cs typeface="Cambria"/>
                <a:sym typeface="Cambria"/>
              </a:rPr>
              <a:t>VIII. </a:t>
            </a:r>
            <a:r>
              <a:rPr lang="en-US" b="1" smtClean="0">
                <a:solidFill>
                  <a:srgbClr val="FFFFFF"/>
                </a:solidFill>
                <a:latin typeface="Cambria"/>
                <a:ea typeface="Cambria"/>
                <a:cs typeface="Cambria"/>
                <a:sym typeface="Cambria"/>
              </a:rPr>
              <a:t>LỘ TRÌNH THỰC HIỆN, QUY ĐỊNH CHUYỂN TIẾP LIÊN QUAN ĐẾN GPHN VÀ GPHĐ</a:t>
            </a:r>
            <a:endParaRPr b="1">
              <a:solidFill>
                <a:srgbClr val="FFFFFF"/>
              </a:solidFill>
              <a:latin typeface="Cambria"/>
              <a:ea typeface="Cambria"/>
              <a:cs typeface="Cambria"/>
              <a:sym typeface="Cambria"/>
            </a:endParaRPr>
          </a:p>
        </p:txBody>
      </p:sp>
      <p:sp>
        <p:nvSpPr>
          <p:cNvPr id="158" name="Google Shape;158;p6"/>
          <p:cNvSpPr/>
          <p:nvPr/>
        </p:nvSpPr>
        <p:spPr>
          <a:xfrm>
            <a:off x="1447800" y="1905000"/>
            <a:ext cx="1946262" cy="1143199"/>
          </a:xfrm>
          <a:prstGeom prst="ellipse">
            <a:avLst/>
          </a:prstGeom>
          <a:solidFill>
            <a:srgbClr val="00206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660" b="1">
                <a:solidFill>
                  <a:schemeClr val="lt1"/>
                </a:solidFill>
                <a:latin typeface="Cambria"/>
                <a:ea typeface="Cambria"/>
                <a:cs typeface="Cambria"/>
                <a:sym typeface="Cambria"/>
              </a:rPr>
              <a:t>IX. </a:t>
            </a:r>
            <a:r>
              <a:rPr lang="en-US" sz="1660" b="1" smtClean="0">
                <a:solidFill>
                  <a:schemeClr val="lt1"/>
                </a:solidFill>
                <a:latin typeface="Cambria"/>
                <a:ea typeface="Cambria"/>
                <a:cs typeface="Cambria"/>
                <a:sym typeface="Cambria"/>
              </a:rPr>
              <a:t>ĐIỀU KHOẢN THI HÀNH</a:t>
            </a:r>
            <a:endParaRPr sz="2000" b="1">
              <a:solidFill>
                <a:schemeClr val="lt1"/>
              </a:solidFill>
              <a:latin typeface="Cambria"/>
              <a:ea typeface="Cambria"/>
              <a:cs typeface="Cambria"/>
              <a:sym typeface="Cambria"/>
            </a:endParaRPr>
          </a:p>
        </p:txBody>
      </p:sp>
      <p:sp>
        <p:nvSpPr>
          <p:cNvPr id="160" name="Google Shape;160;p6"/>
          <p:cNvSpPr/>
          <p:nvPr/>
        </p:nvSpPr>
        <p:spPr>
          <a:xfrm>
            <a:off x="6324600" y="4648200"/>
            <a:ext cx="2819400" cy="1767840"/>
          </a:xfrm>
          <a:prstGeom prst="ellipse">
            <a:avLst/>
          </a:prstGeom>
          <a:solidFill>
            <a:srgbClr val="00B0F0"/>
          </a:solidFill>
          <a:ln w="12700" cap="flat" cmpd="sng">
            <a:solidFill>
              <a:srgbClr val="517E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600" b="1">
                <a:solidFill>
                  <a:srgbClr val="FFFFFF"/>
                </a:solidFill>
                <a:latin typeface="Cambria"/>
                <a:ea typeface="Cambria"/>
                <a:cs typeface="Cambria"/>
                <a:sym typeface="Cambria"/>
              </a:rPr>
              <a:t>VI. </a:t>
            </a:r>
            <a:r>
              <a:rPr lang="en-US" sz="1600" b="1" smtClean="0">
                <a:solidFill>
                  <a:srgbClr val="FFFFFF"/>
                </a:solidFill>
                <a:latin typeface="Cambria"/>
                <a:ea typeface="Cambria"/>
                <a:cs typeface="Cambria"/>
                <a:sym typeface="Cambria"/>
              </a:rPr>
              <a:t>HUY ĐỘNG, ĐIỀU ĐỘNG CƠ SỞ KB, CB KHI XẢY RA DỊCH BỆNH NHÓM A HOẶC TÌNH TRẠNG KHẨN CẤP</a:t>
            </a:r>
            <a:endParaRPr sz="1600" b="1">
              <a:solidFill>
                <a:srgbClr val="FFFFFF"/>
              </a:solidFill>
              <a:latin typeface="Cambria"/>
              <a:ea typeface="Cambria"/>
              <a:cs typeface="Cambria"/>
              <a:sym typeface="Cambria"/>
            </a:endParaRPr>
          </a:p>
        </p:txBody>
      </p:sp>
      <p:sp>
        <p:nvSpPr>
          <p:cNvPr id="161" name="Google Shape;161;p6"/>
          <p:cNvSpPr/>
          <p:nvPr/>
        </p:nvSpPr>
        <p:spPr>
          <a:xfrm>
            <a:off x="3124200" y="4800600"/>
            <a:ext cx="2834640" cy="1280160"/>
          </a:xfrm>
          <a:prstGeom prst="ellipse">
            <a:avLst/>
          </a:prstGeom>
          <a:solidFill>
            <a:srgbClr val="7F6000"/>
          </a:solidFill>
          <a:ln w="12700" cap="flat" cmpd="sng">
            <a:solidFill>
              <a:srgbClr val="517E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100"/>
              <a:buFont typeface="Arial"/>
              <a:buNone/>
            </a:pPr>
            <a:r>
              <a:rPr lang="en-US" sz="1600" b="1">
                <a:solidFill>
                  <a:srgbClr val="FFFFFF"/>
                </a:solidFill>
                <a:latin typeface="Cambria"/>
                <a:ea typeface="Cambria"/>
                <a:cs typeface="Cambria"/>
                <a:sym typeface="Cambria"/>
              </a:rPr>
              <a:t>VII. </a:t>
            </a:r>
            <a:r>
              <a:rPr lang="en-US" sz="1600" b="1" smtClean="0">
                <a:solidFill>
                  <a:srgbClr val="FFFFFF"/>
                </a:solidFill>
                <a:latin typeface="Cambria"/>
                <a:ea typeface="Cambria"/>
                <a:cs typeface="Cambria"/>
                <a:sym typeface="Cambria"/>
              </a:rPr>
              <a:t>ĐIỀU KIỆN ĐẢM BẢO CHO HOẠT ĐỘNG KB, CB</a:t>
            </a:r>
            <a:endParaRPr sz="1600" b="1">
              <a:solidFill>
                <a:srgbClr val="FFFFFF"/>
              </a:solidFill>
              <a:latin typeface="Cambria"/>
              <a:ea typeface="Cambria"/>
              <a:cs typeface="Cambria"/>
              <a:sym typeface="Cambri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7927"/>
            <a:ext cx="10515600" cy="568037"/>
          </a:xfrm>
        </p:spPr>
        <p:txBody>
          <a:bodyPr>
            <a:normAutofit/>
          </a:bodyPr>
          <a:lstStyle/>
          <a:p>
            <a:pPr algn="ctr"/>
            <a:r>
              <a:rPr lang="en-US" sz="2600" b="1" err="1">
                <a:solidFill>
                  <a:srgbClr val="002060"/>
                </a:solidFill>
                <a:latin typeface="Times New Roman" pitchFamily="18" charset="0"/>
                <a:ea typeface="Cambria" panose="02040503050406030204" pitchFamily="18" charset="0"/>
                <a:cs typeface="Times New Roman" pitchFamily="18" charset="0"/>
              </a:rPr>
              <a:t>Điều</a:t>
            </a:r>
            <a:r>
              <a:rPr lang="en-US" sz="2600" b="1">
                <a:solidFill>
                  <a:srgbClr val="002060"/>
                </a:solidFill>
                <a:latin typeface="Times New Roman" pitchFamily="18" charset="0"/>
                <a:ea typeface="Cambria" panose="02040503050406030204" pitchFamily="18" charset="0"/>
                <a:cs typeface="Times New Roman" pitchFamily="18" charset="0"/>
              </a:rPr>
              <a:t> 10. </a:t>
            </a:r>
            <a:r>
              <a:rPr lang="en-US" sz="2600" b="1" err="1">
                <a:solidFill>
                  <a:srgbClr val="002060"/>
                </a:solidFill>
                <a:latin typeface="Times New Roman" pitchFamily="18" charset="0"/>
                <a:ea typeface="Cambria" panose="02040503050406030204" pitchFamily="18" charset="0"/>
                <a:cs typeface="Times New Roman" pitchFamily="18" charset="0"/>
              </a:rPr>
              <a:t>Nguyên</a:t>
            </a:r>
            <a:r>
              <a:rPr lang="en-US" sz="2600" b="1">
                <a:solidFill>
                  <a:srgbClr val="002060"/>
                </a:solidFill>
                <a:latin typeface="Times New Roman" pitchFamily="18" charset="0"/>
                <a:ea typeface="Cambria" panose="02040503050406030204" pitchFamily="18" charset="0"/>
                <a:cs typeface="Times New Roman" pitchFamily="18" charset="0"/>
              </a:rPr>
              <a:t> </a:t>
            </a:r>
            <a:r>
              <a:rPr lang="en-US" sz="2600" b="1" err="1">
                <a:solidFill>
                  <a:srgbClr val="002060"/>
                </a:solidFill>
                <a:latin typeface="Times New Roman" pitchFamily="18" charset="0"/>
                <a:ea typeface="Cambria" panose="02040503050406030204" pitchFamily="18" charset="0"/>
                <a:cs typeface="Times New Roman" pitchFamily="18" charset="0"/>
              </a:rPr>
              <a:t>tắc</a:t>
            </a:r>
            <a:r>
              <a:rPr lang="en-US" sz="2600" b="1">
                <a:solidFill>
                  <a:srgbClr val="002060"/>
                </a:solidFill>
                <a:latin typeface="Times New Roman" pitchFamily="18" charset="0"/>
                <a:ea typeface="Cambria" panose="02040503050406030204" pitchFamily="18" charset="0"/>
                <a:cs typeface="Times New Roman" pitchFamily="18" charset="0"/>
              </a:rPr>
              <a:t> </a:t>
            </a:r>
            <a:r>
              <a:rPr lang="en-US" sz="2600" b="1" err="1">
                <a:solidFill>
                  <a:srgbClr val="002060"/>
                </a:solidFill>
                <a:latin typeface="Times New Roman" pitchFamily="18" charset="0"/>
                <a:ea typeface="Cambria" panose="02040503050406030204" pitchFamily="18" charset="0"/>
                <a:cs typeface="Times New Roman" pitchFamily="18" charset="0"/>
              </a:rPr>
              <a:t>xác</a:t>
            </a:r>
            <a:r>
              <a:rPr lang="en-US" sz="2600" b="1">
                <a:solidFill>
                  <a:srgbClr val="002060"/>
                </a:solidFill>
                <a:latin typeface="Times New Roman" pitchFamily="18" charset="0"/>
                <a:ea typeface="Cambria" panose="02040503050406030204" pitchFamily="18" charset="0"/>
                <a:cs typeface="Times New Roman" pitchFamily="18" charset="0"/>
              </a:rPr>
              <a:t> </a:t>
            </a:r>
            <a:r>
              <a:rPr lang="en-US" sz="2600" b="1" err="1">
                <a:solidFill>
                  <a:srgbClr val="002060"/>
                </a:solidFill>
                <a:latin typeface="Times New Roman" pitchFamily="18" charset="0"/>
                <a:ea typeface="Cambria" panose="02040503050406030204" pitchFamily="18" charset="0"/>
                <a:cs typeface="Times New Roman" pitchFamily="18" charset="0"/>
              </a:rPr>
              <a:t>định</a:t>
            </a:r>
            <a:r>
              <a:rPr lang="en-US" sz="2600" b="1">
                <a:solidFill>
                  <a:srgbClr val="002060"/>
                </a:solidFill>
                <a:latin typeface="Times New Roman" pitchFamily="18" charset="0"/>
                <a:ea typeface="Cambria" panose="02040503050406030204" pitchFamily="18" charset="0"/>
                <a:cs typeface="Times New Roman" pitchFamily="18" charset="0"/>
              </a:rPr>
              <a:t> </a:t>
            </a:r>
            <a:r>
              <a:rPr lang="en-US" sz="2600" b="1" err="1">
                <a:solidFill>
                  <a:srgbClr val="002060"/>
                </a:solidFill>
                <a:latin typeface="Times New Roman" pitchFamily="18" charset="0"/>
                <a:ea typeface="Cambria" panose="02040503050406030204" pitchFamily="18" charset="0"/>
                <a:cs typeface="Times New Roman" pitchFamily="18" charset="0"/>
              </a:rPr>
              <a:t>phạm</a:t>
            </a:r>
            <a:r>
              <a:rPr lang="en-US" sz="2600" b="1">
                <a:solidFill>
                  <a:srgbClr val="002060"/>
                </a:solidFill>
                <a:latin typeface="Times New Roman" pitchFamily="18" charset="0"/>
                <a:ea typeface="Cambria" panose="02040503050406030204" pitchFamily="18" charset="0"/>
                <a:cs typeface="Times New Roman" pitchFamily="18" charset="0"/>
              </a:rPr>
              <a:t> vi </a:t>
            </a:r>
            <a:r>
              <a:rPr lang="en-US" sz="2600" b="1" err="1">
                <a:solidFill>
                  <a:srgbClr val="002060"/>
                </a:solidFill>
                <a:latin typeface="Times New Roman" pitchFamily="18" charset="0"/>
                <a:ea typeface="Cambria" panose="02040503050406030204" pitchFamily="18" charset="0"/>
                <a:cs typeface="Times New Roman" pitchFamily="18" charset="0"/>
              </a:rPr>
              <a:t>hành</a:t>
            </a:r>
            <a:r>
              <a:rPr lang="en-US" sz="2600" b="1">
                <a:solidFill>
                  <a:srgbClr val="002060"/>
                </a:solidFill>
                <a:latin typeface="Times New Roman" pitchFamily="18" charset="0"/>
                <a:ea typeface="Cambria" panose="02040503050406030204" pitchFamily="18" charset="0"/>
                <a:cs typeface="Times New Roman" pitchFamily="18" charset="0"/>
              </a:rPr>
              <a:t> </a:t>
            </a:r>
            <a:r>
              <a:rPr lang="en-US" sz="2600" b="1" err="1">
                <a:solidFill>
                  <a:srgbClr val="002060"/>
                </a:solidFill>
                <a:latin typeface="Times New Roman" pitchFamily="18" charset="0"/>
                <a:ea typeface="Cambria" panose="02040503050406030204" pitchFamily="18" charset="0"/>
                <a:cs typeface="Times New Roman" pitchFamily="18" charset="0"/>
              </a:rPr>
              <a:t>nghề</a:t>
            </a:r>
            <a:r>
              <a:rPr lang="en-US" sz="2600" b="1">
                <a:solidFill>
                  <a:srgbClr val="002060"/>
                </a:solidFill>
                <a:latin typeface="Times New Roman" pitchFamily="18" charset="0"/>
                <a:ea typeface="Cambria" panose="02040503050406030204" pitchFamily="18" charset="0"/>
                <a:cs typeface="Times New Roman" pitchFamily="18" charset="0"/>
              </a:rPr>
              <a:t> </a:t>
            </a:r>
            <a:r>
              <a:rPr lang="en-US" sz="2600" b="1" smtClean="0">
                <a:solidFill>
                  <a:srgbClr val="002060"/>
                </a:solidFill>
                <a:latin typeface="Times New Roman" pitchFamily="18" charset="0"/>
                <a:ea typeface="Cambria" panose="02040503050406030204" pitchFamily="18" charset="0"/>
                <a:cs typeface="Times New Roman" pitchFamily="18" charset="0"/>
              </a:rPr>
              <a:t>của người HN</a:t>
            </a:r>
            <a:endParaRPr lang="vi-VN" sz="2600">
              <a:solidFill>
                <a:srgbClr val="002060"/>
              </a:solidFill>
              <a:latin typeface="Times New Roman" pitchFamily="18" charset="0"/>
              <a:ea typeface="Cambria" panose="02040503050406030204" pitchFamily="18" charset="0"/>
              <a:cs typeface="Times New Roman" pitchFamily="18" charset="0"/>
            </a:endParaRPr>
          </a:p>
        </p:txBody>
      </p:sp>
      <p:sp>
        <p:nvSpPr>
          <p:cNvPr id="3" name="Content Placeholder 2"/>
          <p:cNvSpPr>
            <a:spLocks noGrp="1"/>
          </p:cNvSpPr>
          <p:nvPr>
            <p:ph idx="1"/>
          </p:nvPr>
        </p:nvSpPr>
        <p:spPr>
          <a:xfrm>
            <a:off x="838200" y="955964"/>
            <a:ext cx="10709366" cy="5417127"/>
          </a:xfrm>
        </p:spPr>
        <p:txBody>
          <a:bodyPr>
            <a:noAutofit/>
          </a:bodyPr>
          <a:lstStyle/>
          <a:p>
            <a:pPr marL="0" indent="0" algn="just">
              <a:lnSpc>
                <a:spcPct val="100000"/>
              </a:lnSpc>
              <a:spcBef>
                <a:spcPts val="600"/>
              </a:spcBef>
              <a:buNone/>
            </a:pPr>
            <a:r>
              <a:rPr lang="en-US" b="1" smtClean="0">
                <a:solidFill>
                  <a:srgbClr val="002060"/>
                </a:solidFill>
                <a:latin typeface="Times New Roman" pitchFamily="18" charset="0"/>
                <a:cs typeface="Times New Roman" pitchFamily="18" charset="0"/>
              </a:rPr>
              <a:t>1</a:t>
            </a:r>
            <a:r>
              <a:rPr lang="en-US" b="1">
                <a:solidFill>
                  <a:srgbClr val="002060"/>
                </a:solidFill>
                <a:latin typeface="Times New Roman" pitchFamily="18" charset="0"/>
                <a:cs typeface="Times New Roman" pitchFamily="18" charset="0"/>
              </a:rPr>
              <a:t>. </a:t>
            </a:r>
            <a:r>
              <a:rPr lang="en-US" b="1" err="1">
                <a:solidFill>
                  <a:srgbClr val="002060"/>
                </a:solidFill>
                <a:latin typeface="Times New Roman" pitchFamily="18" charset="0"/>
                <a:cs typeface="Times New Roman" pitchFamily="18" charset="0"/>
              </a:rPr>
              <a:t>Việc</a:t>
            </a:r>
            <a:r>
              <a:rPr lang="en-US" b="1">
                <a:solidFill>
                  <a:srgbClr val="002060"/>
                </a:solidFill>
                <a:latin typeface="Times New Roman" pitchFamily="18" charset="0"/>
                <a:cs typeface="Times New Roman" pitchFamily="18" charset="0"/>
              </a:rPr>
              <a:t> </a:t>
            </a:r>
            <a:r>
              <a:rPr lang="en-US" b="1" err="1">
                <a:solidFill>
                  <a:srgbClr val="002060"/>
                </a:solidFill>
                <a:latin typeface="Times New Roman" pitchFamily="18" charset="0"/>
                <a:cs typeface="Times New Roman" pitchFamily="18" charset="0"/>
              </a:rPr>
              <a:t>xác</a:t>
            </a:r>
            <a:r>
              <a:rPr lang="en-US" b="1">
                <a:solidFill>
                  <a:srgbClr val="002060"/>
                </a:solidFill>
                <a:latin typeface="Times New Roman" pitchFamily="18" charset="0"/>
                <a:cs typeface="Times New Roman" pitchFamily="18" charset="0"/>
              </a:rPr>
              <a:t> </a:t>
            </a:r>
            <a:r>
              <a:rPr lang="en-US" b="1" err="1">
                <a:solidFill>
                  <a:srgbClr val="002060"/>
                </a:solidFill>
                <a:latin typeface="Times New Roman" pitchFamily="18" charset="0"/>
                <a:cs typeface="Times New Roman" pitchFamily="18" charset="0"/>
              </a:rPr>
              <a:t>định</a:t>
            </a:r>
            <a:r>
              <a:rPr lang="en-US" b="1">
                <a:solidFill>
                  <a:srgbClr val="002060"/>
                </a:solidFill>
                <a:latin typeface="Times New Roman" pitchFamily="18" charset="0"/>
                <a:cs typeface="Times New Roman" pitchFamily="18" charset="0"/>
              </a:rPr>
              <a:t> </a:t>
            </a:r>
            <a:r>
              <a:rPr lang="en-US" b="1" smtClean="0">
                <a:solidFill>
                  <a:srgbClr val="002060"/>
                </a:solidFill>
                <a:latin typeface="Times New Roman" pitchFamily="18" charset="0"/>
                <a:cs typeface="Times New Roman" pitchFamily="18" charset="0"/>
              </a:rPr>
              <a:t>PVHN </a:t>
            </a:r>
            <a:r>
              <a:rPr lang="en-US" b="1" err="1" smtClean="0">
                <a:solidFill>
                  <a:srgbClr val="002060"/>
                </a:solidFill>
                <a:latin typeface="Times New Roman" pitchFamily="18" charset="0"/>
                <a:cs typeface="Times New Roman" pitchFamily="18" charset="0"/>
              </a:rPr>
              <a:t>của</a:t>
            </a:r>
            <a:r>
              <a:rPr lang="en-US" b="1" smtClean="0">
                <a:solidFill>
                  <a:srgbClr val="002060"/>
                </a:solidFill>
                <a:latin typeface="Times New Roman" pitchFamily="18" charset="0"/>
                <a:cs typeface="Times New Roman" pitchFamily="18" charset="0"/>
              </a:rPr>
              <a:t> </a:t>
            </a:r>
            <a:r>
              <a:rPr lang="en-US" b="1" err="1">
                <a:solidFill>
                  <a:srgbClr val="002060"/>
                </a:solidFill>
                <a:latin typeface="Times New Roman" pitchFamily="18" charset="0"/>
                <a:cs typeface="Times New Roman" pitchFamily="18" charset="0"/>
              </a:rPr>
              <a:t>người</a:t>
            </a:r>
            <a:r>
              <a:rPr lang="en-US" b="1">
                <a:solidFill>
                  <a:srgbClr val="002060"/>
                </a:solidFill>
                <a:latin typeface="Times New Roman" pitchFamily="18" charset="0"/>
                <a:cs typeface="Times New Roman" pitchFamily="18" charset="0"/>
              </a:rPr>
              <a:t> </a:t>
            </a:r>
            <a:r>
              <a:rPr lang="en-US" b="1" smtClean="0">
                <a:solidFill>
                  <a:srgbClr val="002060"/>
                </a:solidFill>
                <a:latin typeface="Times New Roman" pitchFamily="18" charset="0"/>
                <a:cs typeface="Times New Roman" pitchFamily="18" charset="0"/>
              </a:rPr>
              <a:t>HN </a:t>
            </a:r>
            <a:r>
              <a:rPr lang="en-US" err="1" smtClean="0">
                <a:solidFill>
                  <a:srgbClr val="002060"/>
                </a:solidFill>
                <a:latin typeface="Times New Roman" pitchFamily="18" charset="0"/>
                <a:cs typeface="Times New Roman" pitchFamily="18" charset="0"/>
              </a:rPr>
              <a:t>phải</a:t>
            </a:r>
            <a:r>
              <a:rPr lang="en-US" smtClean="0">
                <a:solidFill>
                  <a:srgbClr val="002060"/>
                </a:solidFill>
                <a:latin typeface="Times New Roman" pitchFamily="18" charset="0"/>
                <a:cs typeface="Times New Roman" pitchFamily="18" charset="0"/>
              </a:rPr>
              <a:t> </a:t>
            </a:r>
            <a:r>
              <a:rPr lang="en-US" err="1">
                <a:solidFill>
                  <a:srgbClr val="FF0000"/>
                </a:solidFill>
                <a:latin typeface="Times New Roman" pitchFamily="18" charset="0"/>
                <a:cs typeface="Times New Roman" pitchFamily="18" charset="0"/>
              </a:rPr>
              <a:t>phù</a:t>
            </a:r>
            <a:r>
              <a:rPr lang="en-US">
                <a:solidFill>
                  <a:srgbClr val="FF0000"/>
                </a:solidFill>
                <a:latin typeface="Times New Roman" pitchFamily="18" charset="0"/>
                <a:cs typeface="Times New Roman" pitchFamily="18" charset="0"/>
              </a:rPr>
              <a:t> </a:t>
            </a:r>
            <a:r>
              <a:rPr lang="en-US" err="1">
                <a:solidFill>
                  <a:srgbClr val="FF0000"/>
                </a:solidFill>
                <a:latin typeface="Times New Roman" pitchFamily="18" charset="0"/>
                <a:cs typeface="Times New Roman" pitchFamily="18" charset="0"/>
              </a:rPr>
              <a:t>hợp</a:t>
            </a:r>
            <a:r>
              <a:rPr lang="en-US">
                <a:solidFill>
                  <a:srgbClr val="FF0000"/>
                </a:solidFill>
                <a:latin typeface="Times New Roman" pitchFamily="18" charset="0"/>
                <a:cs typeface="Times New Roman" pitchFamily="18" charset="0"/>
              </a:rPr>
              <a:t> </a:t>
            </a:r>
            <a:r>
              <a:rPr lang="en-US" err="1" smtClean="0">
                <a:solidFill>
                  <a:srgbClr val="FF0000"/>
                </a:solidFill>
                <a:latin typeface="Times New Roman" pitchFamily="18" charset="0"/>
                <a:cs typeface="Times New Roman" pitchFamily="18" charset="0"/>
              </a:rPr>
              <a:t>với</a:t>
            </a:r>
            <a:r>
              <a:rPr lang="en-US" smtClean="0">
                <a:solidFill>
                  <a:srgbClr val="FF0000"/>
                </a:solidFill>
                <a:latin typeface="Times New Roman" pitchFamily="18" charset="0"/>
                <a:cs typeface="Times New Roman" pitchFamily="18" charset="0"/>
              </a:rPr>
              <a:t> VĂN BẰNG, CHỨNG CHỈ chuyên </a:t>
            </a:r>
            <a:r>
              <a:rPr lang="en-US" err="1">
                <a:solidFill>
                  <a:srgbClr val="FF0000"/>
                </a:solidFill>
                <a:latin typeface="Times New Roman" pitchFamily="18" charset="0"/>
                <a:cs typeface="Times New Roman" pitchFamily="18" charset="0"/>
              </a:rPr>
              <a:t>môn</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liên</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quan</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đến</a:t>
            </a:r>
            <a:r>
              <a:rPr lang="en-US">
                <a:solidFill>
                  <a:srgbClr val="002060"/>
                </a:solidFill>
                <a:latin typeface="Times New Roman" pitchFamily="18" charset="0"/>
                <a:cs typeface="Times New Roman" pitchFamily="18" charset="0"/>
              </a:rPr>
              <a:t> y </a:t>
            </a:r>
            <a:r>
              <a:rPr lang="en-US" err="1">
                <a:solidFill>
                  <a:srgbClr val="002060"/>
                </a:solidFill>
                <a:latin typeface="Times New Roman" pitchFamily="18" charset="0"/>
                <a:cs typeface="Times New Roman" pitchFamily="18" charset="0"/>
              </a:rPr>
              <a:t>tế</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mà</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người</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đó</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đã</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được</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cấp</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hoặc</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công</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nhận</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tại</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Việt</a:t>
            </a:r>
            <a:r>
              <a:rPr lang="en-US">
                <a:solidFill>
                  <a:srgbClr val="002060"/>
                </a:solidFill>
                <a:latin typeface="Times New Roman" pitchFamily="18" charset="0"/>
                <a:cs typeface="Times New Roman" pitchFamily="18" charset="0"/>
              </a:rPr>
              <a:t> Nam; </a:t>
            </a:r>
            <a:r>
              <a:rPr lang="en-US" err="1">
                <a:solidFill>
                  <a:srgbClr val="FF0000"/>
                </a:solidFill>
                <a:latin typeface="Times New Roman" pitchFamily="18" charset="0"/>
                <a:cs typeface="Times New Roman" pitchFamily="18" charset="0"/>
              </a:rPr>
              <a:t>phù</a:t>
            </a:r>
            <a:r>
              <a:rPr lang="en-US">
                <a:solidFill>
                  <a:srgbClr val="FF0000"/>
                </a:solidFill>
                <a:latin typeface="Times New Roman" pitchFamily="18" charset="0"/>
                <a:cs typeface="Times New Roman" pitchFamily="18" charset="0"/>
              </a:rPr>
              <a:t> </a:t>
            </a:r>
            <a:r>
              <a:rPr lang="en-US" err="1">
                <a:solidFill>
                  <a:srgbClr val="FF0000"/>
                </a:solidFill>
                <a:latin typeface="Times New Roman" pitchFamily="18" charset="0"/>
                <a:cs typeface="Times New Roman" pitchFamily="18" charset="0"/>
              </a:rPr>
              <a:t>hợp</a:t>
            </a:r>
            <a:r>
              <a:rPr lang="en-US">
                <a:solidFill>
                  <a:srgbClr val="FF0000"/>
                </a:solidFill>
                <a:latin typeface="Times New Roman" pitchFamily="18" charset="0"/>
                <a:cs typeface="Times New Roman" pitchFamily="18" charset="0"/>
              </a:rPr>
              <a:t> </a:t>
            </a:r>
            <a:r>
              <a:rPr lang="en-US" err="1">
                <a:solidFill>
                  <a:srgbClr val="FF0000"/>
                </a:solidFill>
                <a:latin typeface="Times New Roman" pitchFamily="18" charset="0"/>
                <a:cs typeface="Times New Roman" pitchFamily="18" charset="0"/>
              </a:rPr>
              <a:t>với</a:t>
            </a:r>
            <a:r>
              <a:rPr lang="en-US">
                <a:solidFill>
                  <a:srgbClr val="FF0000"/>
                </a:solidFill>
                <a:latin typeface="Times New Roman" pitchFamily="18" charset="0"/>
                <a:cs typeface="Times New Roman" pitchFamily="18" charset="0"/>
              </a:rPr>
              <a:t> </a:t>
            </a:r>
            <a:r>
              <a:rPr lang="en-US" err="1">
                <a:solidFill>
                  <a:srgbClr val="FF0000"/>
                </a:solidFill>
                <a:latin typeface="Times New Roman" pitchFamily="18" charset="0"/>
                <a:cs typeface="Times New Roman" pitchFamily="18" charset="0"/>
              </a:rPr>
              <a:t>năng</a:t>
            </a:r>
            <a:r>
              <a:rPr lang="en-US">
                <a:solidFill>
                  <a:srgbClr val="FF0000"/>
                </a:solidFill>
                <a:latin typeface="Times New Roman" pitchFamily="18" charset="0"/>
                <a:cs typeface="Times New Roman" pitchFamily="18" charset="0"/>
              </a:rPr>
              <a:t> </a:t>
            </a:r>
            <a:r>
              <a:rPr lang="en-US" err="1">
                <a:solidFill>
                  <a:srgbClr val="FF0000"/>
                </a:solidFill>
                <a:latin typeface="Times New Roman" pitchFamily="18" charset="0"/>
                <a:cs typeface="Times New Roman" pitchFamily="18" charset="0"/>
              </a:rPr>
              <a:t>lực</a:t>
            </a:r>
            <a:r>
              <a:rPr lang="en-US">
                <a:solidFill>
                  <a:srgbClr val="FF000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thực</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hiện</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hoạt</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động</a:t>
            </a:r>
            <a:r>
              <a:rPr lang="en-US">
                <a:solidFill>
                  <a:srgbClr val="002060"/>
                </a:solidFill>
                <a:latin typeface="Times New Roman" pitchFamily="18" charset="0"/>
                <a:cs typeface="Times New Roman" pitchFamily="18" charset="0"/>
              </a:rPr>
              <a:t> KBCB, bao </a:t>
            </a:r>
            <a:r>
              <a:rPr lang="en-US" err="1">
                <a:solidFill>
                  <a:srgbClr val="002060"/>
                </a:solidFill>
                <a:latin typeface="Times New Roman" pitchFamily="18" charset="0"/>
                <a:cs typeface="Times New Roman" pitchFamily="18" charset="0"/>
              </a:rPr>
              <a:t>gồm</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các</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phương</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pháp</a:t>
            </a:r>
            <a:r>
              <a:rPr lang="en-US">
                <a:solidFill>
                  <a:srgbClr val="002060"/>
                </a:solidFill>
                <a:latin typeface="Times New Roman" pitchFamily="18" charset="0"/>
                <a:cs typeface="Times New Roman" pitchFamily="18" charset="0"/>
              </a:rPr>
              <a:t>, </a:t>
            </a:r>
            <a:r>
              <a:rPr lang="en-US" smtClean="0">
                <a:solidFill>
                  <a:srgbClr val="002060"/>
                </a:solidFill>
                <a:latin typeface="Times New Roman" pitchFamily="18" charset="0"/>
                <a:cs typeface="Times New Roman" pitchFamily="18" charset="0"/>
              </a:rPr>
              <a:t>KTCM </a:t>
            </a:r>
            <a:r>
              <a:rPr lang="en-US" err="1" smtClean="0">
                <a:solidFill>
                  <a:srgbClr val="002060"/>
                </a:solidFill>
                <a:latin typeface="Times New Roman" pitchFamily="18" charset="0"/>
                <a:cs typeface="Times New Roman" pitchFamily="18" charset="0"/>
              </a:rPr>
              <a:t>của</a:t>
            </a:r>
            <a:r>
              <a:rPr lang="en-US" smtClean="0">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người</a:t>
            </a:r>
            <a:r>
              <a:rPr lang="en-US">
                <a:solidFill>
                  <a:srgbClr val="002060"/>
                </a:solidFill>
                <a:latin typeface="Times New Roman" pitchFamily="18" charset="0"/>
                <a:cs typeface="Times New Roman" pitchFamily="18" charset="0"/>
              </a:rPr>
              <a:t> </a:t>
            </a:r>
            <a:r>
              <a:rPr lang="en-US" smtClean="0">
                <a:solidFill>
                  <a:srgbClr val="002060"/>
                </a:solidFill>
                <a:latin typeface="Times New Roman" pitchFamily="18" charset="0"/>
                <a:cs typeface="Times New Roman" pitchFamily="18" charset="0"/>
              </a:rPr>
              <a:t>HN </a:t>
            </a:r>
            <a:r>
              <a:rPr lang="en-US" err="1" smtClean="0">
                <a:solidFill>
                  <a:srgbClr val="002060"/>
                </a:solidFill>
                <a:latin typeface="Times New Roman" pitchFamily="18" charset="0"/>
                <a:cs typeface="Times New Roman" pitchFamily="18" charset="0"/>
              </a:rPr>
              <a:t>theo</a:t>
            </a:r>
            <a:r>
              <a:rPr lang="en-US" smtClean="0">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chuyên</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khoa</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đăng</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ký</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hành</a:t>
            </a:r>
            <a:r>
              <a:rPr lang="en-US">
                <a:solidFill>
                  <a:srgbClr val="002060"/>
                </a:solidFill>
                <a:latin typeface="Times New Roman" pitchFamily="18" charset="0"/>
                <a:cs typeface="Times New Roman" pitchFamily="18" charset="0"/>
              </a:rPr>
              <a:t> </a:t>
            </a:r>
            <a:r>
              <a:rPr lang="en-US" err="1">
                <a:solidFill>
                  <a:srgbClr val="002060"/>
                </a:solidFill>
                <a:latin typeface="Times New Roman" pitchFamily="18" charset="0"/>
                <a:cs typeface="Times New Roman" pitchFamily="18" charset="0"/>
              </a:rPr>
              <a:t>nghề</a:t>
            </a:r>
            <a:r>
              <a:rPr lang="en-US">
                <a:solidFill>
                  <a:srgbClr val="002060"/>
                </a:solidFill>
                <a:latin typeface="Times New Roman" pitchFamily="18" charset="0"/>
                <a:cs typeface="Times New Roman" pitchFamily="18" charset="0"/>
              </a:rPr>
              <a:t>.</a:t>
            </a:r>
            <a:endParaRPr lang="vi-VN">
              <a:solidFill>
                <a:srgbClr val="002060"/>
              </a:solidFill>
              <a:latin typeface="Times New Roman" pitchFamily="18" charset="0"/>
              <a:cs typeface="Times New Roman" pitchFamily="18" charset="0"/>
            </a:endParaRPr>
          </a:p>
          <a:p>
            <a:pPr marL="0" indent="0" algn="just">
              <a:lnSpc>
                <a:spcPct val="100000"/>
              </a:lnSpc>
              <a:spcBef>
                <a:spcPts val="600"/>
              </a:spcBef>
              <a:buNone/>
            </a:pPr>
            <a:r>
              <a:rPr lang="en-US" b="1">
                <a:solidFill>
                  <a:srgbClr val="FF0000"/>
                </a:solidFill>
                <a:latin typeface="Times New Roman" pitchFamily="18" charset="0"/>
                <a:cs typeface="Times New Roman" pitchFamily="18" charset="0"/>
              </a:rPr>
              <a:t>2. </a:t>
            </a:r>
            <a:r>
              <a:rPr lang="en-US" b="1" err="1">
                <a:solidFill>
                  <a:srgbClr val="FF0000"/>
                </a:solidFill>
                <a:latin typeface="Times New Roman" pitchFamily="18" charset="0"/>
                <a:cs typeface="Times New Roman" pitchFamily="18" charset="0"/>
              </a:rPr>
              <a:t>Phạm</a:t>
            </a:r>
            <a:r>
              <a:rPr lang="en-US" b="1">
                <a:solidFill>
                  <a:srgbClr val="FF0000"/>
                </a:solidFill>
                <a:latin typeface="Times New Roman" pitchFamily="18" charset="0"/>
                <a:cs typeface="Times New Roman" pitchFamily="18" charset="0"/>
              </a:rPr>
              <a:t> vi </a:t>
            </a:r>
            <a:r>
              <a:rPr lang="en-US" b="1" err="1">
                <a:solidFill>
                  <a:srgbClr val="FF0000"/>
                </a:solidFill>
                <a:latin typeface="Times New Roman" pitchFamily="18" charset="0"/>
                <a:cs typeface="Times New Roman" pitchFamily="18" charset="0"/>
              </a:rPr>
              <a:t>hành</a:t>
            </a:r>
            <a:r>
              <a:rPr lang="en-US" b="1">
                <a:solidFill>
                  <a:srgbClr val="FF0000"/>
                </a:solidFill>
                <a:latin typeface="Times New Roman" pitchFamily="18" charset="0"/>
                <a:cs typeface="Times New Roman" pitchFamily="18" charset="0"/>
              </a:rPr>
              <a:t> </a:t>
            </a:r>
            <a:r>
              <a:rPr lang="en-US" b="1" err="1">
                <a:solidFill>
                  <a:srgbClr val="FF0000"/>
                </a:solidFill>
                <a:latin typeface="Times New Roman" pitchFamily="18" charset="0"/>
                <a:cs typeface="Times New Roman" pitchFamily="18" charset="0"/>
              </a:rPr>
              <a:t>nghề</a:t>
            </a:r>
            <a:r>
              <a:rPr lang="en-US" b="1">
                <a:solidFill>
                  <a:srgbClr val="FF0000"/>
                </a:solidFill>
                <a:latin typeface="Times New Roman" pitchFamily="18" charset="0"/>
                <a:cs typeface="Times New Roman" pitchFamily="18" charset="0"/>
              </a:rPr>
              <a:t> </a:t>
            </a:r>
            <a:r>
              <a:rPr lang="en-US" b="1" err="1">
                <a:solidFill>
                  <a:srgbClr val="FF0000"/>
                </a:solidFill>
                <a:latin typeface="Times New Roman" pitchFamily="18" charset="0"/>
                <a:cs typeface="Times New Roman" pitchFamily="18" charset="0"/>
              </a:rPr>
              <a:t>của</a:t>
            </a:r>
            <a:r>
              <a:rPr lang="en-US" b="1">
                <a:solidFill>
                  <a:srgbClr val="FF0000"/>
                </a:solidFill>
                <a:latin typeface="Times New Roman" pitchFamily="18" charset="0"/>
                <a:cs typeface="Times New Roman" pitchFamily="18" charset="0"/>
              </a:rPr>
              <a:t> </a:t>
            </a:r>
            <a:r>
              <a:rPr lang="en-US" b="1" err="1">
                <a:solidFill>
                  <a:srgbClr val="FF0000"/>
                </a:solidFill>
                <a:latin typeface="Times New Roman" pitchFamily="18" charset="0"/>
                <a:cs typeface="Times New Roman" pitchFamily="18" charset="0"/>
              </a:rPr>
              <a:t>người</a:t>
            </a:r>
            <a:r>
              <a:rPr lang="en-US" b="1">
                <a:solidFill>
                  <a:srgbClr val="FF0000"/>
                </a:solidFill>
                <a:latin typeface="Times New Roman" pitchFamily="18" charset="0"/>
                <a:cs typeface="Times New Roman" pitchFamily="18" charset="0"/>
              </a:rPr>
              <a:t> </a:t>
            </a:r>
            <a:r>
              <a:rPr lang="en-US" b="1" smtClean="0">
                <a:solidFill>
                  <a:srgbClr val="FF0000"/>
                </a:solidFill>
                <a:latin typeface="Times New Roman" pitchFamily="18" charset="0"/>
                <a:cs typeface="Times New Roman" pitchFamily="18" charset="0"/>
              </a:rPr>
              <a:t>HN </a:t>
            </a:r>
            <a:r>
              <a:rPr lang="en-US" b="1" smtClean="0">
                <a:solidFill>
                  <a:srgbClr val="002060"/>
                </a:solidFill>
                <a:latin typeface="Times New Roman" pitchFamily="18" charset="0"/>
                <a:cs typeface="Times New Roman" pitchFamily="18" charset="0"/>
              </a:rPr>
              <a:t>: </a:t>
            </a:r>
            <a:r>
              <a:rPr lang="en-US" sz="2700" err="1" smtClean="0">
                <a:latin typeface="Times New Roman" pitchFamily="18" charset="0"/>
                <a:cs typeface="Times New Roman" pitchFamily="18" charset="0"/>
              </a:rPr>
              <a:t>bao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gồm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chữa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chỉ</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định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phương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pháp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cận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lâm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sàng</a:t>
            </a:r>
            <a:r>
              <a:rPr lang="en-US" sz="2700"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thực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hiện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phương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pháp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chữa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chuyên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môn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kỹ</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thuật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kê</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đơn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thuốc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chỉ</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định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chế</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chăm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sóc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chế</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dinh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dưỡng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đánh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kết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quả</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chữa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tư</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vấn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giáo</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dục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sức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khỏe</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cho</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người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nghiệp</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Bộ</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trưởng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Bộ</a:t>
            </a:r>
            <a:r>
              <a:rPr lang="en-US" sz="2700" smtClean="0">
                <a:latin typeface="Times New Roman" pitchFamily="18" charset="0"/>
                <a:cs typeface="Times New Roman" pitchFamily="18" charset="0"/>
              </a:rPr>
              <a:t> Y </a:t>
            </a:r>
            <a:r>
              <a:rPr lang="en-US" sz="2700" err="1" smtClean="0">
                <a:latin typeface="Times New Roman" pitchFamily="18" charset="0"/>
                <a:cs typeface="Times New Roman" pitchFamily="18" charset="0"/>
              </a:rPr>
              <a:t>tế</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11 </a:t>
            </a:r>
            <a:r>
              <a:rPr lang="en-US" sz="2700" err="1" smtClean="0">
                <a:latin typeface="Times New Roman" pitchFamily="18" charset="0"/>
                <a:cs typeface="Times New Roman" pitchFamily="18" charset="0"/>
              </a:rPr>
              <a:t>Thông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tư</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này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tương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ứng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với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từng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a:t>
            </a:r>
          </a:p>
          <a:p>
            <a:pPr marL="0" indent="0" algn="just">
              <a:lnSpc>
                <a:spcPct val="100000"/>
              </a:lnSpc>
              <a:spcBef>
                <a:spcPts val="600"/>
              </a:spcBef>
              <a:buNone/>
            </a:pPr>
            <a:endParaRPr lang="vi-VN">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405687644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40327"/>
            <a:ext cx="10744200" cy="5636636"/>
          </a:xfrm>
        </p:spPr>
        <p:txBody>
          <a:bodyPr>
            <a:noAutofit/>
          </a:bodyPr>
          <a:lstStyle/>
          <a:p>
            <a:pPr marL="0" indent="0" algn="just">
              <a:lnSpc>
                <a:spcPct val="100000"/>
              </a:lnSpc>
              <a:spcBef>
                <a:spcPts val="600"/>
              </a:spcBef>
              <a:buNone/>
            </a:pPr>
            <a:r>
              <a:rPr lang="en-US" sz="2700" b="1" smtClean="0">
                <a:solidFill>
                  <a:srgbClr val="002060"/>
                </a:solidFill>
                <a:latin typeface="Times New Roman" pitchFamily="18" charset="0"/>
                <a:ea typeface="Cambria" panose="02040503050406030204" pitchFamily="18" charset="0"/>
                <a:cs typeface="Times New Roman" pitchFamily="18" charset="0"/>
              </a:rPr>
              <a:t>Điều 10. Nguyên tắc xác định phạm vi hành nghề của người HN (tiếp)</a:t>
            </a:r>
            <a:endParaRPr lang="en-US" sz="2700" smtClean="0">
              <a:solidFill>
                <a:srgbClr val="002060"/>
              </a:solidFill>
              <a:latin typeface="Times New Roman" pitchFamily="18" charset="0"/>
              <a:cs typeface="Times New Roman" pitchFamily="18" charset="0"/>
            </a:endParaRPr>
          </a:p>
          <a:p>
            <a:pPr marL="0" indent="0" algn="just">
              <a:lnSpc>
                <a:spcPct val="100000"/>
              </a:lnSpc>
              <a:spcBef>
                <a:spcPts val="600"/>
              </a:spcBef>
              <a:buNone/>
            </a:pPr>
            <a:r>
              <a:rPr lang="en-US" sz="2700" smtClean="0">
                <a:solidFill>
                  <a:srgbClr val="002060"/>
                </a:solidFill>
                <a:latin typeface="Times New Roman" pitchFamily="18" charset="0"/>
                <a:cs typeface="Times New Roman" pitchFamily="18" charset="0"/>
              </a:rPr>
              <a:t>3. Bảo đảm chất lượng dịch vụ KBCB và an toàn người bệnh.</a:t>
            </a:r>
            <a:endParaRPr lang="vi-VN" sz="2700" smtClean="0">
              <a:solidFill>
                <a:srgbClr val="002060"/>
              </a:solidFill>
              <a:latin typeface="Times New Roman" pitchFamily="18" charset="0"/>
              <a:cs typeface="Times New Roman" pitchFamily="18" charset="0"/>
            </a:endParaRPr>
          </a:p>
          <a:p>
            <a:pPr marL="0" indent="0" algn="just">
              <a:lnSpc>
                <a:spcPct val="100000"/>
              </a:lnSpc>
              <a:spcBef>
                <a:spcPts val="600"/>
              </a:spcBef>
              <a:buNone/>
            </a:pPr>
            <a:r>
              <a:rPr lang="en-US" sz="2700" smtClean="0">
                <a:solidFill>
                  <a:srgbClr val="FF0000"/>
                </a:solidFill>
                <a:latin typeface="Times New Roman" pitchFamily="18" charset="0"/>
                <a:cs typeface="Times New Roman" pitchFamily="18" charset="0"/>
              </a:rPr>
              <a:t>4. Phù hợp với điều kiện thực tiễn, đặc biệt tại đơn vị có tính đặc thù, các cấp CMKT trong KBCB, thuộc vùng KT-XH khó khăn và ĐBKK.</a:t>
            </a:r>
            <a:endParaRPr lang="vi-VN" sz="2700" smtClean="0">
              <a:solidFill>
                <a:srgbClr val="FF0000"/>
              </a:solidFill>
              <a:latin typeface="Times New Roman" pitchFamily="18" charset="0"/>
              <a:cs typeface="Times New Roman" pitchFamily="18" charset="0"/>
            </a:endParaRPr>
          </a:p>
          <a:p>
            <a:pPr marL="0" indent="0" algn="just">
              <a:lnSpc>
                <a:spcPct val="100000"/>
              </a:lnSpc>
              <a:spcBef>
                <a:spcPts val="600"/>
              </a:spcBef>
              <a:buNone/>
            </a:pPr>
            <a:r>
              <a:rPr lang="en-US" sz="2700" smtClean="0">
                <a:solidFill>
                  <a:srgbClr val="002060"/>
                </a:solidFill>
                <a:latin typeface="Times New Roman" pitchFamily="18" charset="0"/>
                <a:cs typeface="Times New Roman" pitchFamily="18" charset="0"/>
              </a:rPr>
              <a:t>5. Không phân biệt người hành nghề </a:t>
            </a:r>
            <a:r>
              <a:rPr lang="en-US" sz="2700" smtClean="0">
                <a:solidFill>
                  <a:srgbClr val="FF0000"/>
                </a:solidFill>
                <a:latin typeface="Times New Roman" pitchFamily="18" charset="0"/>
                <a:cs typeface="Times New Roman" pitchFamily="18" charset="0"/>
              </a:rPr>
              <a:t>làm việc ở các cấp chuyên môn kỹ thuật </a:t>
            </a:r>
            <a:r>
              <a:rPr lang="en-US" sz="2700" smtClean="0">
                <a:solidFill>
                  <a:srgbClr val="002060"/>
                </a:solidFill>
                <a:latin typeface="Times New Roman" pitchFamily="18" charset="0"/>
                <a:cs typeface="Times New Roman" pitchFamily="18" charset="0"/>
              </a:rPr>
              <a:t>trong KBCB và thời gian hành nghề KBCB.</a:t>
            </a:r>
          </a:p>
          <a:p>
            <a:pPr marL="0" indent="0" algn="just">
              <a:lnSpc>
                <a:spcPct val="100000"/>
              </a:lnSpc>
              <a:spcBef>
                <a:spcPts val="600"/>
              </a:spcBef>
              <a:buNone/>
            </a:pPr>
            <a:r>
              <a:rPr lang="en-US" sz="2700" b="1" smtClean="0">
                <a:solidFill>
                  <a:srgbClr val="002060"/>
                </a:solidFill>
                <a:latin typeface="Times New Roman" pitchFamily="18" charset="0"/>
                <a:cs typeface="Times New Roman" pitchFamily="18" charset="0"/>
              </a:rPr>
              <a:t>Lưu ý:  </a:t>
            </a:r>
            <a:r>
              <a:rPr lang="en-US" sz="2700" b="1" smtClean="0">
                <a:latin typeface="Times New Roman" pitchFamily="18" charset="0"/>
                <a:cs typeface="Times New Roman" pitchFamily="18" charset="0"/>
              </a:rPr>
              <a:t>K9, Đ2 NĐ 96 quy định về Phạm vi hành nghề </a:t>
            </a:r>
            <a:r>
              <a:rPr lang="en-US" sz="2700" smtClean="0">
                <a:latin typeface="Times New Roman" pitchFamily="18" charset="0"/>
                <a:cs typeface="Times New Roman" pitchFamily="18" charset="0"/>
              </a:rPr>
              <a:t>là nội dung công việc mà người HN được làm, được thể hiện </a:t>
            </a:r>
            <a:r>
              <a:rPr lang="en-US" sz="2700" u="sng" smtClean="0">
                <a:solidFill>
                  <a:srgbClr val="FF0000"/>
                </a:solidFill>
                <a:latin typeface="Times New Roman" pitchFamily="18" charset="0"/>
                <a:cs typeface="Times New Roman" pitchFamily="18" charset="0"/>
              </a:rPr>
              <a:t>trong một hoặc các văn bản </a:t>
            </a:r>
            <a:r>
              <a:rPr lang="en-US" sz="2700" smtClean="0">
                <a:latin typeface="Times New Roman" pitchFamily="18" charset="0"/>
                <a:cs typeface="Times New Roman" pitchFamily="18" charset="0"/>
              </a:rPr>
              <a:t>sau</a:t>
            </a:r>
          </a:p>
          <a:p>
            <a:pPr algn="just">
              <a:lnSpc>
                <a:spcPct val="100000"/>
              </a:lnSpc>
              <a:spcBef>
                <a:spcPts val="600"/>
              </a:spcBef>
              <a:buNone/>
            </a:pPr>
            <a:r>
              <a:rPr lang="en-US" sz="2700" smtClean="0">
                <a:solidFill>
                  <a:srgbClr val="FF0000"/>
                </a:solidFill>
                <a:latin typeface="Times New Roman" pitchFamily="18" charset="0"/>
                <a:cs typeface="Times New Roman" pitchFamily="18" charset="0"/>
              </a:rPr>
              <a:t>a) Phạm vi hành nghề trên giấy phép hành nghề; </a:t>
            </a:r>
          </a:p>
          <a:p>
            <a:pPr algn="just">
              <a:lnSpc>
                <a:spcPct val="100000"/>
              </a:lnSpc>
              <a:spcBef>
                <a:spcPts val="600"/>
              </a:spcBef>
              <a:buNone/>
            </a:pPr>
            <a:r>
              <a:rPr lang="en-US" sz="2700" smtClean="0">
                <a:solidFill>
                  <a:srgbClr val="FF0000"/>
                </a:solidFill>
                <a:latin typeface="Times New Roman" pitchFamily="18" charset="0"/>
                <a:cs typeface="Times New Roman" pitchFamily="18" charset="0"/>
              </a:rPr>
              <a:t>b) Quyết định điều chỉnh phạm vi hành nghề;</a:t>
            </a:r>
          </a:p>
          <a:p>
            <a:pPr algn="just">
              <a:lnSpc>
                <a:spcPct val="100000"/>
              </a:lnSpc>
              <a:spcBef>
                <a:spcPts val="600"/>
              </a:spcBef>
              <a:buNone/>
            </a:pPr>
            <a:r>
              <a:rPr lang="en-US" sz="2700" smtClean="0">
                <a:solidFill>
                  <a:srgbClr val="FF0000"/>
                </a:solidFill>
                <a:latin typeface="Times New Roman" pitchFamily="18" charset="0"/>
                <a:cs typeface="Times New Roman" pitchFamily="18" charset="0"/>
              </a:rPr>
              <a:t>c) Văn bản cho phép thực hiện kỹ thuật của người PTCMKT của cơ sở KB, CB (đây là nội dung quan trọng và mới đối với người HN)</a:t>
            </a:r>
          </a:p>
          <a:p>
            <a:pPr algn="just">
              <a:lnSpc>
                <a:spcPct val="100000"/>
              </a:lnSpc>
              <a:spcBef>
                <a:spcPts val="600"/>
              </a:spcBef>
              <a:buNone/>
            </a:pPr>
            <a:r>
              <a:rPr lang="en-US" sz="2700" smtClean="0">
                <a:solidFill>
                  <a:srgbClr val="002060"/>
                </a:solidFill>
                <a:latin typeface="Times New Roman" pitchFamily="18" charset="0"/>
                <a:cs typeface="Times New Roman" pitchFamily="18" charset="0"/>
              </a:rPr>
              <a:t/>
            </a:r>
            <a:br>
              <a:rPr lang="en-US" sz="2700" smtClean="0">
                <a:solidFill>
                  <a:srgbClr val="002060"/>
                </a:solidFill>
                <a:latin typeface="Times New Roman" pitchFamily="18" charset="0"/>
                <a:cs typeface="Times New Roman" pitchFamily="18" charset="0"/>
              </a:rPr>
            </a:br>
            <a:endParaRPr lang="en-US" sz="270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00100" y="514350"/>
            <a:ext cx="10887075" cy="5709255"/>
          </a:xfrm>
          <a:prstGeom prst="rect">
            <a:avLst/>
          </a:prstGeom>
        </p:spPr>
        <p:txBody>
          <a:bodyPr wrap="square">
            <a:spAutoFit/>
          </a:bodyPr>
          <a:lstStyle/>
          <a:p>
            <a:pPr algn="just">
              <a:spcBef>
                <a:spcPts val="600"/>
              </a:spcBef>
            </a:pPr>
            <a:r>
              <a:rPr lang="en-US" sz="2700" b="1" smtClean="0">
                <a:solidFill>
                  <a:srgbClr val="002060"/>
                </a:solidFill>
                <a:latin typeface="Times New Roman" pitchFamily="18" charset="0"/>
                <a:ea typeface="Cambria" panose="02040503050406030204" pitchFamily="18" charset="0"/>
                <a:cs typeface="Times New Roman" pitchFamily="18" charset="0"/>
              </a:rPr>
              <a:t>Đề nghị các đơn vị: Rà soát CCHN đã được cấp, văn bằng chuyên môn, chứng chỉ đào tạo của người hành nghề tại cơ sở để thực hiện:</a:t>
            </a:r>
          </a:p>
          <a:p>
            <a:pPr algn="just">
              <a:lnSpc>
                <a:spcPct val="100000"/>
              </a:lnSpc>
              <a:spcBef>
                <a:spcPts val="600"/>
              </a:spcBef>
              <a:buNone/>
            </a:pPr>
            <a:r>
              <a:rPr lang="en-US" sz="2700" smtClean="0">
                <a:solidFill>
                  <a:srgbClr val="FF0000"/>
                </a:solidFill>
                <a:latin typeface="Times New Roman" pitchFamily="18" charset="0"/>
                <a:cs typeface="Times New Roman" pitchFamily="18" charset="0"/>
              </a:rPr>
              <a:t> (1) Đề nghị Sở Y tế điều chỉnh GPHN cho bác sỹ có văn bằng CKI, II: Để bổ sung thêm CK vào GPHN.  </a:t>
            </a:r>
          </a:p>
          <a:p>
            <a:pPr algn="just">
              <a:spcBef>
                <a:spcPts val="600"/>
              </a:spcBef>
            </a:pPr>
            <a:r>
              <a:rPr lang="en-US" sz="2700" smtClean="0">
                <a:solidFill>
                  <a:srgbClr val="FF0000"/>
                </a:solidFill>
                <a:latin typeface="Times New Roman" pitchFamily="18" charset="0"/>
                <a:cs typeface="Times New Roman" pitchFamily="18" charset="0"/>
              </a:rPr>
              <a:t>c) Rà soát chứng chỉ đào tạo kỹ thuật chuyên môn, kể cả chứng chỉ đã đào tạo trước ngày 01/01/2024: Chứng chi định hướng chuyên khoa, chứng chỉ đào tạo, chứng nhận được chuyển giao kỹ thuật... mà chưa có trong phạm vi hành nghề đã được cấp:  </a:t>
            </a:r>
            <a:r>
              <a:rPr lang="en-US" sz="2700" b="1" smtClean="0">
                <a:solidFill>
                  <a:srgbClr val="FF0000"/>
                </a:solidFill>
                <a:latin typeface="Times New Roman" pitchFamily="18" charset="0"/>
                <a:cs typeface="Times New Roman" pitchFamily="18" charset="0"/>
              </a:rPr>
              <a:t>Người chịu trách nhiệm CMKT của cơ sở ban hành Quyết định cho phép người HN được thực hiện kỹ thuật đã được đào tạo </a:t>
            </a:r>
            <a:endParaRPr lang="en-US" sz="2700" smtClean="0">
              <a:solidFill>
                <a:srgbClr val="FF0000"/>
              </a:solidFill>
              <a:latin typeface="Times New Roman" pitchFamily="18" charset="0"/>
              <a:cs typeface="Times New Roman" pitchFamily="18" charset="0"/>
            </a:endParaRPr>
          </a:p>
          <a:p>
            <a:pPr algn="just">
              <a:spcBef>
                <a:spcPts val="600"/>
              </a:spcBef>
            </a:pPr>
            <a:r>
              <a:rPr lang="en-US" sz="2700" smtClean="0">
                <a:solidFill>
                  <a:srgbClr val="FF0000"/>
                </a:solidFill>
                <a:latin typeface="Times New Roman" pitchFamily="18" charset="0"/>
                <a:cs typeface="Times New Roman" pitchFamily="18" charset="0"/>
              </a:rPr>
              <a:t>(3) Những người đã được </a:t>
            </a:r>
            <a:r>
              <a:rPr lang="en-US" sz="2800" smtClean="0">
                <a:solidFill>
                  <a:srgbClr val="FF0000"/>
                </a:solidFill>
                <a:latin typeface="Times New Roman" pitchFamily="18" charset="0"/>
                <a:cs typeface="Times New Roman" pitchFamily="18" charset="0"/>
              </a:rPr>
              <a:t>Người chịu trách nhiệm CMKT của cơ sở  giao thực hiện kỹ thuật theo Thông tư 35/2019/TT-BYT đề nghị ban hành QĐ cho phép theo TT 32/2023/TT-BYT để đăng ký hành nghề.</a:t>
            </a:r>
            <a:endParaRPr lang="en-US" sz="2700" b="1" smtClean="0">
              <a:solidFill>
                <a:srgbClr val="002060"/>
              </a:solidFill>
              <a:latin typeface="Times New Roman" pitchFamily="18" charset="0"/>
              <a:ea typeface="Cambria" panose="02040503050406030204" pitchFamily="18" charset="0"/>
              <a:cs typeface="Times New Roman" pitchFamily="18" charset="0"/>
            </a:endParaRPr>
          </a:p>
          <a:p>
            <a:pPr algn="just">
              <a:spcBef>
                <a:spcPts val="600"/>
              </a:spcBef>
            </a:pPr>
            <a:endParaRPr lang="en-US" smtClean="0">
              <a:solidFill>
                <a:srgbClr val="002060"/>
              </a:solidFill>
              <a:latin typeface="Times New Roman" pitchFamily="18" charset="0"/>
              <a:cs typeface="Times New Roman" pitchFamily="18"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1891" y="318655"/>
            <a:ext cx="11125199" cy="623454"/>
          </a:xfrm>
        </p:spPr>
        <p:txBody>
          <a:bodyPr>
            <a:noAutofit/>
          </a:bodyPr>
          <a:lstStyle/>
          <a:p>
            <a:pPr algn="ctr"/>
            <a:r>
              <a:rPr lang="en-US" sz="2600" b="1" smtClean="0">
                <a:solidFill>
                  <a:srgbClr val="C00000"/>
                </a:solidFill>
                <a:latin typeface="Times New Roman" pitchFamily="18" charset="0"/>
                <a:cs typeface="Times New Roman" pitchFamily="18" charset="0"/>
              </a:rPr>
              <a:t>Điều 11. Phạm vi hành nghề của người hành nghề tại các PL kèm theo TT 32</a:t>
            </a:r>
            <a:endParaRPr lang="vi-VN" sz="2600">
              <a:solidFill>
                <a:srgbClr val="C00000"/>
              </a:solidFill>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31001050"/>
              </p:ext>
            </p:extLst>
          </p:nvPr>
        </p:nvGraphicFramePr>
        <p:xfrm>
          <a:off x="509408" y="1050965"/>
          <a:ext cx="11249795" cy="5382089"/>
        </p:xfrm>
        <a:graphic>
          <a:graphicData uri="http://schemas.openxmlformats.org/drawingml/2006/table">
            <a:tbl>
              <a:tblPr firstRow="1" bandRow="1">
                <a:tableStyleId>{5C22544A-7EE6-4342-B048-85BDC9FD1C3A}</a:tableStyleId>
              </a:tblPr>
              <a:tblGrid>
                <a:gridCol w="4117474">
                  <a:extLst>
                    <a:ext uri="{9D8B030D-6E8A-4147-A177-3AD203B41FA5}">
                      <a16:colId xmlns:a16="http://schemas.microsoft.com/office/drawing/2014/main" val="629547307"/>
                    </a:ext>
                  </a:extLst>
                </a:gridCol>
                <a:gridCol w="1297858">
                  <a:extLst>
                    <a:ext uri="{9D8B030D-6E8A-4147-A177-3AD203B41FA5}">
                      <a16:colId xmlns:a16="http://schemas.microsoft.com/office/drawing/2014/main" val="533435810"/>
                    </a:ext>
                  </a:extLst>
                </a:gridCol>
                <a:gridCol w="572237">
                  <a:extLst>
                    <a:ext uri="{9D8B030D-6E8A-4147-A177-3AD203B41FA5}">
                      <a16:colId xmlns:a16="http://schemas.microsoft.com/office/drawing/2014/main" val="2063893375"/>
                    </a:ext>
                  </a:extLst>
                </a:gridCol>
                <a:gridCol w="4305777">
                  <a:extLst>
                    <a:ext uri="{9D8B030D-6E8A-4147-A177-3AD203B41FA5}">
                      <a16:colId xmlns:a16="http://schemas.microsoft.com/office/drawing/2014/main" val="81529668"/>
                    </a:ext>
                  </a:extLst>
                </a:gridCol>
                <a:gridCol w="956449">
                  <a:extLst>
                    <a:ext uri="{9D8B030D-6E8A-4147-A177-3AD203B41FA5}">
                      <a16:colId xmlns:a16="http://schemas.microsoft.com/office/drawing/2014/main" val="3555694607"/>
                    </a:ext>
                  </a:extLst>
                </a:gridCol>
              </a:tblGrid>
              <a:tr h="614026">
                <a:tc>
                  <a:txBody>
                    <a:bodyPr/>
                    <a:lstStyle/>
                    <a:p>
                      <a:r>
                        <a:rPr lang="en-US">
                          <a:solidFill>
                            <a:srgbClr val="002060"/>
                          </a:solidFill>
                          <a:latin typeface="Arial" panose="020B0604020202020204" pitchFamily="34" charset="0"/>
                          <a:cs typeface="Arial" panose="020B0604020202020204" pitchFamily="34" charset="0"/>
                        </a:rPr>
                        <a:t>Người</a:t>
                      </a:r>
                      <a:r>
                        <a:rPr lang="en-US" baseline="0">
                          <a:solidFill>
                            <a:srgbClr val="002060"/>
                          </a:solidFill>
                          <a:latin typeface="Arial" panose="020B0604020202020204" pitchFamily="34" charset="0"/>
                          <a:cs typeface="Arial" panose="020B0604020202020204" pitchFamily="34" charset="0"/>
                        </a:rPr>
                        <a:t> hành nghề</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Phụ</a:t>
                      </a:r>
                      <a:r>
                        <a:rPr lang="en-US" baseline="0">
                          <a:solidFill>
                            <a:srgbClr val="002060"/>
                          </a:solidFill>
                          <a:latin typeface="Arial" panose="020B0604020202020204" pitchFamily="34" charset="0"/>
                          <a:cs typeface="Arial" panose="020B0604020202020204" pitchFamily="34" charset="0"/>
                        </a:rPr>
                        <a:t> lục</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Người</a:t>
                      </a:r>
                      <a:r>
                        <a:rPr lang="en-US" baseline="0">
                          <a:solidFill>
                            <a:srgbClr val="002060"/>
                          </a:solidFill>
                          <a:latin typeface="Arial" panose="020B0604020202020204" pitchFamily="34" charset="0"/>
                          <a:cs typeface="Arial" panose="020B0604020202020204" pitchFamily="34" charset="0"/>
                        </a:rPr>
                        <a:t> hành nghề</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Phụ</a:t>
                      </a:r>
                      <a:r>
                        <a:rPr lang="en-US" baseline="0">
                          <a:solidFill>
                            <a:srgbClr val="002060"/>
                          </a:solidFill>
                          <a:latin typeface="Arial" panose="020B0604020202020204" pitchFamily="34" charset="0"/>
                          <a:cs typeface="Arial" panose="020B0604020202020204" pitchFamily="34" charset="0"/>
                        </a:rPr>
                        <a:t> lục</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55921611"/>
                  </a:ext>
                </a:extLst>
              </a:tr>
              <a:tr h="534672">
                <a:tc>
                  <a:txBody>
                    <a:bodyPr/>
                    <a:lstStyle/>
                    <a:p>
                      <a:r>
                        <a:rPr lang="en-US">
                          <a:solidFill>
                            <a:srgbClr val="002060"/>
                          </a:solidFill>
                          <a:latin typeface="Arial" panose="020B0604020202020204" pitchFamily="34" charset="0"/>
                          <a:cs typeface="Arial" panose="020B0604020202020204" pitchFamily="34" charset="0"/>
                        </a:rPr>
                        <a:t>1. Bác</a:t>
                      </a:r>
                      <a:r>
                        <a:rPr lang="en-US" baseline="0">
                          <a:solidFill>
                            <a:srgbClr val="002060"/>
                          </a:solidFill>
                          <a:latin typeface="Arial" panose="020B0604020202020204" pitchFamily="34" charset="0"/>
                          <a:cs typeface="Arial" panose="020B0604020202020204" pitchFamily="34" charset="0"/>
                        </a:rPr>
                        <a:t> sĩ y </a:t>
                      </a:r>
                      <a:r>
                        <a:rPr lang="en-US" baseline="0" smtClean="0">
                          <a:solidFill>
                            <a:srgbClr val="002060"/>
                          </a:solidFill>
                          <a:latin typeface="Arial" panose="020B0604020202020204" pitchFamily="34" charset="0"/>
                          <a:cs typeface="Arial" panose="020B0604020202020204" pitchFamily="34" charset="0"/>
                        </a:rPr>
                        <a:t>khoa (trước là ĐK)</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10. Điều</a:t>
                      </a:r>
                      <a:r>
                        <a:rPr lang="en-US" baseline="0">
                          <a:solidFill>
                            <a:srgbClr val="002060"/>
                          </a:solidFill>
                          <a:latin typeface="Arial" panose="020B0604020202020204" pitchFamily="34" charset="0"/>
                          <a:cs typeface="Arial" panose="020B0604020202020204" pitchFamily="34" charset="0"/>
                        </a:rPr>
                        <a:t> dưỡng</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XII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4891616"/>
                  </a:ext>
                </a:extLst>
              </a:tr>
              <a:tr h="534672">
                <a:tc>
                  <a:txBody>
                    <a:bodyPr/>
                    <a:lstStyle/>
                    <a:p>
                      <a:r>
                        <a:rPr lang="en-US">
                          <a:solidFill>
                            <a:srgbClr val="002060"/>
                          </a:solidFill>
                          <a:latin typeface="Arial" panose="020B0604020202020204" pitchFamily="34" charset="0"/>
                          <a:cs typeface="Arial" panose="020B0604020202020204" pitchFamily="34" charset="0"/>
                        </a:rPr>
                        <a:t>2. Bác</a:t>
                      </a:r>
                      <a:r>
                        <a:rPr lang="en-US" baseline="0">
                          <a:solidFill>
                            <a:srgbClr val="002060"/>
                          </a:solidFill>
                          <a:latin typeface="Arial" panose="020B0604020202020204" pitchFamily="34" charset="0"/>
                          <a:cs typeface="Arial" panose="020B0604020202020204" pitchFamily="34" charset="0"/>
                        </a:rPr>
                        <a:t> sĩ YHCT</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11.</a:t>
                      </a:r>
                      <a:r>
                        <a:rPr lang="en-US" baseline="0">
                          <a:solidFill>
                            <a:srgbClr val="002060"/>
                          </a:solidFill>
                          <a:latin typeface="Arial" panose="020B0604020202020204" pitchFamily="34" charset="0"/>
                          <a:cs typeface="Arial" panose="020B0604020202020204" pitchFamily="34" charset="0"/>
                        </a:rPr>
                        <a:t> </a:t>
                      </a:r>
                      <a:r>
                        <a:rPr lang="en-US">
                          <a:solidFill>
                            <a:srgbClr val="002060"/>
                          </a:solidFill>
                          <a:latin typeface="Arial" panose="020B0604020202020204" pitchFamily="34" charset="0"/>
                          <a:cs typeface="Arial" panose="020B0604020202020204" pitchFamily="34" charset="0"/>
                        </a:rPr>
                        <a:t>Hộ</a:t>
                      </a:r>
                      <a:r>
                        <a:rPr lang="en-US" baseline="0">
                          <a:solidFill>
                            <a:srgbClr val="002060"/>
                          </a:solidFill>
                          <a:latin typeface="Arial" panose="020B0604020202020204" pitchFamily="34" charset="0"/>
                          <a:cs typeface="Arial" panose="020B0604020202020204" pitchFamily="34" charset="0"/>
                        </a:rPr>
                        <a:t> sinh</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XIII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77038458"/>
                  </a:ext>
                </a:extLst>
              </a:tr>
              <a:tr h="534672">
                <a:tc>
                  <a:txBody>
                    <a:bodyPr/>
                    <a:lstStyle/>
                    <a:p>
                      <a:r>
                        <a:rPr lang="en-US">
                          <a:solidFill>
                            <a:srgbClr val="002060"/>
                          </a:solidFill>
                          <a:latin typeface="Arial" panose="020B0604020202020204" pitchFamily="34" charset="0"/>
                          <a:cs typeface="Arial" panose="020B0604020202020204" pitchFamily="34" charset="0"/>
                        </a:rPr>
                        <a:t>3. Bác</a:t>
                      </a:r>
                      <a:r>
                        <a:rPr lang="en-US" baseline="0">
                          <a:solidFill>
                            <a:srgbClr val="002060"/>
                          </a:solidFill>
                          <a:latin typeface="Arial" panose="020B0604020202020204" pitchFamily="34" charset="0"/>
                          <a:cs typeface="Arial" panose="020B0604020202020204" pitchFamily="34" charset="0"/>
                        </a:rPr>
                        <a:t> sĩ YHDP</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VII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12. Kỹ</a:t>
                      </a:r>
                      <a:r>
                        <a:rPr lang="en-US" baseline="0">
                          <a:solidFill>
                            <a:srgbClr val="002060"/>
                          </a:solidFill>
                          <a:latin typeface="Arial" panose="020B0604020202020204" pitchFamily="34" charset="0"/>
                          <a:cs typeface="Arial" panose="020B0604020202020204" pitchFamily="34" charset="0"/>
                        </a:rPr>
                        <a:t> thuật y</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XIV</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63063243"/>
                  </a:ext>
                </a:extLst>
              </a:tr>
              <a:tr h="534672">
                <a:tc>
                  <a:txBody>
                    <a:bodyPr/>
                    <a:lstStyle/>
                    <a:p>
                      <a:r>
                        <a:rPr lang="en-US">
                          <a:solidFill>
                            <a:srgbClr val="002060"/>
                          </a:solidFill>
                          <a:latin typeface="Arial" panose="020B0604020202020204" pitchFamily="34" charset="0"/>
                          <a:cs typeface="Arial" panose="020B0604020202020204" pitchFamily="34" charset="0"/>
                        </a:rPr>
                        <a:t>4. Bác</a:t>
                      </a:r>
                      <a:r>
                        <a:rPr lang="en-US" baseline="0">
                          <a:solidFill>
                            <a:srgbClr val="002060"/>
                          </a:solidFill>
                          <a:latin typeface="Arial" panose="020B0604020202020204" pitchFamily="34" charset="0"/>
                          <a:cs typeface="Arial" panose="020B0604020202020204" pitchFamily="34" charset="0"/>
                        </a:rPr>
                        <a:t> sĩ RHM</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VIII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13. Dinh</a:t>
                      </a:r>
                      <a:r>
                        <a:rPr lang="en-US" baseline="0">
                          <a:solidFill>
                            <a:srgbClr val="002060"/>
                          </a:solidFill>
                          <a:latin typeface="Arial" panose="020B0604020202020204" pitchFamily="34" charset="0"/>
                          <a:cs typeface="Arial" panose="020B0604020202020204" pitchFamily="34" charset="0"/>
                        </a:rPr>
                        <a:t> dưỡng lâm sàng</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XV</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23247739"/>
                  </a:ext>
                </a:extLst>
              </a:tr>
              <a:tr h="534672">
                <a:tc>
                  <a:txBody>
                    <a:bodyPr/>
                    <a:lstStyle/>
                    <a:p>
                      <a:r>
                        <a:rPr lang="en-US">
                          <a:solidFill>
                            <a:srgbClr val="002060"/>
                          </a:solidFill>
                          <a:latin typeface="Arial" panose="020B0604020202020204" pitchFamily="34" charset="0"/>
                          <a:cs typeface="Arial" panose="020B0604020202020204" pitchFamily="34" charset="0"/>
                        </a:rPr>
                        <a:t>5. Bác</a:t>
                      </a:r>
                      <a:r>
                        <a:rPr lang="en-US" baseline="0">
                          <a:solidFill>
                            <a:srgbClr val="002060"/>
                          </a:solidFill>
                          <a:latin typeface="Arial" panose="020B0604020202020204" pitchFamily="34" charset="0"/>
                          <a:cs typeface="Arial" panose="020B0604020202020204" pitchFamily="34" charset="0"/>
                        </a:rPr>
                        <a:t> sĩ</a:t>
                      </a:r>
                      <a:r>
                        <a:rPr lang="en-US">
                          <a:solidFill>
                            <a:srgbClr val="002060"/>
                          </a:solidFill>
                          <a:latin typeface="Arial" panose="020B0604020202020204" pitchFamily="34" charset="0"/>
                          <a:cs typeface="Arial" panose="020B0604020202020204" pitchFamily="34" charset="0"/>
                        </a:rPr>
                        <a:t> HSCC</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 IX</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14.</a:t>
                      </a:r>
                      <a:r>
                        <a:rPr lang="en-US" baseline="0">
                          <a:solidFill>
                            <a:srgbClr val="002060"/>
                          </a:solidFill>
                          <a:latin typeface="Arial" panose="020B0604020202020204" pitchFamily="34" charset="0"/>
                          <a:cs typeface="Arial" panose="020B0604020202020204" pitchFamily="34" charset="0"/>
                        </a:rPr>
                        <a:t> </a:t>
                      </a:r>
                      <a:r>
                        <a:rPr lang="en-US">
                          <a:solidFill>
                            <a:srgbClr val="002060"/>
                          </a:solidFill>
                          <a:latin typeface="Arial" panose="020B0604020202020204" pitchFamily="34" charset="0"/>
                          <a:cs typeface="Arial" panose="020B0604020202020204" pitchFamily="34" charset="0"/>
                        </a:rPr>
                        <a:t>Tâm</a:t>
                      </a:r>
                      <a:r>
                        <a:rPr lang="en-US" baseline="0">
                          <a:solidFill>
                            <a:srgbClr val="002060"/>
                          </a:solidFill>
                          <a:latin typeface="Arial" panose="020B0604020202020204" pitchFamily="34" charset="0"/>
                          <a:cs typeface="Arial" panose="020B0604020202020204" pitchFamily="34" charset="0"/>
                        </a:rPr>
                        <a:t> lý lâm sàng</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XVI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39265284"/>
                  </a:ext>
                </a:extLst>
              </a:tr>
              <a:tr h="534672">
                <a:tc>
                  <a:txBody>
                    <a:bodyPr/>
                    <a:lstStyle/>
                    <a:p>
                      <a:r>
                        <a:rPr lang="en-US">
                          <a:solidFill>
                            <a:srgbClr val="002060"/>
                          </a:solidFill>
                          <a:latin typeface="Arial" panose="020B0604020202020204" pitchFamily="34" charset="0"/>
                          <a:cs typeface="Arial" panose="020B0604020202020204" pitchFamily="34" charset="0"/>
                        </a:rPr>
                        <a:t>6. Bác</a:t>
                      </a:r>
                      <a:r>
                        <a:rPr lang="en-US" baseline="0">
                          <a:solidFill>
                            <a:srgbClr val="002060"/>
                          </a:solidFill>
                          <a:latin typeface="Arial" panose="020B0604020202020204" pitchFamily="34" charset="0"/>
                          <a:cs typeface="Arial" panose="020B0604020202020204" pitchFamily="34" charset="0"/>
                        </a:rPr>
                        <a:t> sĩ dinh dưỡng</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 XV</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15. Cấp</a:t>
                      </a:r>
                      <a:r>
                        <a:rPr lang="en-US" baseline="0">
                          <a:solidFill>
                            <a:srgbClr val="002060"/>
                          </a:solidFill>
                          <a:latin typeface="Arial" panose="020B0604020202020204" pitchFamily="34" charset="0"/>
                          <a:cs typeface="Arial" panose="020B0604020202020204" pitchFamily="34" charset="0"/>
                        </a:rPr>
                        <a:t> cứu viên ngoại viện</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XVII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42629541"/>
                  </a:ext>
                </a:extLst>
              </a:tr>
              <a:tr h="534672">
                <a:tc>
                  <a:txBody>
                    <a:bodyPr/>
                    <a:lstStyle/>
                    <a:p>
                      <a:r>
                        <a:rPr lang="en-US">
                          <a:solidFill>
                            <a:srgbClr val="002060"/>
                          </a:solidFill>
                          <a:latin typeface="Arial" panose="020B0604020202020204" pitchFamily="34" charset="0"/>
                          <a:cs typeface="Arial" panose="020B0604020202020204" pitchFamily="34" charset="0"/>
                        </a:rPr>
                        <a:t>7. Bác</a:t>
                      </a:r>
                      <a:r>
                        <a:rPr lang="en-US" baseline="0">
                          <a:solidFill>
                            <a:srgbClr val="002060"/>
                          </a:solidFill>
                          <a:latin typeface="Arial" panose="020B0604020202020204" pitchFamily="34" charset="0"/>
                          <a:cs typeface="Arial" panose="020B0604020202020204" pitchFamily="34" charset="0"/>
                        </a:rPr>
                        <a:t> sĩ chuyên khoa khác</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V, IX</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a:solidFill>
                            <a:srgbClr val="002060"/>
                          </a:solidFill>
                          <a:latin typeface="Arial" panose="020B0604020202020204" pitchFamily="34" charset="0"/>
                          <a:cs typeface="Arial" panose="020B0604020202020204" pitchFamily="34" charset="0"/>
                        </a:rPr>
                        <a:t>16.</a:t>
                      </a:r>
                      <a:r>
                        <a:rPr lang="en-US" baseline="0">
                          <a:solidFill>
                            <a:srgbClr val="002060"/>
                          </a:solidFill>
                          <a:latin typeface="Arial" panose="020B0604020202020204" pitchFamily="34" charset="0"/>
                          <a:cs typeface="Arial" panose="020B0604020202020204" pitchFamily="34" charset="0"/>
                        </a:rPr>
                        <a:t> </a:t>
                      </a:r>
                      <a:r>
                        <a:rPr lang="en-US">
                          <a:solidFill>
                            <a:srgbClr val="002060"/>
                          </a:solidFill>
                          <a:latin typeface="Arial" panose="020B0604020202020204" pitchFamily="34" charset="0"/>
                          <a:cs typeface="Arial" panose="020B0604020202020204" pitchFamily="34" charset="0"/>
                        </a:rPr>
                        <a:t>Lương</a:t>
                      </a:r>
                      <a:r>
                        <a:rPr lang="en-US" baseline="0">
                          <a:solidFill>
                            <a:srgbClr val="002060"/>
                          </a:solidFill>
                          <a:latin typeface="Arial" panose="020B0604020202020204" pitchFamily="34" charset="0"/>
                          <a:cs typeface="Arial" panose="020B0604020202020204" pitchFamily="34" charset="0"/>
                        </a:rPr>
                        <a:t> y</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XVIII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67107342"/>
                  </a:ext>
                </a:extLst>
              </a:tr>
              <a:tr h="534672">
                <a:tc>
                  <a:txBody>
                    <a:bodyPr/>
                    <a:lstStyle/>
                    <a:p>
                      <a:r>
                        <a:rPr lang="en-US">
                          <a:solidFill>
                            <a:srgbClr val="002060"/>
                          </a:solidFill>
                          <a:latin typeface="Arial" panose="020B0604020202020204" pitchFamily="34" charset="0"/>
                          <a:cs typeface="Arial" panose="020B0604020202020204" pitchFamily="34" charset="0"/>
                        </a:rPr>
                        <a:t>8. Y sĩ</a:t>
                      </a:r>
                      <a:r>
                        <a:rPr lang="en-US" baseline="0">
                          <a:solidFill>
                            <a:srgbClr val="002060"/>
                          </a:solidFill>
                          <a:latin typeface="Arial" panose="020B0604020202020204" pitchFamily="34" charset="0"/>
                          <a:cs typeface="Arial" panose="020B0604020202020204" pitchFamily="34" charset="0"/>
                        </a:rPr>
                        <a:t> đa khoa</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800" kern="1200">
                          <a:solidFill>
                            <a:srgbClr val="002060"/>
                          </a:solidFill>
                          <a:effectLst/>
                          <a:latin typeface="Arial" panose="020B0604020202020204" pitchFamily="34" charset="0"/>
                          <a:ea typeface="+mn-ea"/>
                          <a:cs typeface="Arial" panose="020B0604020202020204" pitchFamily="34" charset="0"/>
                        </a:rPr>
                        <a:t>17. Người có bài thuốc gia truyền</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46992171"/>
                  </a:ext>
                </a:extLst>
              </a:tr>
              <a:tr h="464633">
                <a:tc>
                  <a:txBody>
                    <a:bodyPr/>
                    <a:lstStyle/>
                    <a:p>
                      <a:r>
                        <a:rPr lang="en-US">
                          <a:solidFill>
                            <a:srgbClr val="002060"/>
                          </a:solidFill>
                          <a:latin typeface="Arial" panose="020B0604020202020204" pitchFamily="34" charset="0"/>
                          <a:cs typeface="Arial" panose="020B0604020202020204" pitchFamily="34" charset="0"/>
                        </a:rPr>
                        <a:t>9. Y sĩ</a:t>
                      </a:r>
                      <a:r>
                        <a:rPr lang="en-US" baseline="0">
                          <a:solidFill>
                            <a:srgbClr val="002060"/>
                          </a:solidFill>
                          <a:latin typeface="Arial" panose="020B0604020202020204" pitchFamily="34" charset="0"/>
                          <a:cs typeface="Arial" panose="020B0604020202020204" pitchFamily="34" charset="0"/>
                        </a:rPr>
                        <a:t> YHCT</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solidFill>
                            <a:srgbClr val="002060"/>
                          </a:solidFill>
                          <a:latin typeface="Arial" panose="020B0604020202020204" pitchFamily="34" charset="0"/>
                          <a:cs typeface="Arial" panose="020B0604020202020204" pitchFamily="34" charset="0"/>
                        </a:rPr>
                        <a:t>XI</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800" kern="1200">
                          <a:solidFill>
                            <a:srgbClr val="002060"/>
                          </a:solidFill>
                          <a:effectLst/>
                          <a:latin typeface="Arial" panose="020B0604020202020204" pitchFamily="34" charset="0"/>
                          <a:ea typeface="+mn-ea"/>
                          <a:cs typeface="Arial" panose="020B0604020202020204" pitchFamily="34" charset="0"/>
                        </a:rPr>
                        <a:t>18. Người có PP chữa bệnh gia truyền</a:t>
                      </a:r>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vi-VN">
                        <a:solidFill>
                          <a:srgbClr val="00206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64074851"/>
                  </a:ext>
                </a:extLst>
              </a:tr>
            </a:tbl>
          </a:graphicData>
        </a:graphic>
      </p:graphicFrame>
    </p:spTree>
    <p:extLst>
      <p:ext uri="{BB962C8B-B14F-4D97-AF65-F5344CB8AC3E}">
        <p14:creationId xmlns:p14="http://schemas.microsoft.com/office/powerpoint/2010/main" val="170917366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7224" y="314326"/>
            <a:ext cx="11115675" cy="6324808"/>
          </a:xfrm>
          <a:prstGeom prst="rect">
            <a:avLst/>
          </a:prstGeom>
        </p:spPr>
        <p:txBody>
          <a:bodyPr wrap="square">
            <a:spAutoFit/>
          </a:bodyPr>
          <a:lstStyle/>
          <a:p>
            <a:pPr algn="just">
              <a:buNone/>
            </a:pPr>
            <a:r>
              <a:rPr lang="en-US" sz="2700" b="1" smtClean="0">
                <a:latin typeface="Times New Roman" pitchFamily="18" charset="0"/>
                <a:cs typeface="Times New Roman" pitchFamily="18" charset="0"/>
              </a:rPr>
              <a:t>Điều 11. Phạm vi hành nghề của người hành nghề (chi tiết)</a:t>
            </a:r>
          </a:p>
          <a:p>
            <a:pPr algn="just">
              <a:buFontTx/>
              <a:buChar char="-"/>
            </a:pPr>
            <a:r>
              <a:rPr lang="en-US" sz="2700" smtClean="0">
                <a:latin typeface="Times New Roman" panose="02020603050405020304" pitchFamily="18" charset="0"/>
                <a:cs typeface="Times New Roman" panose="02020603050405020304" pitchFamily="18" charset="0"/>
              </a:rPr>
              <a:t> </a:t>
            </a:r>
            <a:r>
              <a:rPr lang="vi-VN" sz="2700" b="1" smtClean="0">
                <a:latin typeface="Times New Roman" panose="02020603050405020304" pitchFamily="18" charset="0"/>
                <a:cs typeface="Times New Roman" panose="02020603050405020304" pitchFamily="18" charset="0"/>
              </a:rPr>
              <a:t>Bác sĩ có phạm vi hoạt động chuyên môn là "khám, chữa bệnh đa khoa" </a:t>
            </a:r>
            <a:r>
              <a:rPr lang="vi-VN" sz="2700" smtClean="0">
                <a:latin typeface="Times New Roman" panose="02020603050405020304" pitchFamily="18" charset="0"/>
                <a:cs typeface="Times New Roman" panose="02020603050405020304" pitchFamily="18" charset="0"/>
              </a:rPr>
              <a:t>được áp dụng phạm vi hành nghề của bác sỹ y khoa tại Phụ lục V Thông tư 32/2023/TT-BYT.</a:t>
            </a:r>
            <a:endParaRPr lang="en-US" sz="2700" smtClean="0">
              <a:latin typeface="Times New Roman" panose="02020603050405020304" pitchFamily="18" charset="0"/>
              <a:cs typeface="Times New Roman" panose="02020603050405020304" pitchFamily="18" charset="0"/>
            </a:endParaRPr>
          </a:p>
          <a:p>
            <a:r>
              <a:rPr lang="vi-VN" sz="2700" smtClean="0">
                <a:latin typeface="Times New Roman" panose="02020603050405020304" pitchFamily="18" charset="0"/>
                <a:cs typeface="Times New Roman" panose="02020603050405020304" pitchFamily="18" charset="0"/>
              </a:rPr>
              <a:t>- </a:t>
            </a:r>
            <a:r>
              <a:rPr lang="en-US" sz="2700" b="1" smtClean="0">
                <a:latin typeface="Times New Roman" pitchFamily="18" charset="0"/>
                <a:cs typeface="Times New Roman" pitchFamily="18" charset="0"/>
              </a:rPr>
              <a:t>Bác sỹ chuyên khoa:</a:t>
            </a:r>
            <a:r>
              <a:rPr lang="vi-VN" sz="2700" smtClean="0">
                <a:latin typeface="Times New Roman" panose="02020603050405020304" pitchFamily="18" charset="0"/>
                <a:cs typeface="Times New Roman" panose="02020603050405020304" pitchFamily="18" charset="0"/>
              </a:rPr>
              <a:t> Phạm vi hành nghề KCB là toàn bộ Phụ lục số V và theo chuyên khoa tại Phụ lục số IX Thông tư 32/2023/TT-BYT phù hợp với văn bằng chuyên khoa được đào tạo.</a:t>
            </a:r>
            <a:endParaRPr lang="en-US" sz="2700" smtClean="0">
              <a:latin typeface="Times New Roman" panose="02020603050405020304" pitchFamily="18" charset="0"/>
              <a:cs typeface="Times New Roman" panose="02020603050405020304" pitchFamily="18" charset="0"/>
            </a:endParaRPr>
          </a:p>
          <a:p>
            <a:pPr algn="just">
              <a:buFontTx/>
              <a:buChar char="-"/>
            </a:pPr>
            <a:r>
              <a:rPr lang="en-US" sz="2700" b="1" smtClean="0">
                <a:latin typeface="Times New Roman" pitchFamily="18" charset="0"/>
                <a:cs typeface="Times New Roman" pitchFamily="18" charset="0"/>
              </a:rPr>
              <a:t>Bác sỹ chuyên khoa hồi sức cấp cứu</a:t>
            </a:r>
            <a:r>
              <a:rPr lang="en-US" sz="2700" smtClean="0">
                <a:latin typeface="Times New Roman" pitchFamily="18" charset="0"/>
                <a:cs typeface="Times New Roman" pitchFamily="18" charset="0"/>
              </a:rPr>
              <a:t>: Phạm vi hành nghề tại Phụ lục số V (Y khoa, đa khoa) và Phụ lục số IX phần Nội khoa và Hồi sức cấp cứu.</a:t>
            </a:r>
          </a:p>
          <a:p>
            <a:pPr>
              <a:buNone/>
            </a:pPr>
            <a:r>
              <a:rPr lang="en-US" sz="2700" b="1" smtClean="0">
                <a:latin typeface="Times New Roman" pitchFamily="18" charset="0"/>
                <a:cs typeface="Times New Roman" pitchFamily="18" charset="0"/>
              </a:rPr>
              <a:t>6. Phạm vi hành nghề của y sỹ:</a:t>
            </a:r>
          </a:p>
          <a:p>
            <a:pPr algn="just">
              <a:buNone/>
            </a:pPr>
            <a:r>
              <a:rPr lang="en-US" sz="2700" b="1" smtClean="0">
                <a:latin typeface="Times New Roman" pitchFamily="18" charset="0"/>
                <a:cs typeface="Times New Roman" pitchFamily="18" charset="0"/>
              </a:rPr>
              <a:t>a) Y sỹ đa khoa</a:t>
            </a:r>
            <a:r>
              <a:rPr lang="en-US" sz="2700" smtClean="0">
                <a:latin typeface="Times New Roman" pitchFamily="18" charset="0"/>
                <a:cs typeface="Times New Roman" pitchFamily="18" charset="0"/>
              </a:rPr>
              <a:t>: Phạm vi hành nghề tại Phụ lục số X (bao gồm các kỹ thuật sơ cứu ban đầu, KBCB thông thường theo quy định tại Thông tư liên tịch số 10/2015/TTLT-BYT-BNV ngày 27/5/2015 của Bộ Y tế và Bộ Nội vụ quy định mã số, tiêu chuẩn chức danh nghề nghiệp bác sĩ, bác sĩ y học dự phòng, y sĩ);</a:t>
            </a:r>
          </a:p>
          <a:p>
            <a:pPr algn="just">
              <a:buNone/>
            </a:pPr>
            <a:r>
              <a:rPr lang="en-US" sz="2700" b="1" smtClean="0">
                <a:latin typeface="Times New Roman" pitchFamily="18" charset="0"/>
                <a:cs typeface="Times New Roman" pitchFamily="18" charset="0"/>
              </a:rPr>
              <a:t>b) Y sỹ y học cổ truyền</a:t>
            </a:r>
            <a:r>
              <a:rPr lang="en-US" sz="2700" smtClean="0">
                <a:latin typeface="Times New Roman" pitchFamily="18" charset="0"/>
                <a:cs typeface="Times New Roman" pitchFamily="18" charset="0"/>
              </a:rPr>
              <a:t>: Phạm vi hành nghề tại Phụ lục số XI</a:t>
            </a:r>
            <a:endParaRPr lang="en-US" smtClean="0">
              <a:latin typeface="Times New Roman" pitchFamily="18" charset="0"/>
              <a:cs typeface="Times New Roman" pitchFamily="18"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365760"/>
            <a:ext cx="11344275" cy="5811203"/>
          </a:xfrm>
        </p:spPr>
        <p:txBody>
          <a:bodyPr>
            <a:normAutofit lnSpcReduction="10000"/>
          </a:bodyPr>
          <a:lstStyle/>
          <a:p>
            <a:pPr algn="just">
              <a:buNone/>
            </a:pPr>
            <a:r>
              <a:rPr lang="en-US" sz="2900" b="1" smtClean="0">
                <a:latin typeface="Times New Roman" pitchFamily="18" charset="0"/>
                <a:cs typeface="Times New Roman" pitchFamily="18" charset="0"/>
              </a:rPr>
              <a:t>7. Phạm vi hành nghề của điều dưỡng: </a:t>
            </a:r>
            <a:r>
              <a:rPr lang="en-US" sz="2900" smtClean="0">
                <a:latin typeface="Times New Roman" pitchFamily="18" charset="0"/>
                <a:cs typeface="Times New Roman" pitchFamily="18" charset="0"/>
              </a:rPr>
              <a:t>quy định tại Phụ lục số XII.</a:t>
            </a:r>
          </a:p>
          <a:p>
            <a:pPr algn="just">
              <a:buNone/>
            </a:pPr>
            <a:r>
              <a:rPr lang="vi-VN" sz="2900" smtClean="0">
                <a:latin typeface="Times New Roman" pitchFamily="18" charset="0"/>
                <a:cs typeface="Times New Roman" pitchFamily="18" charset="0"/>
              </a:rPr>
              <a:t>Theo đó</a:t>
            </a:r>
            <a:r>
              <a:rPr lang="en-US" sz="2900" smtClean="0">
                <a:latin typeface="Times New Roman" pitchFamily="18" charset="0"/>
                <a:cs typeface="Times New Roman" pitchFamily="18" charset="0"/>
              </a:rPr>
              <a:t>:</a:t>
            </a:r>
          </a:p>
          <a:p>
            <a:pPr algn="just"/>
            <a:r>
              <a:rPr lang="en-US" sz="3200" smtClean="0">
                <a:solidFill>
                  <a:schemeClr val="dk1"/>
                </a:solidFill>
                <a:latin typeface="Times New Roman" pitchFamily="18" charset="0"/>
                <a:cs typeface="Times New Roman" pitchFamily="18" charset="0"/>
              </a:rPr>
              <a:t>Không còn theo phân hạng điều dưỡng: Hạng II, III, IV.</a:t>
            </a:r>
          </a:p>
          <a:p>
            <a:pPr algn="just"/>
            <a:r>
              <a:rPr lang="vi-VN" sz="3200" smtClean="0">
                <a:solidFill>
                  <a:schemeClr val="dk1"/>
                </a:solidFill>
                <a:latin typeface="Times New Roman" pitchFamily="18" charset="0"/>
                <a:cs typeface="Times New Roman" pitchFamily="18" charset="0"/>
              </a:rPr>
              <a:t>Kỹ thuật đánh dấu "+": Kỹ thuật sơ cứu, cấp cứu, điều dưỡng các trình độ đào tạo đều được</a:t>
            </a:r>
            <a:r>
              <a:rPr lang="en-US" sz="3200" smtClean="0">
                <a:solidFill>
                  <a:schemeClr val="dk1"/>
                </a:solidFill>
                <a:latin typeface="Times New Roman" pitchFamily="18" charset="0"/>
                <a:cs typeface="Times New Roman" pitchFamily="18" charset="0"/>
              </a:rPr>
              <a:t> </a:t>
            </a:r>
            <a:r>
              <a:rPr lang="vi-VN" sz="3200" smtClean="0">
                <a:solidFill>
                  <a:schemeClr val="dk1"/>
                </a:solidFill>
                <a:latin typeface="Times New Roman" pitchFamily="18" charset="0"/>
                <a:cs typeface="Times New Roman" pitchFamily="18" charset="0"/>
              </a:rPr>
              <a:t>thực hiện và chỉ định thực hiện kỹ thuật.</a:t>
            </a:r>
            <a:endParaRPr lang="en-US" sz="3200" smtClean="0">
              <a:solidFill>
                <a:schemeClr val="dk1"/>
              </a:solidFill>
              <a:latin typeface="Times New Roman" pitchFamily="18" charset="0"/>
              <a:cs typeface="Times New Roman" pitchFamily="18" charset="0"/>
            </a:endParaRPr>
          </a:p>
          <a:p>
            <a:pPr algn="just"/>
            <a:r>
              <a:rPr lang="vi-VN" sz="3200" smtClean="0">
                <a:solidFill>
                  <a:schemeClr val="dk1"/>
                </a:solidFill>
                <a:latin typeface="Times New Roman" pitchFamily="18" charset="0"/>
                <a:cs typeface="Times New Roman" pitchFamily="18" charset="0"/>
              </a:rPr>
              <a:t>Kỹ thuật không đánh dấu: các trình độ đào tạo đều có thể thực hiện</a:t>
            </a:r>
            <a:r>
              <a:rPr lang="en-US" sz="3200" smtClean="0">
                <a:solidFill>
                  <a:schemeClr val="dk1"/>
                </a:solidFill>
                <a:latin typeface="Times New Roman" pitchFamily="18" charset="0"/>
                <a:cs typeface="Times New Roman" pitchFamily="18" charset="0"/>
              </a:rPr>
              <a:t> </a:t>
            </a:r>
            <a:r>
              <a:rPr lang="vi-VN" sz="3200" smtClean="0">
                <a:solidFill>
                  <a:schemeClr val="dk1"/>
                </a:solidFill>
                <a:latin typeface="Times New Roman" pitchFamily="18" charset="0"/>
                <a:cs typeface="Times New Roman" pitchFamily="18" charset="0"/>
              </a:rPr>
              <a:t>và/hoặc ra chỉ định thực hiện.</a:t>
            </a:r>
            <a:endParaRPr lang="en-US" sz="3200" smtClean="0">
              <a:solidFill>
                <a:schemeClr val="dk1"/>
              </a:solidFill>
              <a:latin typeface="Times New Roman" pitchFamily="18" charset="0"/>
              <a:cs typeface="Times New Roman" pitchFamily="18" charset="0"/>
            </a:endParaRPr>
          </a:p>
          <a:p>
            <a:r>
              <a:rPr lang="vi-VN" sz="3200" smtClean="0">
                <a:solidFill>
                  <a:schemeClr val="dk1"/>
                </a:solidFill>
                <a:latin typeface="Times New Roman" pitchFamily="18" charset="0"/>
                <a:cs typeface="Times New Roman" pitchFamily="18" charset="0"/>
              </a:rPr>
              <a:t>Kỹ thuật đánh </a:t>
            </a:r>
            <a:r>
              <a:rPr lang="vi-VN" sz="3200" b="1" smtClean="0">
                <a:solidFill>
                  <a:srgbClr val="FF0000"/>
                </a:solidFill>
                <a:latin typeface="Times New Roman" pitchFamily="18" charset="0"/>
                <a:cs typeface="Times New Roman" pitchFamily="18" charset="0"/>
              </a:rPr>
              <a:t>dấu "*":</a:t>
            </a:r>
            <a:r>
              <a:rPr lang="en-US" sz="3200" b="1" smtClean="0">
                <a:solidFill>
                  <a:srgbClr val="FF0000"/>
                </a:solidFill>
                <a:latin typeface="Times New Roman" pitchFamily="18" charset="0"/>
                <a:cs typeface="Times New Roman" pitchFamily="18" charset="0"/>
              </a:rPr>
              <a:t> Người</a:t>
            </a:r>
            <a:r>
              <a:rPr lang="vi-VN" sz="3200" b="1" smtClean="0">
                <a:solidFill>
                  <a:srgbClr val="FF0000"/>
                </a:solidFill>
                <a:latin typeface="Times New Roman" pitchFamily="18" charset="0"/>
                <a:cs typeface="Times New Roman" pitchFamily="18" charset="0"/>
              </a:rPr>
              <a:t> </a:t>
            </a:r>
            <a:r>
              <a:rPr lang="vi-VN" sz="3200" smtClean="0">
                <a:solidFill>
                  <a:schemeClr val="dk1"/>
                </a:solidFill>
                <a:latin typeface="Times New Roman" pitchFamily="18" charset="0"/>
                <a:cs typeface="Times New Roman" pitchFamily="18" charset="0"/>
              </a:rPr>
              <a:t>có văn bằng chuyên khoa đó hoặc điều dưỡng</a:t>
            </a:r>
            <a:r>
              <a:rPr lang="en-US" sz="3200" smtClean="0">
                <a:solidFill>
                  <a:schemeClr val="dk1"/>
                </a:solidFill>
                <a:latin typeface="Times New Roman" pitchFamily="18" charset="0"/>
                <a:cs typeface="Times New Roman" pitchFamily="18" charset="0"/>
              </a:rPr>
              <a:t> </a:t>
            </a:r>
            <a:r>
              <a:rPr lang="vi-VN" sz="3200" smtClean="0">
                <a:solidFill>
                  <a:schemeClr val="dk1"/>
                </a:solidFill>
                <a:latin typeface="Times New Roman" pitchFamily="18" charset="0"/>
                <a:cs typeface="Times New Roman" pitchFamily="18" charset="0"/>
              </a:rPr>
              <a:t>trình độ đại học trở lên được đào tạo bổ sung kỹ thuật chuyên môn đó được thực hiện</a:t>
            </a:r>
            <a:r>
              <a:rPr lang="en-US" sz="3200" smtClean="0">
                <a:solidFill>
                  <a:schemeClr val="dk1"/>
                </a:solidFill>
                <a:latin typeface="Times New Roman" pitchFamily="18" charset="0"/>
                <a:cs typeface="Times New Roman" pitchFamily="18" charset="0"/>
              </a:rPr>
              <a:t> </a:t>
            </a:r>
            <a:r>
              <a:rPr lang="vi-VN" sz="3200" smtClean="0">
                <a:solidFill>
                  <a:schemeClr val="dk1"/>
                </a:solidFill>
                <a:latin typeface="Times New Roman" pitchFamily="18" charset="0"/>
                <a:cs typeface="Times New Roman" pitchFamily="18" charset="0"/>
              </a:rPr>
              <a:t>và/hoặc chỉ định kỹ thuật.</a:t>
            </a:r>
            <a:endParaRPr lang="en-US" sz="3200" smtClean="0">
              <a:solidFill>
                <a:schemeClr val="dk1"/>
              </a:solidFill>
              <a:latin typeface="Times New Roman" pitchFamily="18" charset="0"/>
              <a:cs typeface="Times New Roman" pitchFamily="18" charset="0"/>
            </a:endParaRPr>
          </a:p>
          <a:p>
            <a:pPr algn="just">
              <a:buNone/>
            </a:pPr>
            <a:r>
              <a:rPr lang="en-US" sz="2900" b="1" smtClean="0">
                <a:latin typeface="Times New Roman" pitchFamily="18" charset="0"/>
                <a:cs typeface="Times New Roman" pitchFamily="18" charset="0"/>
              </a:rPr>
              <a:t>8. Phạm vi hành nghề của hộ sinh </a:t>
            </a:r>
            <a:r>
              <a:rPr lang="en-US" sz="2900" smtClean="0">
                <a:latin typeface="Times New Roman" pitchFamily="18" charset="0"/>
                <a:cs typeface="Times New Roman" pitchFamily="18" charset="0"/>
              </a:rPr>
              <a:t>quy định tại Phụ lục số XIII</a:t>
            </a:r>
          </a:p>
          <a:p>
            <a:pPr algn="just">
              <a:buNone/>
            </a:pPr>
            <a:r>
              <a:rPr lang="en-US" sz="2900" b="1" smtClean="0">
                <a:latin typeface="Times New Roman" pitchFamily="18" charset="0"/>
                <a:cs typeface="Times New Roman" pitchFamily="18" charset="0"/>
              </a:rPr>
              <a:t>9. Phạm vi hành nghề của kỹ thuật y </a:t>
            </a:r>
            <a:r>
              <a:rPr lang="en-US" sz="2900" smtClean="0">
                <a:latin typeface="Times New Roman" pitchFamily="18" charset="0"/>
                <a:cs typeface="Times New Roman" pitchFamily="18" charset="0"/>
              </a:rPr>
              <a:t>quy định tại Phụ lục số XIV</a:t>
            </a:r>
          </a:p>
          <a:p>
            <a:pPr algn="just">
              <a:buNone/>
            </a:pPr>
            <a:endParaRPr lang="en-US" sz="2700" smtClean="0">
              <a:latin typeface="Times New Roman" pitchFamily="18" charset="0"/>
              <a:cs typeface="Times New Roman" pitchFamily="18" charset="0"/>
            </a:endParaRPr>
          </a:p>
          <a:p>
            <a:endParaRPr lang="en-US"/>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00088" y="314325"/>
            <a:ext cx="11029950" cy="5493812"/>
          </a:xfrm>
          <a:prstGeom prst="rect">
            <a:avLst/>
          </a:prstGeom>
        </p:spPr>
        <p:txBody>
          <a:bodyPr wrap="square">
            <a:spAutoFit/>
          </a:bodyPr>
          <a:lstStyle/>
          <a:p>
            <a:pPr algn="just">
              <a:buNone/>
            </a:pPr>
            <a:r>
              <a:rPr lang="en-US" sz="2700" b="1" smtClean="0">
                <a:latin typeface="Times New Roman" pitchFamily="18" charset="0"/>
                <a:cs typeface="Times New Roman" pitchFamily="18" charset="0"/>
              </a:rPr>
              <a:t>8. Phạm vi hành nghề của hộ sinh </a:t>
            </a:r>
            <a:r>
              <a:rPr lang="en-US" sz="2700" smtClean="0">
                <a:latin typeface="Times New Roman" pitchFamily="18" charset="0"/>
                <a:cs typeface="Times New Roman" pitchFamily="18" charset="0"/>
              </a:rPr>
              <a:t>quy định tại Phụ lục số XIII</a:t>
            </a:r>
          </a:p>
          <a:p>
            <a:pPr algn="just">
              <a:buFontTx/>
              <a:buChar char="-"/>
            </a:pPr>
            <a:r>
              <a:rPr lang="en-US" sz="2700" i="1" smtClean="0">
                <a:solidFill>
                  <a:schemeClr val="dk1"/>
                </a:solidFill>
                <a:latin typeface="Times New Roman" pitchFamily="18" charset="0"/>
                <a:cs typeface="Times New Roman" pitchFamily="18" charset="0"/>
              </a:rPr>
              <a:t>V</a:t>
            </a:r>
            <a:r>
              <a:rPr lang="vi-VN" sz="2700" i="1" smtClean="0">
                <a:solidFill>
                  <a:schemeClr val="dk1"/>
                </a:solidFill>
                <a:latin typeface="Times New Roman" pitchFamily="18" charset="0"/>
                <a:cs typeface="Times New Roman" pitchFamily="18" charset="0"/>
              </a:rPr>
              <a:t>ăn bằng chuyên môn là hộ sinh được phép thực hiện</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các kỹ thuật không đánh dấu “*” thuộc mục I. Chương chung và các kỹ thuật đánh</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dấu “+” của Phụ lục XII - Danh mục kỹ thuật chuyên môn </a:t>
            </a:r>
            <a:r>
              <a:rPr lang="en-US" sz="2700" i="1" smtClean="0">
                <a:solidFill>
                  <a:schemeClr val="dk1"/>
                </a:solidFill>
                <a:latin typeface="Times New Roman" pitchFamily="18" charset="0"/>
                <a:cs typeface="Times New Roman" pitchFamily="18" charset="0"/>
              </a:rPr>
              <a:t>KCB </a:t>
            </a:r>
            <a:r>
              <a:rPr lang="vi-VN" sz="2700" i="1" smtClean="0">
                <a:solidFill>
                  <a:schemeClr val="dk1"/>
                </a:solidFill>
                <a:latin typeface="Times New Roman" pitchFamily="18" charset="0"/>
                <a:cs typeface="Times New Roman" pitchFamily="18" charset="0"/>
              </a:rPr>
              <a:t>của người hành nghề là điều dưỡng</a:t>
            </a:r>
            <a:r>
              <a:rPr lang="en-US" sz="2700" i="1" smtClean="0">
                <a:solidFill>
                  <a:schemeClr val="dk1"/>
                </a:solidFill>
                <a:latin typeface="Times New Roman" pitchFamily="18" charset="0"/>
                <a:cs typeface="Times New Roman" pitchFamily="18" charset="0"/>
              </a:rPr>
              <a:t>.</a:t>
            </a:r>
          </a:p>
          <a:p>
            <a:r>
              <a:rPr lang="vi-VN" sz="2700" i="1" smtClean="0">
                <a:solidFill>
                  <a:schemeClr val="dk1"/>
                </a:solidFill>
                <a:latin typeface="Times New Roman" pitchFamily="18" charset="0"/>
                <a:cs typeface="Times New Roman" pitchFamily="18" charset="0"/>
              </a:rPr>
              <a:t>- Các kỹ thuật đánh dấu “*”: chỉ người hành nghề có văn bằng chuyên môn là</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hộ sinh trình độ đại học.</a:t>
            </a:r>
            <a:br>
              <a:rPr lang="vi-VN" sz="2700" i="1" smtClean="0">
                <a:solidFill>
                  <a:schemeClr val="dk1"/>
                </a:solidFill>
                <a:latin typeface="Times New Roman" pitchFamily="18" charset="0"/>
                <a:cs typeface="Times New Roman" pitchFamily="18" charset="0"/>
              </a:rPr>
            </a:br>
            <a:r>
              <a:rPr lang="vi-VN" sz="2700" i="1" smtClean="0">
                <a:solidFill>
                  <a:schemeClr val="dk1"/>
                </a:solidFill>
                <a:latin typeface="Times New Roman" pitchFamily="18" charset="0"/>
                <a:cs typeface="Times New Roman" pitchFamily="18" charset="0"/>
              </a:rPr>
              <a:t>- Người hành nghề có văn bằng chuyên môn trình độ đại học là Điều dưỡng</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chuyên ngành phụ sản, Điều dưỡng chuyên ngành hộ sinh, Điều dưỡng chuyên</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ngành sản phụ khoa được đào tạo trước ngày Thông tư này có hiệu lực thì được</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thực hiện các kỹ thuật chuyên môn của người hành nghề là hộ sinh trình độ đại</a:t>
            </a:r>
            <a:r>
              <a:rPr lang="en-US" sz="2700" i="1" smtClean="0">
                <a:solidFill>
                  <a:schemeClr val="dk1"/>
                </a:solidFill>
                <a:latin typeface="Times New Roman" pitchFamily="18" charset="0"/>
                <a:cs typeface="Times New Roman" pitchFamily="18" charset="0"/>
              </a:rPr>
              <a:t> </a:t>
            </a:r>
            <a:r>
              <a:rPr lang="vi-VN" sz="2700" i="1" smtClean="0">
                <a:solidFill>
                  <a:schemeClr val="dk1"/>
                </a:solidFill>
                <a:latin typeface="Times New Roman" pitchFamily="18" charset="0"/>
                <a:cs typeface="Times New Roman" pitchFamily="18" charset="0"/>
              </a:rPr>
              <a:t>học.</a:t>
            </a:r>
            <a:r>
              <a:rPr lang="vi-VN" sz="2700" smtClean="0">
                <a:latin typeface="Times New Roman" pitchFamily="18" charset="0"/>
                <a:cs typeface="Times New Roman" pitchFamily="18" charset="0"/>
              </a:rPr>
              <a:t> </a:t>
            </a:r>
          </a:p>
          <a:p>
            <a:pPr algn="just">
              <a:buNone/>
            </a:pPr>
            <a:r>
              <a:rPr lang="en-US" sz="2700" b="1" smtClean="0">
                <a:latin typeface="Times New Roman" pitchFamily="18" charset="0"/>
                <a:cs typeface="Times New Roman" pitchFamily="18" charset="0"/>
              </a:rPr>
              <a:t>9. Phạm vi hành nghề của kỹ thuật y </a:t>
            </a:r>
            <a:r>
              <a:rPr lang="en-US" sz="2700" smtClean="0">
                <a:latin typeface="Times New Roman" pitchFamily="18" charset="0"/>
                <a:cs typeface="Times New Roman" pitchFamily="18" charset="0"/>
              </a:rPr>
              <a:t>quy định tại Phụ lục số XIV</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28725" y="642938"/>
            <a:ext cx="10315575" cy="4662815"/>
          </a:xfrm>
          <a:prstGeom prst="rect">
            <a:avLst/>
          </a:prstGeom>
        </p:spPr>
        <p:txBody>
          <a:bodyPr wrap="square">
            <a:spAutoFit/>
          </a:bodyPr>
          <a:lstStyle/>
          <a:p>
            <a:pPr algn="just">
              <a:buNone/>
            </a:pPr>
            <a:r>
              <a:rPr lang="en-US" sz="2700" b="1" smtClean="0">
                <a:latin typeface="Times New Roman" pitchFamily="18" charset="0"/>
                <a:cs typeface="Times New Roman" pitchFamily="18" charset="0"/>
              </a:rPr>
              <a:t>10. Phạm vi hành nghề của dinh dưỡng lâm sàng </a:t>
            </a:r>
            <a:r>
              <a:rPr lang="en-US" sz="2700" smtClean="0">
                <a:latin typeface="Times New Roman" pitchFamily="18" charset="0"/>
                <a:cs typeface="Times New Roman" pitchFamily="18" charset="0"/>
              </a:rPr>
              <a:t>tại Phụ lục số XV.</a:t>
            </a:r>
          </a:p>
          <a:p>
            <a:pPr algn="just">
              <a:buNone/>
            </a:pPr>
            <a:r>
              <a:rPr lang="en-US" sz="2700" b="1" smtClean="0">
                <a:latin typeface="Times New Roman" pitchFamily="18" charset="0"/>
                <a:cs typeface="Times New Roman" pitchFamily="18" charset="0"/>
              </a:rPr>
              <a:t>11. Phạm vi hành nghề của tâm lý lâm sàng </a:t>
            </a:r>
            <a:r>
              <a:rPr lang="en-US" sz="2700" smtClean="0">
                <a:latin typeface="Times New Roman" pitchFamily="18" charset="0"/>
                <a:cs typeface="Times New Roman" pitchFamily="18" charset="0"/>
              </a:rPr>
              <a:t>tại Phụ lục số XVI và cung cấp các dịch vụ chăm sóc liên tục và toàn diện về nhận thức, hành vi, cảm xúc, tâm lý xã hội cho cá nhân, nhóm, gia đình, bao gồm đánh giá các rối loạn tâm thần, chỉ định, xây dựng và triển khai các can thiệp tâm lý tại các cơ sở KBCB</a:t>
            </a:r>
          </a:p>
          <a:p>
            <a:pPr algn="just">
              <a:buNone/>
            </a:pPr>
            <a:r>
              <a:rPr lang="en-US" sz="2700" b="1" smtClean="0">
                <a:latin typeface="Times New Roman" pitchFamily="18" charset="0"/>
                <a:cs typeface="Times New Roman" pitchFamily="18" charset="0"/>
              </a:rPr>
              <a:t>12. Phạm vi hành nghề của cấp cứu viên ngoại viện </a:t>
            </a:r>
            <a:r>
              <a:rPr lang="en-US" sz="2700" smtClean="0">
                <a:latin typeface="Times New Roman" pitchFamily="18" charset="0"/>
                <a:cs typeface="Times New Roman" pitchFamily="18" charset="0"/>
              </a:rPr>
              <a:t>tại Phụ lục số XVII.</a:t>
            </a:r>
          </a:p>
          <a:p>
            <a:pPr algn="just">
              <a:buNone/>
            </a:pPr>
            <a:r>
              <a:rPr lang="en-US" sz="2700" b="1" smtClean="0">
                <a:latin typeface="Times New Roman" pitchFamily="18" charset="0"/>
                <a:cs typeface="Times New Roman" pitchFamily="18" charset="0"/>
              </a:rPr>
              <a:t>13. Phạm vi hành nghề của lương y</a:t>
            </a:r>
            <a:r>
              <a:rPr lang="en-US" sz="2700" smtClean="0">
                <a:latin typeface="Times New Roman" pitchFamily="18" charset="0"/>
                <a:cs typeface="Times New Roman" pitchFamily="18" charset="0"/>
              </a:rPr>
              <a:t> được khám bệnh, chữa bệnh bằng các phương pháp, kỹ thuật chuyên môn của y học cổ truyền và danh mục kỹ thuật quy định tại Phụ lục số XVIII</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548640"/>
            <a:ext cx="10515600" cy="5628323"/>
          </a:xfrm>
        </p:spPr>
        <p:txBody>
          <a:bodyPr>
            <a:noAutofit/>
          </a:bodyPr>
          <a:lstStyle/>
          <a:p>
            <a:pPr algn="just">
              <a:buNone/>
            </a:pPr>
            <a:r>
              <a:rPr lang="en-US" sz="2700" b="1" smtClean="0">
                <a:latin typeface="Times New Roman" pitchFamily="18" charset="0"/>
                <a:cs typeface="Times New Roman" pitchFamily="18" charset="0"/>
              </a:rPr>
              <a:t>14. Phạm vi hành nghề của người có bài thuốc gia truyền</a:t>
            </a:r>
            <a:r>
              <a:rPr lang="en-US" sz="2700" smtClean="0">
                <a:latin typeface="Times New Roman" pitchFamily="18" charset="0"/>
                <a:cs typeface="Times New Roman" pitchFamily="18" charset="0"/>
              </a:rPr>
              <a:t>:</a:t>
            </a:r>
          </a:p>
          <a:p>
            <a:pPr algn="just">
              <a:buNone/>
            </a:pPr>
            <a:r>
              <a:rPr lang="en-US" sz="2700" smtClean="0">
                <a:latin typeface="Times New Roman" pitchFamily="18" charset="0"/>
                <a:cs typeface="Times New Roman" pitchFamily="18" charset="0"/>
              </a:rPr>
              <a:t>a) Được khám bệnh, sử dụng bài thuốc gia truyền được cấp có thẩm quyền cấp giấy chứng nhận để chữa bệnh hoặc chứng bệnh;</a:t>
            </a:r>
          </a:p>
          <a:p>
            <a:pPr algn="just">
              <a:buNone/>
            </a:pPr>
            <a:r>
              <a:rPr lang="en-US" sz="2700" smtClean="0">
                <a:latin typeface="Times New Roman" pitchFamily="18" charset="0"/>
                <a:cs typeface="Times New Roman" pitchFamily="18" charset="0"/>
              </a:rPr>
              <a:t>b) Bài thuốc gia truyền sử dụng chữa bệnh phải đúng thành phần, dạng bào chế, công dụng (chỉ định), liều lượng, cách dùng;</a:t>
            </a:r>
          </a:p>
          <a:p>
            <a:pPr algn="just">
              <a:buNone/>
            </a:pPr>
            <a:r>
              <a:rPr lang="en-US" sz="2700" smtClean="0">
                <a:latin typeface="Times New Roman" pitchFamily="18" charset="0"/>
                <a:cs typeface="Times New Roman" pitchFamily="18" charset="0"/>
              </a:rPr>
              <a:t>c) Được sử dụng nhiều bài thuốc gia truyền được cấp có thẩm quyền cấp giấy chứng nhận để chữa bệnh hoặc chứng bệnh khác nhau trong cùng một người bệnh;</a:t>
            </a:r>
          </a:p>
          <a:p>
            <a:pPr algn="just">
              <a:buNone/>
            </a:pPr>
            <a:r>
              <a:rPr lang="en-US" sz="2700" smtClean="0">
                <a:latin typeface="Times New Roman" pitchFamily="18" charset="0"/>
                <a:cs typeface="Times New Roman" pitchFamily="18" charset="0"/>
              </a:rPr>
              <a:t>d) Người vừa có bài thuốc gia truyền và phương pháp chữa bệnh gia truyền được sử dụng đồng thời cho người bệnh trong cùng một thời điểm </a:t>
            </a:r>
          </a:p>
          <a:p>
            <a:pPr algn="just">
              <a:buNone/>
            </a:pPr>
            <a:r>
              <a:rPr lang="en-US" sz="2700" smtClean="0">
                <a:latin typeface="Times New Roman" pitchFamily="18" charset="0"/>
                <a:cs typeface="Times New Roman" pitchFamily="18" charset="0"/>
              </a:rPr>
              <a:t>đ) Không được kê đơn và sử dụng thuốc hóa dược, thuốc dược liệu và sử dụng phương pháp, kỹ thuật chuyên môn của y học hiện đại để KBCB.</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3143"/>
            <a:ext cx="10515600" cy="5523820"/>
          </a:xfrm>
        </p:spPr>
        <p:txBody>
          <a:bodyPr>
            <a:normAutofit/>
          </a:bodyPr>
          <a:lstStyle/>
          <a:p>
            <a:pPr algn="just">
              <a:buNone/>
            </a:pPr>
            <a:r>
              <a:rPr lang="en-US" sz="2700" b="1" smtClean="0">
                <a:latin typeface="Times New Roman" pitchFamily="18" charset="0"/>
                <a:cs typeface="Times New Roman" pitchFamily="18" charset="0"/>
              </a:rPr>
              <a:t>15. Phạm vi hành nghề của người có phương pháp chữa bệnh gia truyền</a:t>
            </a:r>
            <a:r>
              <a:rPr lang="en-US" sz="2700" smtClean="0">
                <a:latin typeface="Times New Roman" pitchFamily="18" charset="0"/>
                <a:cs typeface="Times New Roman" pitchFamily="18" charset="0"/>
              </a:rPr>
              <a:t>:</a:t>
            </a:r>
          </a:p>
          <a:p>
            <a:pPr algn="just">
              <a:buNone/>
            </a:pPr>
            <a:r>
              <a:rPr lang="en-US" sz="2700" smtClean="0">
                <a:latin typeface="Times New Roman" pitchFamily="18" charset="0"/>
                <a:cs typeface="Times New Roman" pitchFamily="18" charset="0"/>
              </a:rPr>
              <a:t>a) Người có phương pháp chữa bệnh gia truyền được khám bệnh, sử dụng phương pháp chữa bệnh gia truyền được cấp có thẩm quyền cấp giấy chứng nhận để chữa bệnh hoặc chứng bệnh;</a:t>
            </a:r>
          </a:p>
          <a:p>
            <a:pPr algn="just">
              <a:buNone/>
            </a:pPr>
            <a:r>
              <a:rPr lang="en-US" sz="2700" smtClean="0">
                <a:latin typeface="Times New Roman" pitchFamily="18" charset="0"/>
                <a:cs typeface="Times New Roman" pitchFamily="18" charset="0"/>
              </a:rPr>
              <a:t>b) Phương pháp chữa bệnh gia truyền sử dụng chữa bệnh phải đúng quy trình, đúng bệnh hoặc chứng bệnh được cấp có thẩm quyền phê duyệt;</a:t>
            </a:r>
          </a:p>
          <a:p>
            <a:pPr algn="just">
              <a:buNone/>
            </a:pPr>
            <a:r>
              <a:rPr lang="en-US" sz="2700" smtClean="0">
                <a:latin typeface="Times New Roman" pitchFamily="18" charset="0"/>
                <a:cs typeface="Times New Roman" pitchFamily="18" charset="0"/>
              </a:rPr>
              <a:t>c) Được sử dụng nhiều phương pháp chữa bệnh gia truyền, kết hợp với bài thuốc gia truyền để chữa các bệnh, chứng bệnh khác nhau trong cùng một người bệnh;</a:t>
            </a:r>
          </a:p>
          <a:p>
            <a:pPr algn="just">
              <a:buNone/>
            </a:pPr>
            <a:r>
              <a:rPr lang="en-US" sz="2700" smtClean="0">
                <a:latin typeface="Times New Roman" pitchFamily="18" charset="0"/>
                <a:cs typeface="Times New Roman" pitchFamily="18" charset="0"/>
              </a:rPr>
              <a:t>d) Không được sử dụng phương pháp, kỹ thuật chuyên môn của y học hiện đại để khám bệnh, chữa bệnh ngoài phạm vi hành nghề phương pháp chữa bệnh gia truyền.</a:t>
            </a:r>
          </a:p>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4583" y="365760"/>
            <a:ext cx="11155680" cy="6124754"/>
          </a:xfrm>
          <a:prstGeom prst="rect">
            <a:avLst/>
          </a:prstGeom>
        </p:spPr>
        <p:txBody>
          <a:bodyPr wrap="square">
            <a:spAutoFit/>
          </a:bodyPr>
          <a:lstStyle/>
          <a:p>
            <a:r>
              <a:rPr lang="en-US" sz="2800" b="1" smtClean="0">
                <a:latin typeface="Times New Roman" pitchFamily="18" charset="0"/>
                <a:cs typeface="Times New Roman" pitchFamily="18" charset="0"/>
              </a:rPr>
              <a:t>Chương I.</a:t>
            </a:r>
            <a:r>
              <a:rPr lang="vi-VN" sz="2800" b="1" smtClean="0">
                <a:latin typeface="Times New Roman" pitchFamily="18" charset="0"/>
                <a:cs typeface="Times New Roman" pitchFamily="18" charset="0"/>
              </a:rPr>
              <a:t> NHỮNG QUY ĐỊNH CHUNG</a:t>
            </a:r>
            <a:r>
              <a:rPr lang="en-US" sz="2800" b="1" smtClean="0">
                <a:latin typeface="Times New Roman" pitchFamily="18" charset="0"/>
                <a:cs typeface="Times New Roman" pitchFamily="18" charset="0"/>
              </a:rPr>
              <a:t> (có 2 điều, từ 1-2)</a:t>
            </a:r>
            <a:br>
              <a:rPr lang="en-US" sz="2800" b="1" smtClean="0">
                <a:latin typeface="Times New Roman" pitchFamily="18" charset="0"/>
                <a:cs typeface="Times New Roman" pitchFamily="18" charset="0"/>
              </a:rPr>
            </a:br>
            <a:r>
              <a:rPr lang="vi-VN" sz="2800" b="1" smtClean="0">
                <a:latin typeface="Times New Roman" pitchFamily="18" charset="0"/>
                <a:cs typeface="Times New Roman" pitchFamily="18" charset="0"/>
              </a:rPr>
              <a:t>Điều 1. Phạm vi điều chỉnh</a:t>
            </a:r>
            <a:endParaRPr lang="en-US" sz="2800" b="1" smtClean="0">
              <a:latin typeface="Times New Roman" pitchFamily="18" charset="0"/>
              <a:cs typeface="Times New Roman" pitchFamily="18" charset="0"/>
            </a:endParaRPr>
          </a:p>
          <a:p>
            <a:r>
              <a:rPr lang="en-US" sz="2800" b="1" smtClean="0">
                <a:latin typeface="Times New Roman" pitchFamily="18" charset="0"/>
                <a:cs typeface="Times New Roman" pitchFamily="18" charset="0"/>
              </a:rPr>
              <a:t>a) Cấp giấy phép hành nghề khám bệnh, chữa bệnh;</a:t>
            </a:r>
          </a:p>
          <a:p>
            <a:r>
              <a:rPr lang="en-US" sz="2800" b="1" smtClean="0">
                <a:latin typeface="Times New Roman" pitchFamily="18" charset="0"/>
                <a:cs typeface="Times New Roman" pitchFamily="18" charset="0"/>
              </a:rPr>
              <a:t>b) Cấp giấy phép hoạt động khám bệnh, chữa bệnh;</a:t>
            </a:r>
          </a:p>
          <a:p>
            <a:r>
              <a:rPr lang="en-US" sz="2800" smtClean="0">
                <a:latin typeface="Times New Roman" pitchFamily="18" charset="0"/>
                <a:cs typeface="Times New Roman" pitchFamily="18" charset="0"/>
              </a:rPr>
              <a:t>c) Áp dụng KT mới PP mới và thử nghiệm lâm sàng trong KB, CB</a:t>
            </a:r>
          </a:p>
          <a:p>
            <a:r>
              <a:rPr lang="en-US" sz="2800" smtClean="0">
                <a:latin typeface="Times New Roman" pitchFamily="18" charset="0"/>
                <a:cs typeface="Times New Roman" pitchFamily="18" charset="0"/>
              </a:rPr>
              <a:t>d) Quản lý thiết bị y tế tại cơ sở khám bệnh, chữa bệnh;</a:t>
            </a:r>
          </a:p>
          <a:p>
            <a:r>
              <a:rPr lang="en-US" sz="2800" smtClean="0">
                <a:latin typeface="Times New Roman" pitchFamily="18" charset="0"/>
                <a:cs typeface="Times New Roman" pitchFamily="18" charset="0"/>
              </a:rPr>
              <a:t>đ) Huy động, điều động cơ sở KB, CB tham gia hoạt động KB, CB trong trường hợp xảy ra thiên tai, thảm họa, dịch bệnh truyền nhiễm thuộc nhóm A và tình trạng khẩn cấp;</a:t>
            </a:r>
          </a:p>
          <a:p>
            <a:r>
              <a:rPr lang="en-US" sz="2800" smtClean="0">
                <a:latin typeface="Times New Roman" pitchFamily="18" charset="0"/>
                <a:cs typeface="Times New Roman" pitchFamily="18" charset="0"/>
              </a:rPr>
              <a:t>e) Điều kiện bảo đảm cho hoạt động khám bệnh, chữa bệnh;</a:t>
            </a:r>
          </a:p>
          <a:p>
            <a:r>
              <a:rPr lang="en-US" sz="2800" b="1" smtClean="0">
                <a:latin typeface="Times New Roman" pitchFamily="18" charset="0"/>
                <a:cs typeface="Times New Roman" pitchFamily="18" charset="0"/>
              </a:rPr>
              <a:t>g) Hướng dẫn các quy định về lộ trình thực hiện; quy định chuyển tiếp liên quan đến giấy phép hành nghề và giấy phép hoạt động.</a:t>
            </a:r>
          </a:p>
          <a:p>
            <a:r>
              <a:rPr lang="en-US" sz="2800" smtClean="0">
                <a:solidFill>
                  <a:srgbClr val="FF0000"/>
                </a:solidFill>
                <a:latin typeface="Times New Roman" pitchFamily="18" charset="0"/>
                <a:cs typeface="Times New Roman" pitchFamily="18" charset="0"/>
              </a:rPr>
              <a:t>Nghị định này không áp dụng đối với hoạt động liên quan đến người hành nghề và cơ sở KB, CB thuộc LLVT nhân dân</a:t>
            </a:r>
            <a:endParaRPr lang="en-US" sz="2800" smtClean="0">
              <a:latin typeface="Times New Roman" pitchFamily="18" charset="0"/>
              <a:cs typeface="Times New Roman" pitchFamily="18" charset="0"/>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17914"/>
            <a:ext cx="10515600" cy="4359049"/>
          </a:xfrm>
        </p:spPr>
        <p:txBody>
          <a:bodyPr/>
          <a:lstStyle/>
          <a:p>
            <a:pPr marL="0" indent="0" algn="ctr">
              <a:buNone/>
            </a:pPr>
            <a:r>
              <a:rPr lang="vi-VN"/>
              <a:t> </a:t>
            </a:r>
            <a:r>
              <a:rPr lang="vi-VN" sz="3600" b="1">
                <a:solidFill>
                  <a:srgbClr val="002060"/>
                </a:solidFill>
                <a:latin typeface="Cambria" panose="02040503050406030204" pitchFamily="18" charset="0"/>
                <a:ea typeface="Cambria" panose="02040503050406030204" pitchFamily="18" charset="0"/>
              </a:rPr>
              <a:t>QUY ĐỊNH VỀ CẤP GIẤY PHÉP HOẠT ĐỘNG</a:t>
            </a:r>
          </a:p>
          <a:p>
            <a:pPr marL="0" indent="0" algn="ctr">
              <a:buNone/>
            </a:pPr>
            <a:r>
              <a:rPr lang="vi-VN" sz="3600" b="1">
                <a:solidFill>
                  <a:srgbClr val="002060"/>
                </a:solidFill>
                <a:latin typeface="Cambria" panose="02040503050406030204" pitchFamily="18" charset="0"/>
                <a:ea typeface="Cambria" panose="02040503050406030204" pitchFamily="18" charset="0"/>
              </a:rPr>
              <a:t>(từ điều 39 đến điều 70 –</a:t>
            </a:r>
            <a:r>
              <a:rPr lang="vi-VN" sz="3600" b="1" smtClean="0">
                <a:solidFill>
                  <a:srgbClr val="002060"/>
                </a:solidFill>
                <a:latin typeface="Cambria" panose="02040503050406030204" pitchFamily="18" charset="0"/>
                <a:ea typeface="Cambria" panose="02040503050406030204" pitchFamily="18" charset="0"/>
              </a:rPr>
              <a:t>N</a:t>
            </a:r>
            <a:r>
              <a:rPr lang="en-US" sz="3600" b="1" smtClean="0">
                <a:solidFill>
                  <a:srgbClr val="002060"/>
                </a:solidFill>
                <a:latin typeface="Cambria" panose="02040503050406030204" pitchFamily="18" charset="0"/>
                <a:ea typeface="Cambria" panose="02040503050406030204" pitchFamily="18" charset="0"/>
              </a:rPr>
              <a:t>Đ</a:t>
            </a:r>
            <a:r>
              <a:rPr lang="vi-VN" sz="3600" b="1" smtClean="0">
                <a:solidFill>
                  <a:srgbClr val="002060"/>
                </a:solidFill>
                <a:latin typeface="Cambria" panose="02040503050406030204" pitchFamily="18" charset="0"/>
                <a:ea typeface="Cambria" panose="02040503050406030204" pitchFamily="18" charset="0"/>
              </a:rPr>
              <a:t>96/2023</a:t>
            </a:r>
            <a:r>
              <a:rPr lang="vi-VN" sz="3600" b="1">
                <a:solidFill>
                  <a:srgbClr val="002060"/>
                </a:solidFill>
                <a:latin typeface="Cambria" panose="02040503050406030204" pitchFamily="18" charset="0"/>
                <a:ea typeface="Cambria" panose="02040503050406030204" pitchFamily="18" charset="0"/>
              </a:rPr>
              <a:t>)</a:t>
            </a:r>
          </a:p>
        </p:txBody>
      </p:sp>
    </p:spTree>
    <p:extLst>
      <p:ext uri="{BB962C8B-B14F-4D97-AF65-F5344CB8AC3E}">
        <p14:creationId xmlns:p14="http://schemas.microsoft.com/office/powerpoint/2010/main" val="3757743064"/>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C39ECF94-EF93-9C09-44F7-FCC2322C510E}"/>
              </a:ext>
            </a:extLst>
          </p:cNvPr>
          <p:cNvSpPr/>
          <p:nvPr/>
        </p:nvSpPr>
        <p:spPr bwMode="auto">
          <a:xfrm>
            <a:off x="2769326" y="2129246"/>
            <a:ext cx="6714308" cy="2285999"/>
          </a:xfrm>
          <a:prstGeom prst="ellipse">
            <a:avLst/>
          </a:prstGeom>
          <a:solidFill>
            <a:schemeClr val="bg2">
              <a:lumMod val="95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400" b="1" kern="1200">
                <a:latin typeface="Cambria" panose="02040503050406030204" pitchFamily="18" charset="0"/>
                <a:ea typeface="Cambria" panose="02040503050406030204" pitchFamily="18" charset="0"/>
                <a:cs typeface="Cambria" panose="02040503050406030204" pitchFamily="18" charset="0"/>
              </a:rPr>
              <a:t>CHƯƠNG III</a:t>
            </a:r>
            <a:r>
              <a:rPr lang="en-US" altLang="en-US" sz="2400" b="1" kern="1200" smtClean="0">
                <a:latin typeface="Cambria" panose="02040503050406030204" pitchFamily="18" charset="0"/>
                <a:ea typeface="Cambria" panose="02040503050406030204" pitchFamily="18" charset="0"/>
                <a:cs typeface="Cambria" panose="02040503050406030204" pitchFamily="18" charset="0"/>
              </a:rPr>
              <a:t>.</a:t>
            </a:r>
          </a:p>
          <a:p>
            <a:pPr algn="ctr" defTabSz="541782">
              <a:lnSpc>
                <a:spcPct val="100000"/>
              </a:lnSpc>
              <a:spcBef>
                <a:spcPct val="0"/>
              </a:spcBef>
              <a:spcAft>
                <a:spcPts val="450"/>
              </a:spcAft>
              <a:buNone/>
            </a:pPr>
            <a:r>
              <a:rPr lang="en-US" altLang="en-US" sz="2400" b="1" kern="1200" smtClean="0">
                <a:latin typeface="Cambria" panose="02040503050406030204" pitchFamily="18" charset="0"/>
                <a:ea typeface="Cambria" panose="02040503050406030204" pitchFamily="18" charset="0"/>
                <a:cs typeface="Cambria" panose="02040503050406030204" pitchFamily="18" charset="0"/>
              </a:rPr>
              <a:t> </a:t>
            </a:r>
            <a:r>
              <a:rPr lang="vi-VN" altLang="en-US" sz="2400" b="1" kern="1200">
                <a:latin typeface="Cambria" panose="02040503050406030204" pitchFamily="18" charset="0"/>
                <a:ea typeface="Cambria" panose="02040503050406030204" pitchFamily="18" charset="0"/>
                <a:cs typeface="Cambria" panose="02040503050406030204" pitchFamily="18" charset="0"/>
              </a:rPr>
              <a:t>CẤP GIẤY PHÉP HOẠT ĐỘNG KHÁM BỆNH, </a:t>
            </a:r>
            <a:r>
              <a:rPr lang="vi-VN" altLang="en-US" sz="2400" b="1" kern="1200" smtClean="0">
                <a:latin typeface="Cambria" panose="02040503050406030204" pitchFamily="18" charset="0"/>
                <a:ea typeface="Cambria" panose="02040503050406030204" pitchFamily="18" charset="0"/>
                <a:cs typeface="Cambria" panose="02040503050406030204" pitchFamily="18" charset="0"/>
              </a:rPr>
              <a:t>CHỮA</a:t>
            </a:r>
            <a:r>
              <a:rPr lang="en-US" altLang="en-US" sz="2400" b="1" kern="1200" smtClean="0">
                <a:latin typeface="Cambria" panose="02040503050406030204" pitchFamily="18" charset="0"/>
                <a:ea typeface="Cambria" panose="02040503050406030204" pitchFamily="18" charset="0"/>
                <a:cs typeface="Cambria" panose="02040503050406030204" pitchFamily="18" charset="0"/>
              </a:rPr>
              <a:t> </a:t>
            </a:r>
            <a:r>
              <a:rPr lang="vi-VN" altLang="en-US" sz="2400" b="1" kern="1200" smtClean="0">
                <a:latin typeface="Cambria" panose="02040503050406030204" pitchFamily="18" charset="0"/>
                <a:ea typeface="Cambria" panose="02040503050406030204" pitchFamily="18" charset="0"/>
                <a:cs typeface="Cambria" panose="02040503050406030204" pitchFamily="18" charset="0"/>
              </a:rPr>
              <a:t>BỆNH</a:t>
            </a:r>
            <a:endParaRPr lang="en-US" altLang="en-US" sz="2400" b="1">
              <a:latin typeface="Cambria" panose="02040503050406030204" pitchFamily="18" charset="0"/>
              <a:ea typeface="Cambria" panose="02040503050406030204" pitchFamily="18" charset="0"/>
              <a:cs typeface="Cambria" panose="02040503050406030204" pitchFamily="18" charset="0"/>
            </a:endParaRPr>
          </a:p>
        </p:txBody>
      </p:sp>
      <p:sp>
        <p:nvSpPr>
          <p:cNvPr id="5" name="Oval 4">
            <a:extLst>
              <a:ext uri="{FF2B5EF4-FFF2-40B4-BE49-F238E27FC236}">
                <a16:creationId xmlns:a16="http://schemas.microsoft.com/office/drawing/2014/main" id="{C7872EA4-6B58-13AA-41CA-45E4FC3FA541}"/>
              </a:ext>
            </a:extLst>
          </p:cNvPr>
          <p:cNvSpPr/>
          <p:nvPr/>
        </p:nvSpPr>
        <p:spPr bwMode="auto">
          <a:xfrm>
            <a:off x="966652" y="426287"/>
            <a:ext cx="2612572" cy="1689896"/>
          </a:xfrm>
          <a:prstGeom prst="ellipse">
            <a:avLst/>
          </a:prstGeom>
          <a:solidFill>
            <a:schemeClr val="tx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0000"/>
                </a:solidFill>
                <a:latin typeface="Cambria" panose="02040503050406030204" pitchFamily="18" charset="0"/>
                <a:ea typeface="Cambria" panose="02040503050406030204" pitchFamily="18" charset="0"/>
              </a:rPr>
              <a:t>MỤC 1. HÌNH THỨC TỔ CHỨC VÀ ĐIỀU KIỆN</a:t>
            </a:r>
            <a:endParaRPr lang="en-US" altLang="en-US" sz="2000" b="1">
              <a:solidFill>
                <a:srgbClr val="FF0000"/>
              </a:solidFill>
              <a:latin typeface="Cambria" panose="02040503050406030204" pitchFamily="18" charset="0"/>
              <a:ea typeface="Cambria" panose="02040503050406030204" pitchFamily="18" charset="0"/>
              <a:cs typeface="Cambria" panose="02040503050406030204" pitchFamily="18" charset="0"/>
            </a:endParaRPr>
          </a:p>
        </p:txBody>
      </p:sp>
      <p:sp>
        <p:nvSpPr>
          <p:cNvPr id="6" name="Oval 5">
            <a:extLst>
              <a:ext uri="{FF2B5EF4-FFF2-40B4-BE49-F238E27FC236}">
                <a16:creationId xmlns:a16="http://schemas.microsoft.com/office/drawing/2014/main" id="{841FF970-9DCF-4F51-D5D7-5CAFC447E1A7}"/>
              </a:ext>
            </a:extLst>
          </p:cNvPr>
          <p:cNvSpPr/>
          <p:nvPr/>
        </p:nvSpPr>
        <p:spPr bwMode="auto">
          <a:xfrm>
            <a:off x="3926744" y="248194"/>
            <a:ext cx="2447930" cy="1384663"/>
          </a:xfrm>
          <a:prstGeom prst="ellipse">
            <a:avLst/>
          </a:prstGeom>
          <a:solidFill>
            <a:schemeClr val="tx1">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FF00"/>
                </a:solidFill>
                <a:latin typeface="Cambria" panose="02040503050406030204" pitchFamily="18" charset="0"/>
                <a:ea typeface="Cambria" panose="02040503050406030204" pitchFamily="18" charset="0"/>
              </a:rPr>
              <a:t>MỤC 2. CẤP GPHĐ KBCB</a:t>
            </a:r>
            <a:endParaRPr lang="en-US" altLang="en-US" sz="2000" b="1">
              <a:solidFill>
                <a:srgbClr val="FFFF00"/>
              </a:solidFill>
              <a:latin typeface="Cambria" panose="02040503050406030204" pitchFamily="18" charset="0"/>
              <a:ea typeface="Cambria" panose="02040503050406030204" pitchFamily="18" charset="0"/>
              <a:cs typeface="Cambria" panose="02040503050406030204" pitchFamily="18" charset="0"/>
            </a:endParaRPr>
          </a:p>
        </p:txBody>
      </p:sp>
      <p:sp>
        <p:nvSpPr>
          <p:cNvPr id="7" name="Oval 6">
            <a:extLst>
              <a:ext uri="{FF2B5EF4-FFF2-40B4-BE49-F238E27FC236}">
                <a16:creationId xmlns:a16="http://schemas.microsoft.com/office/drawing/2014/main" id="{29B62E32-F2C7-E4CC-C866-FB5C68101A4A}"/>
              </a:ext>
            </a:extLst>
          </p:cNvPr>
          <p:cNvSpPr/>
          <p:nvPr/>
        </p:nvSpPr>
        <p:spPr bwMode="auto">
          <a:xfrm>
            <a:off x="8798205" y="992777"/>
            <a:ext cx="2004777" cy="1489166"/>
          </a:xfrm>
          <a:prstGeom prst="ellipse">
            <a:avLst/>
          </a:prstGeom>
          <a:solidFill>
            <a:schemeClr val="tx1">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FFFF"/>
                </a:solidFill>
                <a:latin typeface="Cambria" panose="02040503050406030204" pitchFamily="18" charset="0"/>
                <a:ea typeface="Cambria" panose="02040503050406030204" pitchFamily="18" charset="0"/>
              </a:rPr>
              <a:t>MỤC 4. ĐÌNH CHỈ, THU HỒI GPHĐ</a:t>
            </a:r>
          </a:p>
        </p:txBody>
      </p:sp>
      <p:sp>
        <p:nvSpPr>
          <p:cNvPr id="8" name="Oval 7">
            <a:extLst>
              <a:ext uri="{FF2B5EF4-FFF2-40B4-BE49-F238E27FC236}">
                <a16:creationId xmlns:a16="http://schemas.microsoft.com/office/drawing/2014/main" id="{C5320C57-602D-7F27-9CF7-5F3CF06A0096}"/>
              </a:ext>
            </a:extLst>
          </p:cNvPr>
          <p:cNvSpPr/>
          <p:nvPr/>
        </p:nvSpPr>
        <p:spPr bwMode="auto">
          <a:xfrm>
            <a:off x="9575888" y="2647140"/>
            <a:ext cx="2102306" cy="1196724"/>
          </a:xfrm>
          <a:prstGeom prst="ellipse">
            <a:avLst/>
          </a:prstGeom>
          <a:solidFill>
            <a:schemeClr val="tx1">
              <a:lumMod val="5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0000"/>
                </a:solidFill>
                <a:latin typeface="Cambria" panose="02040503050406030204" pitchFamily="18" charset="0"/>
                <a:ea typeface="Cambria" panose="02040503050406030204" pitchFamily="18" charset="0"/>
                <a:cs typeface="Cambria" panose="02040503050406030204" pitchFamily="18" charset="0"/>
              </a:rPr>
              <a:t>MỤC 5. KBCB NHÂN ĐẠO</a:t>
            </a:r>
          </a:p>
        </p:txBody>
      </p:sp>
      <p:sp>
        <p:nvSpPr>
          <p:cNvPr id="9" name="Oval 8">
            <a:extLst>
              <a:ext uri="{FF2B5EF4-FFF2-40B4-BE49-F238E27FC236}">
                <a16:creationId xmlns:a16="http://schemas.microsoft.com/office/drawing/2014/main" id="{69128CA5-04C0-074A-D063-8B3A677C3B98}"/>
              </a:ext>
            </a:extLst>
          </p:cNvPr>
          <p:cNvSpPr/>
          <p:nvPr/>
        </p:nvSpPr>
        <p:spPr bwMode="auto">
          <a:xfrm>
            <a:off x="1854926" y="4637314"/>
            <a:ext cx="1894114" cy="1672045"/>
          </a:xfrm>
          <a:prstGeom prst="ellipse">
            <a:avLst/>
          </a:prstGeom>
          <a:solidFill>
            <a:srgbClr val="0070C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err="1">
                <a:solidFill>
                  <a:srgbClr val="FFFFFF"/>
                </a:solidFill>
                <a:latin typeface="Cambria" panose="02040503050406030204" pitchFamily="18" charset="0"/>
                <a:ea typeface="Cambria" panose="02040503050406030204" pitchFamily="18" charset="0"/>
              </a:rPr>
              <a:t>MỤC</a:t>
            </a:r>
            <a:r>
              <a:rPr lang="en-US" altLang="en-US" sz="2000" b="1">
                <a:solidFill>
                  <a:srgbClr val="FFFFFF"/>
                </a:solidFill>
                <a:latin typeface="Cambria" panose="02040503050406030204" pitchFamily="18" charset="0"/>
                <a:ea typeface="Cambria" panose="02040503050406030204" pitchFamily="18" charset="0"/>
              </a:rPr>
              <a:t> 9. </a:t>
            </a:r>
            <a:r>
              <a:rPr lang="en-US" altLang="en-US" sz="2000" b="1" err="1">
                <a:solidFill>
                  <a:srgbClr val="FFFFFF"/>
                </a:solidFill>
                <a:latin typeface="Cambria" panose="02040503050406030204" pitchFamily="18" charset="0"/>
                <a:ea typeface="Cambria" panose="02040503050406030204" pitchFamily="18" charset="0"/>
              </a:rPr>
              <a:t>BẮT</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BUỘC</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CHỮA</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BỆNH</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0" name="Oval 9">
            <a:extLst>
              <a:ext uri="{FF2B5EF4-FFF2-40B4-BE49-F238E27FC236}">
                <a16:creationId xmlns:a16="http://schemas.microsoft.com/office/drawing/2014/main" id="{CB191306-FFAC-1211-6379-9B65B6957084}"/>
              </a:ext>
            </a:extLst>
          </p:cNvPr>
          <p:cNvSpPr/>
          <p:nvPr/>
        </p:nvSpPr>
        <p:spPr bwMode="auto">
          <a:xfrm>
            <a:off x="3976360" y="4676502"/>
            <a:ext cx="1888862" cy="1727673"/>
          </a:xfrm>
          <a:prstGeom prst="ellipse">
            <a:avLst/>
          </a:prstGeom>
          <a:solidFill>
            <a:srgbClr val="00B0F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kern="1200" err="1">
                <a:solidFill>
                  <a:srgbClr val="FFFFFF"/>
                </a:solidFill>
                <a:latin typeface="Cambria" panose="02040503050406030204" pitchFamily="18" charset="0"/>
                <a:ea typeface="Cambria" panose="02040503050406030204" pitchFamily="18" charset="0"/>
                <a:cs typeface="Cambria" panose="02040503050406030204" pitchFamily="18" charset="0"/>
              </a:rPr>
              <a:t>MỤC</a:t>
            </a:r>
            <a:r>
              <a:rPr lang="en-US" altLang="en-US" sz="2000" b="1" kern="1200">
                <a:solidFill>
                  <a:srgbClr val="FFFFFF"/>
                </a:solidFill>
                <a:latin typeface="Cambria" panose="02040503050406030204" pitchFamily="18" charset="0"/>
                <a:ea typeface="Cambria" panose="02040503050406030204" pitchFamily="18" charset="0"/>
                <a:cs typeface="Cambria" panose="02040503050406030204" pitchFamily="18" charset="0"/>
              </a:rPr>
              <a:t> 8. CẤP CHUYÊN MÔN KỸ THUẬT</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1" name="Oval 10">
            <a:extLst>
              <a:ext uri="{FF2B5EF4-FFF2-40B4-BE49-F238E27FC236}">
                <a16:creationId xmlns:a16="http://schemas.microsoft.com/office/drawing/2014/main" id="{90535DA4-E7A2-F0A2-1719-6E3B83834D5D}"/>
              </a:ext>
            </a:extLst>
          </p:cNvPr>
          <p:cNvSpPr/>
          <p:nvPr/>
        </p:nvSpPr>
        <p:spPr bwMode="auto">
          <a:xfrm>
            <a:off x="6453052" y="4676503"/>
            <a:ext cx="2074637" cy="1833243"/>
          </a:xfrm>
          <a:prstGeom prst="ellipse">
            <a:avLst/>
          </a:prstGeom>
          <a:solidFill>
            <a:srgbClr val="92D05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err="1">
                <a:solidFill>
                  <a:srgbClr val="FFFFFF"/>
                </a:solidFill>
                <a:latin typeface="Cambria" panose="02040503050406030204" pitchFamily="18" charset="0"/>
                <a:ea typeface="Cambria" panose="02040503050406030204" pitchFamily="18" charset="0"/>
              </a:rPr>
              <a:t>MỤC</a:t>
            </a:r>
            <a:r>
              <a:rPr lang="en-US" altLang="en-US" sz="2000" b="1">
                <a:solidFill>
                  <a:srgbClr val="FFFFFF"/>
                </a:solidFill>
                <a:latin typeface="Cambria" panose="02040503050406030204" pitchFamily="18" charset="0"/>
                <a:ea typeface="Cambria" panose="02040503050406030204" pitchFamily="18" charset="0"/>
              </a:rPr>
              <a:t> 7. KBCB TỪ XA</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2" name="Oval 11">
            <a:extLst>
              <a:ext uri="{FF2B5EF4-FFF2-40B4-BE49-F238E27FC236}">
                <a16:creationId xmlns:a16="http://schemas.microsoft.com/office/drawing/2014/main" id="{67A1056E-F449-97E4-4062-2AF530E83286}"/>
              </a:ext>
            </a:extLst>
          </p:cNvPr>
          <p:cNvSpPr/>
          <p:nvPr/>
        </p:nvSpPr>
        <p:spPr bwMode="auto">
          <a:xfrm>
            <a:off x="687901" y="2599939"/>
            <a:ext cx="1780980" cy="1684678"/>
          </a:xfrm>
          <a:prstGeom prst="ellipse">
            <a:avLst/>
          </a:prstGeom>
          <a:solidFill>
            <a:srgbClr val="7030A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FFFF"/>
                </a:solidFill>
                <a:latin typeface="Cambria" panose="02040503050406030204" pitchFamily="18" charset="0"/>
                <a:ea typeface="Cambria" panose="02040503050406030204" pitchFamily="18" charset="0"/>
              </a:rPr>
              <a:t>MỤC. 10 </a:t>
            </a:r>
            <a:r>
              <a:rPr lang="en-US" altLang="en-US" sz="2000" b="1" err="1">
                <a:solidFill>
                  <a:srgbClr val="FFFFFF"/>
                </a:solidFill>
                <a:latin typeface="Cambria" panose="02040503050406030204" pitchFamily="18" charset="0"/>
                <a:ea typeface="Cambria" panose="02040503050406030204" pitchFamily="18" charset="0"/>
              </a:rPr>
              <a:t>GIẢI</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QUYẾT</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THỦ</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TỤC</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3" name="Oval 12">
            <a:extLst>
              <a:ext uri="{FF2B5EF4-FFF2-40B4-BE49-F238E27FC236}">
                <a16:creationId xmlns:a16="http://schemas.microsoft.com/office/drawing/2014/main" id="{D952021A-6ED1-73AC-43CA-EFF4EABD42C5}"/>
              </a:ext>
            </a:extLst>
          </p:cNvPr>
          <p:cNvSpPr/>
          <p:nvPr/>
        </p:nvSpPr>
        <p:spPr bwMode="auto">
          <a:xfrm>
            <a:off x="8934994" y="4317876"/>
            <a:ext cx="1948980" cy="1534284"/>
          </a:xfrm>
          <a:prstGeom prst="ellipse">
            <a:avLst/>
          </a:prstGeom>
          <a:solidFill>
            <a:srgbClr val="CBA9E5"/>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FFFF"/>
                </a:solidFill>
                <a:latin typeface="Cambria" panose="02040503050406030204" pitchFamily="18" charset="0"/>
                <a:ea typeface="Cambria" panose="02040503050406030204" pitchFamily="18" charset="0"/>
              </a:rPr>
              <a:t>MỤC 6. </a:t>
            </a:r>
            <a:r>
              <a:rPr lang="en-US" altLang="en-US" sz="2000" b="1" err="1">
                <a:solidFill>
                  <a:srgbClr val="FFFFFF"/>
                </a:solidFill>
                <a:latin typeface="Cambria" panose="02040503050406030204" pitchFamily="18" charset="0"/>
                <a:ea typeface="Cambria" panose="02040503050406030204" pitchFamily="18" charset="0"/>
              </a:rPr>
              <a:t>CHUYỂN</a:t>
            </a:r>
            <a:r>
              <a:rPr lang="en-US" altLang="en-US" sz="2000" b="1">
                <a:solidFill>
                  <a:srgbClr val="FFFFFF"/>
                </a:solidFill>
                <a:latin typeface="Cambria" panose="02040503050406030204" pitchFamily="18" charset="0"/>
                <a:ea typeface="Cambria" panose="02040503050406030204" pitchFamily="18" charset="0"/>
              </a:rPr>
              <a:t> GIAO </a:t>
            </a:r>
            <a:r>
              <a:rPr lang="en-US" altLang="en-US" sz="2000" b="1" err="1">
                <a:solidFill>
                  <a:srgbClr val="FFFFFF"/>
                </a:solidFill>
                <a:latin typeface="Cambria" panose="02040503050406030204" pitchFamily="18" charset="0"/>
                <a:ea typeface="Cambria" panose="02040503050406030204" pitchFamily="18" charset="0"/>
              </a:rPr>
              <a:t>KỸ</a:t>
            </a:r>
            <a:r>
              <a:rPr lang="en-US" altLang="en-US" sz="2000" b="1">
                <a:solidFill>
                  <a:srgbClr val="FFFFFF"/>
                </a:solidFill>
                <a:latin typeface="Cambria" panose="02040503050406030204" pitchFamily="18" charset="0"/>
                <a:ea typeface="Cambria" panose="02040503050406030204" pitchFamily="18" charset="0"/>
              </a:rPr>
              <a:t> </a:t>
            </a:r>
            <a:r>
              <a:rPr lang="en-US" altLang="en-US" sz="2000" b="1" err="1">
                <a:solidFill>
                  <a:srgbClr val="FFFFFF"/>
                </a:solidFill>
                <a:latin typeface="Cambria" panose="02040503050406030204" pitchFamily="18" charset="0"/>
                <a:ea typeface="Cambria" panose="02040503050406030204" pitchFamily="18" charset="0"/>
              </a:rPr>
              <a:t>THUẬT</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4" name="Oval 13">
            <a:extLst>
              <a:ext uri="{FF2B5EF4-FFF2-40B4-BE49-F238E27FC236}">
                <a16:creationId xmlns:a16="http://schemas.microsoft.com/office/drawing/2014/main" id="{28CFF398-D64F-4765-6181-9221829CC980}"/>
              </a:ext>
            </a:extLst>
          </p:cNvPr>
          <p:cNvSpPr/>
          <p:nvPr/>
        </p:nvSpPr>
        <p:spPr bwMode="auto">
          <a:xfrm>
            <a:off x="6468863" y="256803"/>
            <a:ext cx="2283251" cy="1519745"/>
          </a:xfrm>
          <a:prstGeom prst="ellipse">
            <a:avLst/>
          </a:prstGeom>
          <a:solidFill>
            <a:schemeClr val="tx1">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rPr>
              <a:t>MỤC 3. ĐÁNH GIÁ VÀ CHỨNG NHẬN CHẤT LƯỢNG</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01783"/>
            <a:ext cx="10633364" cy="839188"/>
          </a:xfrm>
        </p:spPr>
        <p:txBody>
          <a:bodyPr>
            <a:noAutofit/>
          </a:bodyPr>
          <a:lstStyle/>
          <a:p>
            <a:pPr lvl="0" indent="254000" algn="ctr" fontAlgn="base">
              <a:lnSpc>
                <a:spcPct val="100000"/>
              </a:lnSpc>
              <a:spcAft>
                <a:spcPct val="0"/>
              </a:spcAft>
            </a:pPr>
            <a:r>
              <a:rPr lang="en-US" sz="2400" b="1" smtClean="0">
                <a:solidFill>
                  <a:srgbClr val="000000"/>
                </a:solidFill>
                <a:latin typeface="Times New Roman" pitchFamily="18" charset="0"/>
                <a:ea typeface="Times New Roman" pitchFamily="18" charset="0"/>
                <a:cs typeface="Times New Roman" pitchFamily="18" charset="0"/>
              </a:rPr>
              <a:t/>
            </a:r>
            <a:br>
              <a:rPr lang="en-US" sz="2400" b="1" smtClean="0">
                <a:solidFill>
                  <a:srgbClr val="000000"/>
                </a:solidFill>
                <a:latin typeface="Times New Roman" pitchFamily="18" charset="0"/>
                <a:ea typeface="Times New Roman" pitchFamily="18" charset="0"/>
                <a:cs typeface="Times New Roman" pitchFamily="18" charset="0"/>
              </a:rPr>
            </a:br>
            <a:r>
              <a:rPr lang="en-US" sz="2400" b="1" smtClean="0">
                <a:solidFill>
                  <a:srgbClr val="000000"/>
                </a:solidFill>
                <a:latin typeface="Times New Roman" pitchFamily="18" charset="0"/>
                <a:ea typeface="Times New Roman" pitchFamily="18" charset="0"/>
                <a:cs typeface="Times New Roman" pitchFamily="18" charset="0"/>
              </a:rPr>
              <a:t>Mục 1. HÌNH THỨC TỔ CHỨC VÀ ĐIỀU KIỆN CẤP GIẤY PHÉP HOẠT  ĐỘNG CỦA CƠ SỞ  KB, CB</a:t>
            </a:r>
            <a:br>
              <a:rPr lang="en-US" sz="2400" b="1" smtClean="0">
                <a:solidFill>
                  <a:srgbClr val="000000"/>
                </a:solidFill>
                <a:latin typeface="Times New Roman" pitchFamily="18" charset="0"/>
                <a:ea typeface="Times New Roman" pitchFamily="18" charset="0"/>
                <a:cs typeface="Times New Roman" pitchFamily="18" charset="0"/>
              </a:rPr>
            </a:br>
            <a:endParaRPr lang="en-US" sz="2400"/>
          </a:p>
        </p:txBody>
      </p:sp>
      <p:sp>
        <p:nvSpPr>
          <p:cNvPr id="3" name="Content Placeholder 2"/>
          <p:cNvSpPr>
            <a:spLocks noGrp="1"/>
          </p:cNvSpPr>
          <p:nvPr>
            <p:ph sz="half" idx="1"/>
          </p:nvPr>
        </p:nvSpPr>
        <p:spPr>
          <a:xfrm>
            <a:off x="838200" y="1658983"/>
            <a:ext cx="4504509" cy="4517980"/>
          </a:xfrm>
        </p:spPr>
        <p:txBody>
          <a:bodyPr>
            <a:normAutofit/>
          </a:bodyPr>
          <a:lstStyle/>
          <a:p>
            <a:pPr>
              <a:buNone/>
            </a:pPr>
            <a:r>
              <a:rPr lang="en-US" sz="2700" b="1" smtClean="0">
                <a:latin typeface="Times New Roman" pitchFamily="18" charset="0"/>
                <a:cs typeface="Times New Roman" pitchFamily="18" charset="0"/>
              </a:rPr>
              <a:t>Điều 39. Hình thức tổ chức của cơ sở  KBCB (có 16 hình thức)</a:t>
            </a:r>
            <a:endParaRPr lang="en-US" sz="2700" smtClean="0">
              <a:latin typeface="Times New Roman" pitchFamily="18" charset="0"/>
              <a:cs typeface="Times New Roman" pitchFamily="18" charset="0"/>
            </a:endParaRPr>
          </a:p>
          <a:p>
            <a:pPr>
              <a:buNone/>
            </a:pPr>
            <a:r>
              <a:rPr lang="en-US" sz="2700" b="1" i="1" smtClean="0">
                <a:latin typeface="Times New Roman" pitchFamily="18" charset="0"/>
                <a:cs typeface="Times New Roman" pitchFamily="18" charset="0"/>
              </a:rPr>
              <a:t>1. Bệnh viện gồm các hình thức sau</a:t>
            </a:r>
          </a:p>
          <a:p>
            <a:pPr>
              <a:buNone/>
            </a:pPr>
            <a:r>
              <a:rPr lang="en-US" sz="2700" smtClean="0">
                <a:latin typeface="Times New Roman" pitchFamily="18" charset="0"/>
                <a:cs typeface="Times New Roman" pitchFamily="18" charset="0"/>
              </a:rPr>
              <a:t>a) Bệnh viện đa khoa;</a:t>
            </a:r>
          </a:p>
          <a:p>
            <a:pPr>
              <a:buNone/>
            </a:pPr>
            <a:r>
              <a:rPr lang="en-US" sz="2700" smtClean="0">
                <a:latin typeface="Times New Roman" pitchFamily="18" charset="0"/>
                <a:cs typeface="Times New Roman" pitchFamily="18" charset="0"/>
              </a:rPr>
              <a:t>b) Bệnh viện y học cổ truyền;</a:t>
            </a:r>
          </a:p>
          <a:p>
            <a:pPr>
              <a:buNone/>
            </a:pPr>
            <a:r>
              <a:rPr lang="en-US" sz="2700" smtClean="0">
                <a:solidFill>
                  <a:srgbClr val="FF0000"/>
                </a:solidFill>
                <a:latin typeface="Times New Roman" pitchFamily="18" charset="0"/>
                <a:cs typeface="Times New Roman" pitchFamily="18" charset="0"/>
              </a:rPr>
              <a:t>c) Bệnh viện răng hàm mặt;</a:t>
            </a:r>
          </a:p>
          <a:p>
            <a:pPr>
              <a:buNone/>
            </a:pPr>
            <a:r>
              <a:rPr lang="en-US" sz="2700" smtClean="0">
                <a:latin typeface="Times New Roman" pitchFamily="18" charset="0"/>
                <a:cs typeface="Times New Roman" pitchFamily="18" charset="0"/>
              </a:rPr>
              <a:t>d) Bệnh viện chuyên khoa.</a:t>
            </a:r>
          </a:p>
          <a:p>
            <a:endParaRPr lang="en-US"/>
          </a:p>
        </p:txBody>
      </p:sp>
      <p:sp>
        <p:nvSpPr>
          <p:cNvPr id="4" name="Content Placeholder 3"/>
          <p:cNvSpPr>
            <a:spLocks noGrp="1"/>
          </p:cNvSpPr>
          <p:nvPr>
            <p:ph sz="half" idx="2"/>
          </p:nvPr>
        </p:nvSpPr>
        <p:spPr>
          <a:xfrm>
            <a:off x="5747658" y="1306286"/>
            <a:ext cx="6074228" cy="5159828"/>
          </a:xfrm>
        </p:spPr>
        <p:txBody>
          <a:bodyPr>
            <a:noAutofit/>
          </a:bodyPr>
          <a:lstStyle/>
          <a:p>
            <a:pPr algn="just">
              <a:lnSpc>
                <a:spcPct val="100000"/>
              </a:lnSpc>
              <a:spcBef>
                <a:spcPts val="0"/>
              </a:spcBef>
              <a:buNone/>
            </a:pPr>
            <a:r>
              <a:rPr lang="en-US" sz="2700" b="1" i="1" smtClean="0">
                <a:latin typeface="Times New Roman" pitchFamily="18" charset="0"/>
                <a:cs typeface="Times New Roman" pitchFamily="18" charset="0"/>
              </a:rPr>
              <a:t>2. </a:t>
            </a:r>
            <a:r>
              <a:rPr lang="en-US" sz="2700" b="1" i="1" err="1" smtClean="0">
                <a:latin typeface="Times New Roman" pitchFamily="18" charset="0"/>
                <a:cs typeface="Times New Roman" pitchFamily="18" charset="0"/>
              </a:rPr>
              <a:t>Phòng</a:t>
            </a:r>
            <a:r>
              <a:rPr lang="en-US" sz="2700" b="1" i="1" smtClean="0">
                <a:latin typeface="Times New Roman" pitchFamily="18" charset="0"/>
                <a:cs typeface="Times New Roman" pitchFamily="18" charset="0"/>
              </a:rPr>
              <a:t> </a:t>
            </a:r>
            <a:r>
              <a:rPr lang="en-US" sz="2700" b="1" i="1" err="1" smtClean="0">
                <a:latin typeface="Times New Roman" pitchFamily="18" charset="0"/>
                <a:cs typeface="Times New Roman" pitchFamily="18" charset="0"/>
              </a:rPr>
              <a:t>khám</a:t>
            </a:r>
            <a:r>
              <a:rPr lang="en-US" sz="2700" b="1" i="1" smtClean="0">
                <a:latin typeface="Times New Roman" pitchFamily="18" charset="0"/>
                <a:cs typeface="Times New Roman" pitchFamily="18" charset="0"/>
              </a:rPr>
              <a:t> </a:t>
            </a:r>
            <a:r>
              <a:rPr lang="en-US" sz="2700" b="1" i="1" err="1" smtClean="0">
                <a:latin typeface="Times New Roman" pitchFamily="18" charset="0"/>
                <a:cs typeface="Times New Roman" pitchFamily="18" charset="0"/>
              </a:rPr>
              <a:t>gồm</a:t>
            </a:r>
            <a:r>
              <a:rPr lang="en-US" sz="2700" b="1" i="1" smtClean="0">
                <a:latin typeface="Times New Roman" pitchFamily="18" charset="0"/>
                <a:cs typeface="Times New Roman" pitchFamily="18" charset="0"/>
              </a:rPr>
              <a:t> </a:t>
            </a:r>
            <a:r>
              <a:rPr lang="en-US" sz="2700" b="1" i="1" err="1" smtClean="0">
                <a:latin typeface="Times New Roman" pitchFamily="18" charset="0"/>
                <a:cs typeface="Times New Roman" pitchFamily="18" charset="0"/>
              </a:rPr>
              <a:t>các</a:t>
            </a:r>
            <a:r>
              <a:rPr lang="en-US" sz="2700" b="1" i="1" smtClean="0">
                <a:latin typeface="Times New Roman" pitchFamily="18" charset="0"/>
                <a:cs typeface="Times New Roman" pitchFamily="18" charset="0"/>
              </a:rPr>
              <a:t> </a:t>
            </a:r>
            <a:r>
              <a:rPr lang="en-US" sz="2700" b="1" i="1" err="1" smtClean="0">
                <a:latin typeface="Times New Roman" pitchFamily="18" charset="0"/>
                <a:cs typeface="Times New Roman" pitchFamily="18" charset="0"/>
              </a:rPr>
              <a:t>hình</a:t>
            </a:r>
            <a:r>
              <a:rPr lang="en-US" sz="2700" b="1" i="1" smtClean="0">
                <a:latin typeface="Times New Roman" pitchFamily="18" charset="0"/>
                <a:cs typeface="Times New Roman" pitchFamily="18" charset="0"/>
              </a:rPr>
              <a:t> </a:t>
            </a:r>
            <a:r>
              <a:rPr lang="en-US" sz="2700" b="1" i="1" err="1" smtClean="0">
                <a:latin typeface="Times New Roman" pitchFamily="18" charset="0"/>
                <a:cs typeface="Times New Roman" pitchFamily="18" charset="0"/>
              </a:rPr>
              <a:t>thức</a:t>
            </a:r>
            <a:endParaRPr lang="en-US" sz="2700" b="1" i="1" smtClean="0">
              <a:latin typeface="Times New Roman" pitchFamily="18" charset="0"/>
              <a:cs typeface="Times New Roman" pitchFamily="18" charset="0"/>
            </a:endParaRPr>
          </a:p>
          <a:p>
            <a:pPr algn="just">
              <a:lnSpc>
                <a:spcPct val="100000"/>
              </a:lnSpc>
              <a:spcBef>
                <a:spcPts val="0"/>
              </a:spcBef>
              <a:buNone/>
            </a:pPr>
            <a:r>
              <a:rPr lang="en-US" sz="2700" smtClean="0">
                <a:solidFill>
                  <a:srgbClr val="FF0000"/>
                </a:solidFill>
                <a:latin typeface="Times New Roman" pitchFamily="18" charset="0"/>
                <a:cs typeface="Times New Roman" pitchFamily="18" charset="0"/>
              </a:rPr>
              <a:t>a)</a:t>
            </a:r>
            <a:r>
              <a:rPr lang="en-US" sz="2700" err="1" smtClean="0">
                <a:solidFill>
                  <a:srgbClr val="FF0000"/>
                </a:solidFill>
                <a:latin typeface="Times New Roman" pitchFamily="18" charset="0"/>
                <a:cs typeface="Times New Roman" pitchFamily="18" charset="0"/>
              </a:rPr>
              <a:t>Phòng</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khám</a:t>
            </a:r>
            <a:r>
              <a:rPr lang="en-US" sz="2700" smtClean="0">
                <a:solidFill>
                  <a:srgbClr val="FF0000"/>
                </a:solidFill>
                <a:latin typeface="Times New Roman" pitchFamily="18" charset="0"/>
                <a:cs typeface="Times New Roman" pitchFamily="18" charset="0"/>
              </a:rPr>
              <a:t> ĐK(&gt;</a:t>
            </a:r>
            <a:r>
              <a:rPr lang="en-US" sz="2500" smtClean="0">
                <a:solidFill>
                  <a:srgbClr val="FF0000"/>
                </a:solidFill>
                <a:latin typeface="Times New Roman" pitchFamily="18" charset="0"/>
                <a:cs typeface="Times New Roman" pitchFamily="18" charset="0"/>
              </a:rPr>
              <a:t>03 CK, </a:t>
            </a:r>
            <a:r>
              <a:rPr lang="vi-VN" sz="2500" smtClean="0">
                <a:solidFill>
                  <a:srgbClr val="FF0000"/>
                </a:solidFill>
                <a:latin typeface="Times New Roman" pitchFamily="18" charset="0"/>
                <a:cs typeface="Times New Roman" pitchFamily="18" charset="0"/>
              </a:rPr>
              <a:t>có </a:t>
            </a:r>
            <a:r>
              <a:rPr lang="en-US" sz="2500" smtClean="0">
                <a:solidFill>
                  <a:srgbClr val="FF0000"/>
                </a:solidFill>
                <a:latin typeface="Times New Roman" pitchFamily="18" charset="0"/>
                <a:cs typeface="Times New Roman" pitchFamily="18" charset="0"/>
              </a:rPr>
              <a:t>2 t</a:t>
            </a:r>
            <a:r>
              <a:rPr lang="vi-VN" sz="2500" smtClean="0">
                <a:solidFill>
                  <a:srgbClr val="FF0000"/>
                </a:solidFill>
                <a:latin typeface="Times New Roman" pitchFamily="18" charset="0"/>
                <a:cs typeface="Times New Roman" pitchFamily="18" charset="0"/>
              </a:rPr>
              <a:t>rong </a:t>
            </a:r>
            <a:r>
              <a:rPr lang="en-US" sz="2500" smtClean="0">
                <a:solidFill>
                  <a:srgbClr val="FF0000"/>
                </a:solidFill>
                <a:latin typeface="Times New Roman" pitchFamily="18" charset="0"/>
                <a:cs typeface="Times New Roman" pitchFamily="18" charset="0"/>
              </a:rPr>
              <a:t>4 CK </a:t>
            </a:r>
            <a:r>
              <a:rPr lang="en-US" sz="2500" err="1" smtClean="0">
                <a:solidFill>
                  <a:srgbClr val="FF0000"/>
                </a:solidFill>
                <a:latin typeface="Times New Roman" pitchFamily="18" charset="0"/>
                <a:cs typeface="Times New Roman" pitchFamily="18" charset="0"/>
              </a:rPr>
              <a:t>chính</a:t>
            </a:r>
            <a:r>
              <a:rPr lang="vi-VN" sz="2500" smtClean="0">
                <a:solidFill>
                  <a:srgbClr val="FF0000"/>
                </a:solidFill>
                <a:latin typeface="Times New Roman" pitchFamily="18" charset="0"/>
                <a:cs typeface="Times New Roman" pitchFamily="18" charset="0"/>
              </a:rPr>
              <a:t>; có bộ phận </a:t>
            </a:r>
            <a:r>
              <a:rPr lang="en-US" sz="2500" smtClean="0">
                <a:solidFill>
                  <a:srgbClr val="FF0000"/>
                </a:solidFill>
                <a:latin typeface="Times New Roman" pitchFamily="18" charset="0"/>
                <a:cs typeface="Times New Roman" pitchFamily="18" charset="0"/>
              </a:rPr>
              <a:t>CLS </a:t>
            </a:r>
            <a:r>
              <a:rPr lang="vi-VN" sz="2500" smtClean="0">
                <a:solidFill>
                  <a:srgbClr val="FF0000"/>
                </a:solidFill>
                <a:latin typeface="Times New Roman" pitchFamily="18" charset="0"/>
                <a:cs typeface="Times New Roman" pitchFamily="18" charset="0"/>
              </a:rPr>
              <a:t>(</a:t>
            </a:r>
            <a:r>
              <a:rPr lang="en-US" sz="2500" smtClean="0">
                <a:solidFill>
                  <a:srgbClr val="FF0000"/>
                </a:solidFill>
                <a:latin typeface="Times New Roman" pitchFamily="18" charset="0"/>
                <a:cs typeface="Times New Roman" pitchFamily="18" charset="0"/>
              </a:rPr>
              <a:t>XN </a:t>
            </a:r>
            <a:r>
              <a:rPr lang="vi-VN" sz="2500" smtClean="0">
                <a:solidFill>
                  <a:srgbClr val="FF0000"/>
                </a:solidFill>
                <a:latin typeface="Times New Roman" pitchFamily="18" charset="0"/>
                <a:cs typeface="Times New Roman" pitchFamily="18" charset="0"/>
              </a:rPr>
              <a:t>và</a:t>
            </a:r>
            <a:r>
              <a:rPr lang="en-US" sz="2500" smtClean="0">
                <a:solidFill>
                  <a:srgbClr val="FF0000"/>
                </a:solidFill>
                <a:latin typeface="Times New Roman" pitchFamily="18" charset="0"/>
                <a:cs typeface="Times New Roman" pitchFamily="18" charset="0"/>
              </a:rPr>
              <a:t> CĐHA</a:t>
            </a:r>
            <a:r>
              <a:rPr lang="vi-VN" sz="2500" smtClean="0">
                <a:solidFill>
                  <a:srgbClr val="FF0000"/>
                </a:solidFill>
                <a:latin typeface="Times New Roman" pitchFamily="18" charset="0"/>
                <a:cs typeface="Times New Roman" pitchFamily="18" charset="0"/>
              </a:rPr>
              <a:t>); có phòng cấp cứu, phòng tiểu phẫu (nếu thực hiện tiểu phẫu), phòng lưu người bệnh</a:t>
            </a:r>
            <a:r>
              <a:rPr lang="en-US" sz="2500" smtClean="0">
                <a:latin typeface="Times New Roman" pitchFamily="18" charset="0"/>
                <a:cs typeface="Times New Roman" pitchFamily="18" charset="0"/>
              </a:rPr>
              <a:t>)</a:t>
            </a:r>
          </a:p>
          <a:p>
            <a:pPr algn="just">
              <a:lnSpc>
                <a:spcPct val="100000"/>
              </a:lnSpc>
              <a:spcBef>
                <a:spcPts val="0"/>
              </a:spcBef>
              <a:buNone/>
            </a:pPr>
            <a:r>
              <a:rPr lang="en-US" sz="2700" smtClean="0">
                <a:latin typeface="Times New Roman" pitchFamily="18" charset="0"/>
                <a:cs typeface="Times New Roman" pitchFamily="18" charset="0"/>
              </a:rPr>
              <a:t>b) </a:t>
            </a:r>
            <a:r>
              <a:rPr lang="en-US" sz="2700" err="1" smtClean="0">
                <a:latin typeface="Times New Roman" pitchFamily="18" charset="0"/>
                <a:cs typeface="Times New Roman" pitchFamily="18" charset="0"/>
              </a:rPr>
              <a:t>Phòng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khoa</a:t>
            </a:r>
            <a:r>
              <a:rPr lang="en-US" sz="2700" smtClean="0">
                <a:latin typeface="Times New Roman" pitchFamily="18" charset="0"/>
                <a:cs typeface="Times New Roman" pitchFamily="18" charset="0"/>
              </a:rPr>
              <a:t>;</a:t>
            </a:r>
          </a:p>
          <a:p>
            <a:pPr algn="just">
              <a:lnSpc>
                <a:spcPct val="100000"/>
              </a:lnSpc>
              <a:spcBef>
                <a:spcPts val="0"/>
              </a:spcBef>
              <a:buNone/>
            </a:pPr>
            <a:r>
              <a:rPr lang="en-US" sz="2700" smtClean="0">
                <a:solidFill>
                  <a:srgbClr val="FF0000"/>
                </a:solidFill>
                <a:latin typeface="Times New Roman" pitchFamily="18" charset="0"/>
                <a:cs typeface="Times New Roman" pitchFamily="18" charset="0"/>
              </a:rPr>
              <a:t>c) </a:t>
            </a:r>
            <a:r>
              <a:rPr lang="en-US" sz="2700" err="1" smtClean="0">
                <a:solidFill>
                  <a:srgbClr val="FF0000"/>
                </a:solidFill>
                <a:latin typeface="Times New Roman" pitchFamily="18" charset="0"/>
                <a:cs typeface="Times New Roman" pitchFamily="18" charset="0"/>
              </a:rPr>
              <a:t>Phòng</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khám</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liên</a:t>
            </a:r>
            <a:r>
              <a:rPr lang="en-US" sz="2700" smtClean="0">
                <a:solidFill>
                  <a:srgbClr val="FF0000"/>
                </a:solidFill>
                <a:latin typeface="Times New Roman" pitchFamily="18" charset="0"/>
                <a:cs typeface="Times New Roman" pitchFamily="18" charset="0"/>
              </a:rPr>
              <a:t> CK </a:t>
            </a:r>
            <a:r>
              <a:rPr lang="en-US" sz="2500" smtClean="0">
                <a:solidFill>
                  <a:srgbClr val="FF0000"/>
                </a:solidFill>
                <a:latin typeface="Times New Roman" pitchFamily="18" charset="0"/>
                <a:cs typeface="Times New Roman" pitchFamily="18" charset="0"/>
              </a:rPr>
              <a:t>(</a:t>
            </a:r>
            <a:r>
              <a:rPr lang="vi-VN" sz="2500" smtClean="0">
                <a:latin typeface="Times New Roman" pitchFamily="18" charset="0"/>
                <a:cs typeface="Times New Roman" pitchFamily="18" charset="0"/>
              </a:rPr>
              <a:t>Có tối thiểu </a:t>
            </a:r>
            <a:r>
              <a:rPr lang="en-US" sz="2500" smtClean="0">
                <a:latin typeface="Times New Roman" pitchFamily="18" charset="0"/>
                <a:cs typeface="Times New Roman" pitchFamily="18" charset="0"/>
              </a:rPr>
              <a:t>2 CK</a:t>
            </a:r>
            <a:r>
              <a:rPr lang="vi-VN" sz="2500" smtClean="0">
                <a:latin typeface="Times New Roman" pitchFamily="18" charset="0"/>
                <a:cs typeface="Times New Roman" pitchFamily="18" charset="0"/>
              </a:rPr>
              <a:t>(không bao gồm nội, ngoại, sản, nhi)</a:t>
            </a:r>
            <a:endParaRPr lang="en-US" sz="2500" smtClean="0">
              <a:solidFill>
                <a:srgbClr val="FF0000"/>
              </a:solidFill>
              <a:latin typeface="Times New Roman" pitchFamily="18" charset="0"/>
              <a:cs typeface="Times New Roman" pitchFamily="18" charset="0"/>
            </a:endParaRPr>
          </a:p>
          <a:p>
            <a:pPr algn="just">
              <a:lnSpc>
                <a:spcPct val="100000"/>
              </a:lnSpc>
              <a:spcBef>
                <a:spcPts val="0"/>
              </a:spcBef>
              <a:buNone/>
            </a:pPr>
            <a:r>
              <a:rPr lang="en-US" sz="2700" smtClean="0">
                <a:solidFill>
                  <a:srgbClr val="FF0000"/>
                </a:solidFill>
                <a:latin typeface="Times New Roman" pitchFamily="18" charset="0"/>
                <a:cs typeface="Times New Roman" pitchFamily="18" charset="0"/>
              </a:rPr>
              <a:t>d) </a:t>
            </a:r>
            <a:r>
              <a:rPr lang="en-US" sz="2700" err="1" smtClean="0">
                <a:solidFill>
                  <a:srgbClr val="FF0000"/>
                </a:solidFill>
                <a:latin typeface="Times New Roman" pitchFamily="18" charset="0"/>
                <a:cs typeface="Times New Roman" pitchFamily="18" charset="0"/>
              </a:rPr>
              <a:t>Phòng</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khám</a:t>
            </a:r>
            <a:r>
              <a:rPr lang="en-US" sz="2700" smtClean="0">
                <a:solidFill>
                  <a:srgbClr val="FF0000"/>
                </a:solidFill>
                <a:latin typeface="Times New Roman" pitchFamily="18" charset="0"/>
                <a:cs typeface="Times New Roman" pitchFamily="18" charset="0"/>
              </a:rPr>
              <a:t> BSYK; </a:t>
            </a:r>
            <a:r>
              <a:rPr lang="en-US" sz="2700" smtClean="0">
                <a:latin typeface="Times New Roman" pitchFamily="18" charset="0"/>
                <a:cs typeface="Times New Roman" pitchFamily="18" charset="0"/>
              </a:rPr>
              <a:t>đ) </a:t>
            </a:r>
            <a:r>
              <a:rPr lang="en-US" sz="2700" err="1" smtClean="0">
                <a:latin typeface="Times New Roman" pitchFamily="18" charset="0"/>
                <a:cs typeface="Times New Roman" pitchFamily="18" charset="0"/>
              </a:rPr>
              <a:t>Phòng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YHCT; e) </a:t>
            </a:r>
            <a:r>
              <a:rPr lang="en-US" sz="2700" err="1" smtClean="0">
                <a:latin typeface="Times New Roman" pitchFamily="18" charset="0"/>
                <a:cs typeface="Times New Roman" pitchFamily="18" charset="0"/>
              </a:rPr>
              <a:t>Phòng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RHM</a:t>
            </a:r>
            <a:r>
              <a:rPr lang="en-US" sz="2700" smtClean="0">
                <a:latin typeface="Times New Roman" pitchFamily="18" charset="0"/>
                <a:cs typeface="Times New Roman" pitchFamily="18" charset="0"/>
              </a:rPr>
              <a:t>; </a:t>
            </a:r>
            <a:r>
              <a:rPr lang="en-US" sz="2700" smtClean="0">
                <a:solidFill>
                  <a:srgbClr val="FF0000"/>
                </a:solidFill>
                <a:latin typeface="Times New Roman" pitchFamily="18" charset="0"/>
                <a:cs typeface="Times New Roman" pitchFamily="18" charset="0"/>
              </a:rPr>
              <a:t>g) </a:t>
            </a:r>
            <a:r>
              <a:rPr lang="en-US" sz="2700" err="1" smtClean="0">
                <a:solidFill>
                  <a:srgbClr val="FF0000"/>
                </a:solidFill>
                <a:latin typeface="Times New Roman" pitchFamily="18" charset="0"/>
                <a:cs typeface="Times New Roman" pitchFamily="18" charset="0"/>
              </a:rPr>
              <a:t>Phòng</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khám</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dinh</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dưỡng</a:t>
            </a:r>
            <a:r>
              <a:rPr lang="en-US" sz="2700" smtClean="0">
                <a:solidFill>
                  <a:srgbClr val="FF0000"/>
                </a:solidFill>
                <a:latin typeface="Times New Roman" pitchFamily="18" charset="0"/>
                <a:cs typeface="Times New Roman" pitchFamily="18" charset="0"/>
              </a:rPr>
              <a:t>;</a:t>
            </a:r>
          </a:p>
          <a:p>
            <a:pPr algn="just">
              <a:lnSpc>
                <a:spcPct val="100000"/>
              </a:lnSpc>
              <a:spcBef>
                <a:spcPts val="0"/>
              </a:spcBef>
              <a:buNone/>
            </a:pPr>
            <a:r>
              <a:rPr lang="en-US" sz="2700" smtClean="0">
                <a:solidFill>
                  <a:srgbClr val="FF0000"/>
                </a:solidFill>
                <a:latin typeface="Times New Roman" pitchFamily="18" charset="0"/>
                <a:cs typeface="Times New Roman" pitchFamily="18" charset="0"/>
              </a:rPr>
              <a:t>h) </a:t>
            </a:r>
            <a:r>
              <a:rPr lang="en-US" sz="2700" err="1" smtClean="0">
                <a:solidFill>
                  <a:srgbClr val="FF0000"/>
                </a:solidFill>
                <a:latin typeface="Times New Roman" pitchFamily="18" charset="0"/>
                <a:cs typeface="Times New Roman" pitchFamily="18" charset="0"/>
              </a:rPr>
              <a:t>Phòng</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khám</a:t>
            </a:r>
            <a:r>
              <a:rPr lang="en-US" sz="2700" smtClean="0">
                <a:solidFill>
                  <a:srgbClr val="FF0000"/>
                </a:solidFill>
                <a:latin typeface="Times New Roman" pitchFamily="18" charset="0"/>
                <a:cs typeface="Times New Roman" pitchFamily="18" charset="0"/>
              </a:rPr>
              <a:t> YSĐK </a:t>
            </a:r>
            <a:r>
              <a:rPr lang="en-US" sz="2500" smtClean="0">
                <a:solidFill>
                  <a:srgbClr val="FF0000"/>
                </a:solidFill>
                <a:latin typeface="Times New Roman" pitchFamily="18" charset="0"/>
                <a:cs typeface="Times New Roman" pitchFamily="18" charset="0"/>
              </a:rPr>
              <a:t>(</a:t>
            </a:r>
            <a:r>
              <a:rPr lang="en-US" sz="2500" err="1" smtClean="0">
                <a:solidFill>
                  <a:srgbClr val="FF0000"/>
                </a:solidFill>
                <a:latin typeface="Times New Roman" pitchFamily="18" charset="0"/>
                <a:cs typeface="Times New Roman" pitchFamily="18" charset="0"/>
              </a:rPr>
              <a:t>vùng</a:t>
            </a:r>
            <a:r>
              <a:rPr lang="en-US" sz="2500" smtClean="0">
                <a:solidFill>
                  <a:srgbClr val="FF0000"/>
                </a:solidFill>
                <a:latin typeface="Times New Roman" pitchFamily="18" charset="0"/>
                <a:cs typeface="Times New Roman" pitchFamily="18" charset="0"/>
              </a:rPr>
              <a:t> </a:t>
            </a:r>
            <a:r>
              <a:rPr lang="en-US" sz="2500" err="1" smtClean="0">
                <a:solidFill>
                  <a:srgbClr val="FF0000"/>
                </a:solidFill>
                <a:latin typeface="Times New Roman" pitchFamily="18" charset="0"/>
                <a:cs typeface="Times New Roman" pitchFamily="18" charset="0"/>
              </a:rPr>
              <a:t>đặc</a:t>
            </a:r>
            <a:r>
              <a:rPr lang="en-US" sz="2500" smtClean="0">
                <a:solidFill>
                  <a:srgbClr val="FF0000"/>
                </a:solidFill>
                <a:latin typeface="Times New Roman" pitchFamily="18" charset="0"/>
                <a:cs typeface="Times New Roman" pitchFamily="18" charset="0"/>
              </a:rPr>
              <a:t> </a:t>
            </a:r>
            <a:r>
              <a:rPr lang="en-US" sz="2500" err="1" smtClean="0">
                <a:solidFill>
                  <a:srgbClr val="FF0000"/>
                </a:solidFill>
                <a:latin typeface="Times New Roman" pitchFamily="18" charset="0"/>
                <a:cs typeface="Times New Roman" pitchFamily="18" charset="0"/>
              </a:rPr>
              <a:t>biệt</a:t>
            </a:r>
            <a:r>
              <a:rPr lang="en-US" sz="2500" smtClean="0">
                <a:solidFill>
                  <a:srgbClr val="FF0000"/>
                </a:solidFill>
                <a:latin typeface="Times New Roman" pitchFamily="18" charset="0"/>
                <a:cs typeface="Times New Roman" pitchFamily="18" charset="0"/>
              </a:rPr>
              <a:t> KK)</a:t>
            </a:r>
            <a:endParaRPr lang="en-US" sz="2500">
              <a:solidFill>
                <a:srgbClr val="FF0000"/>
              </a:solidFill>
              <a:latin typeface="Times New Roman" pitchFamily="18" charset="0"/>
              <a:cs typeface="Times New Roman" pitchFamily="18" charset="0"/>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98657"/>
          </a:xfrm>
        </p:spPr>
        <p:txBody>
          <a:bodyPr>
            <a:normAutofit fontScale="90000"/>
          </a:bodyPr>
          <a:lstStyle/>
          <a:p>
            <a:r>
              <a:rPr lang="en-US" sz="2700" b="1" smtClean="0">
                <a:latin typeface="Times New Roman" pitchFamily="18" charset="0"/>
                <a:cs typeface="Times New Roman" pitchFamily="18" charset="0"/>
              </a:rPr>
              <a:t/>
            </a:r>
            <a:br>
              <a:rPr lang="en-US" sz="2700" b="1" smtClean="0">
                <a:latin typeface="Times New Roman" pitchFamily="18" charset="0"/>
                <a:cs typeface="Times New Roman" pitchFamily="18" charset="0"/>
              </a:rPr>
            </a:br>
            <a:r>
              <a:rPr lang="en-US" sz="2700" b="1" smtClean="0">
                <a:latin typeface="Times New Roman" pitchFamily="18" charset="0"/>
                <a:cs typeface="Times New Roman" pitchFamily="18" charset="0"/>
              </a:rPr>
              <a:t>Điều 39. Hình thức tổ chức của cơ sở khám bệnh, chữa bệnh (tiếp)</a:t>
            </a:r>
            <a:r>
              <a:rPr lang="en-US" smtClean="0">
                <a:latin typeface="Times New Roman" pitchFamily="18" charset="0"/>
                <a:cs typeface="Times New Roman" pitchFamily="18" charset="0"/>
              </a:rPr>
              <a:t/>
            </a:r>
            <a:br>
              <a:rPr lang="en-US" smtClean="0">
                <a:latin typeface="Times New Roman" pitchFamily="18" charset="0"/>
                <a:cs typeface="Times New Roman" pitchFamily="18" charset="0"/>
              </a:rPr>
            </a:br>
            <a:endParaRPr lang="en-US"/>
          </a:p>
        </p:txBody>
      </p:sp>
      <p:sp>
        <p:nvSpPr>
          <p:cNvPr id="3" name="Content Placeholder 2"/>
          <p:cNvSpPr>
            <a:spLocks noGrp="1"/>
          </p:cNvSpPr>
          <p:nvPr>
            <p:ph sz="half" idx="1"/>
          </p:nvPr>
        </p:nvSpPr>
        <p:spPr>
          <a:xfrm>
            <a:off x="822960" y="1382280"/>
            <a:ext cx="4349931" cy="4351338"/>
          </a:xfrm>
        </p:spPr>
        <p:txBody>
          <a:bodyPr>
            <a:normAutofit fontScale="70000" lnSpcReduction="20000"/>
          </a:bodyPr>
          <a:lstStyle/>
          <a:p>
            <a:pPr algn="just">
              <a:buNone/>
            </a:pPr>
            <a:endParaRPr lang="en-US" smtClean="0">
              <a:latin typeface="Times New Roman" pitchFamily="18" charset="0"/>
              <a:cs typeface="Times New Roman" pitchFamily="18" charset="0"/>
            </a:endParaRPr>
          </a:p>
          <a:p>
            <a:pPr algn="just">
              <a:buNone/>
            </a:pPr>
            <a:r>
              <a:rPr lang="en-US" sz="4000" smtClean="0">
                <a:latin typeface="Times New Roman" pitchFamily="18" charset="0"/>
                <a:cs typeface="Times New Roman" pitchFamily="18" charset="0"/>
              </a:rPr>
              <a:t>3. Trạm y tế.</a:t>
            </a:r>
          </a:p>
          <a:p>
            <a:pPr algn="just">
              <a:buNone/>
            </a:pPr>
            <a:r>
              <a:rPr lang="en-US" sz="4000" smtClean="0">
                <a:latin typeface="Times New Roman" pitchFamily="18" charset="0"/>
                <a:cs typeface="Times New Roman" pitchFamily="18" charset="0"/>
              </a:rPr>
              <a:t>4. Nhà hộ sinh.</a:t>
            </a:r>
          </a:p>
          <a:p>
            <a:pPr algn="just">
              <a:buNone/>
            </a:pPr>
            <a:r>
              <a:rPr lang="en-US" sz="4000" smtClean="0">
                <a:latin typeface="Times New Roman" pitchFamily="18" charset="0"/>
                <a:cs typeface="Times New Roman" pitchFamily="18" charset="0"/>
              </a:rPr>
              <a:t>5. Phòng chẩn trị YHCT.</a:t>
            </a:r>
          </a:p>
          <a:p>
            <a:pPr algn="just">
              <a:buNone/>
            </a:pPr>
            <a:r>
              <a:rPr lang="en-US" sz="4000" smtClean="0">
                <a:latin typeface="Times New Roman" pitchFamily="18" charset="0"/>
                <a:cs typeface="Times New Roman" pitchFamily="18" charset="0"/>
              </a:rPr>
              <a:t>6. Cơ sở dịch vụ cận lâm sàng:</a:t>
            </a:r>
          </a:p>
          <a:p>
            <a:pPr algn="just">
              <a:buNone/>
            </a:pPr>
            <a:r>
              <a:rPr lang="en-US" sz="4000" smtClean="0">
                <a:latin typeface="Times New Roman" pitchFamily="18" charset="0"/>
                <a:cs typeface="Times New Roman" pitchFamily="18" charset="0"/>
              </a:rPr>
              <a:t>a) Cơ sở xét nghiệm;</a:t>
            </a:r>
          </a:p>
          <a:p>
            <a:pPr algn="just">
              <a:buNone/>
            </a:pPr>
            <a:r>
              <a:rPr lang="en-US" sz="4000" smtClean="0">
                <a:latin typeface="Times New Roman" pitchFamily="18" charset="0"/>
                <a:cs typeface="Times New Roman" pitchFamily="18" charset="0"/>
              </a:rPr>
              <a:t>b) Cơ sở chẩn đoán hình ảnh;</a:t>
            </a:r>
          </a:p>
          <a:p>
            <a:pPr algn="just">
              <a:buNone/>
            </a:pPr>
            <a:r>
              <a:rPr lang="en-US" sz="4000" smtClean="0">
                <a:latin typeface="Times New Roman" pitchFamily="18" charset="0"/>
                <a:cs typeface="Times New Roman" pitchFamily="18" charset="0"/>
              </a:rPr>
              <a:t>c) Cơ sở xét nghiệm và chẩn đoán hình ảnh.</a:t>
            </a:r>
          </a:p>
          <a:p>
            <a:pPr>
              <a:buNone/>
            </a:pPr>
            <a:endParaRPr lang="en-US"/>
          </a:p>
        </p:txBody>
      </p:sp>
      <p:sp>
        <p:nvSpPr>
          <p:cNvPr id="4" name="Content Placeholder 3"/>
          <p:cNvSpPr>
            <a:spLocks noGrp="1"/>
          </p:cNvSpPr>
          <p:nvPr>
            <p:ph sz="half" idx="2"/>
          </p:nvPr>
        </p:nvSpPr>
        <p:spPr>
          <a:xfrm>
            <a:off x="5447212" y="1149927"/>
            <a:ext cx="6413862" cy="5027036"/>
          </a:xfrm>
        </p:spPr>
        <p:txBody>
          <a:bodyPr>
            <a:normAutofit fontScale="70000" lnSpcReduction="20000"/>
          </a:bodyPr>
          <a:lstStyle/>
          <a:p>
            <a:pPr algn="just">
              <a:buNone/>
            </a:pPr>
            <a:endParaRPr lang="en-US" sz="3700" smtClean="0">
              <a:latin typeface="Times New Roman" pitchFamily="18" charset="0"/>
              <a:cs typeface="Times New Roman" pitchFamily="18" charset="0"/>
            </a:endParaRPr>
          </a:p>
          <a:p>
            <a:pPr algn="just">
              <a:buNone/>
            </a:pPr>
            <a:r>
              <a:rPr lang="en-US" sz="3700" smtClean="0">
                <a:latin typeface="Times New Roman" pitchFamily="18" charset="0"/>
                <a:cs typeface="Times New Roman" pitchFamily="18" charset="0"/>
              </a:rPr>
              <a:t>7. Cơ sở  KCB y học gia đình.</a:t>
            </a:r>
          </a:p>
          <a:p>
            <a:pPr algn="just">
              <a:buNone/>
            </a:pPr>
            <a:r>
              <a:rPr lang="en-US" sz="3700" smtClean="0">
                <a:latin typeface="Times New Roman" pitchFamily="18" charset="0"/>
                <a:cs typeface="Times New Roman" pitchFamily="18" charset="0"/>
              </a:rPr>
              <a:t>8. Cơ sở kỹ thuật phục hình răng.</a:t>
            </a:r>
          </a:p>
          <a:p>
            <a:pPr algn="just">
              <a:buNone/>
            </a:pPr>
            <a:r>
              <a:rPr lang="en-US" sz="3700" smtClean="0">
                <a:latin typeface="Times New Roman" pitchFamily="18" charset="0"/>
                <a:cs typeface="Times New Roman" pitchFamily="18" charset="0"/>
              </a:rPr>
              <a:t>9. Cơ sở kỹ thuật PHCN</a:t>
            </a:r>
          </a:p>
          <a:p>
            <a:pPr algn="just">
              <a:buNone/>
            </a:pPr>
            <a:r>
              <a:rPr lang="en-US" sz="3700" smtClean="0">
                <a:latin typeface="Times New Roman" pitchFamily="18" charset="0"/>
                <a:cs typeface="Times New Roman" pitchFamily="18" charset="0"/>
              </a:rPr>
              <a:t>10. Cơ sở tâm lý lâm sàng.</a:t>
            </a:r>
          </a:p>
          <a:p>
            <a:pPr algn="just">
              <a:buNone/>
            </a:pPr>
            <a:r>
              <a:rPr lang="en-US" sz="3700" smtClean="0">
                <a:solidFill>
                  <a:srgbClr val="FF0000"/>
                </a:solidFill>
                <a:latin typeface="Times New Roman" pitchFamily="18" charset="0"/>
                <a:cs typeface="Times New Roman" pitchFamily="18" charset="0"/>
              </a:rPr>
              <a:t>11. Cơ sở dịch vụ điều dưỡng</a:t>
            </a:r>
          </a:p>
          <a:p>
            <a:pPr algn="just">
              <a:buNone/>
            </a:pPr>
            <a:r>
              <a:rPr lang="en-US" sz="3700" smtClean="0">
                <a:latin typeface="Times New Roman" pitchFamily="18" charset="0"/>
                <a:cs typeface="Times New Roman" pitchFamily="18" charset="0"/>
              </a:rPr>
              <a:t> 12. Cơ sở dịch vụ hộ sinh.</a:t>
            </a:r>
          </a:p>
          <a:p>
            <a:pPr algn="just">
              <a:buNone/>
            </a:pPr>
            <a:r>
              <a:rPr lang="en-US" sz="3700" smtClean="0">
                <a:solidFill>
                  <a:srgbClr val="FF0000"/>
                </a:solidFill>
                <a:latin typeface="Times New Roman" pitchFamily="18" charset="0"/>
                <a:cs typeface="Times New Roman" pitchFamily="18" charset="0"/>
              </a:rPr>
              <a:t>13. Cơ sở chăm sóc giảm nhẹ</a:t>
            </a:r>
            <a:r>
              <a:rPr lang="en-US" sz="3700" smtClean="0">
                <a:latin typeface="Times New Roman" pitchFamily="18" charset="0"/>
                <a:cs typeface="Times New Roman" pitchFamily="18" charset="0"/>
              </a:rPr>
              <a:t>.</a:t>
            </a:r>
          </a:p>
          <a:p>
            <a:pPr algn="just">
              <a:buNone/>
            </a:pPr>
            <a:r>
              <a:rPr lang="en-US" sz="3700" smtClean="0">
                <a:latin typeface="Times New Roman" pitchFamily="18" charset="0"/>
                <a:cs typeface="Times New Roman" pitchFamily="18" charset="0"/>
              </a:rPr>
              <a:t>14. Cơ sở cấp cứu ngoại viện.</a:t>
            </a:r>
          </a:p>
          <a:p>
            <a:pPr algn="just">
              <a:buNone/>
            </a:pPr>
            <a:r>
              <a:rPr lang="en-US" sz="3700" smtClean="0">
                <a:latin typeface="Times New Roman" pitchFamily="18" charset="0"/>
                <a:cs typeface="Times New Roman" pitchFamily="18" charset="0"/>
              </a:rPr>
              <a:t>15. Cơ sở kính thuốc có thực hiện việc đo, kiểm tra tật khúc xạ.</a:t>
            </a:r>
          </a:p>
          <a:p>
            <a:pPr algn="just">
              <a:buNone/>
            </a:pPr>
            <a:r>
              <a:rPr lang="en-US" sz="3700" smtClean="0">
                <a:solidFill>
                  <a:srgbClr val="FF0000"/>
                </a:solidFill>
                <a:latin typeface="Times New Roman" pitchFamily="18" charset="0"/>
                <a:cs typeface="Times New Roman" pitchFamily="18" charset="0"/>
              </a:rPr>
              <a:t>16. Cơ sở lọc máu.</a:t>
            </a:r>
            <a:endParaRPr lang="en-US" sz="370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09006"/>
            <a:ext cx="10515600" cy="653143"/>
          </a:xfrm>
        </p:spPr>
        <p:txBody>
          <a:bodyPr>
            <a:normAutofit/>
          </a:bodyPr>
          <a:lstStyle/>
          <a:p>
            <a:pPr algn="ctr"/>
            <a:r>
              <a:rPr lang="vi-VN" sz="2600" b="1" smtClean="0">
                <a:latin typeface="UVN Ai Cap Nang" panose="02040803050506020204" pitchFamily="18" charset="0"/>
              </a:rPr>
              <a:t>MỘT SỐ QUY ĐỊNH MỚI TRONG CẤP</a:t>
            </a:r>
            <a:r>
              <a:rPr lang="en-US" sz="2600" b="1" smtClean="0">
                <a:latin typeface="UVN Ai Cap Nang" panose="02040803050506020204" pitchFamily="18" charset="0"/>
              </a:rPr>
              <a:t> GPHĐ KCB</a:t>
            </a:r>
            <a:endParaRPr lang="en-US" sz="2600" b="1"/>
          </a:p>
        </p:txBody>
      </p:sp>
      <p:sp>
        <p:nvSpPr>
          <p:cNvPr id="3" name="Content Placeholder 2"/>
          <p:cNvSpPr>
            <a:spLocks noGrp="1"/>
          </p:cNvSpPr>
          <p:nvPr>
            <p:ph idx="1"/>
          </p:nvPr>
        </p:nvSpPr>
        <p:spPr>
          <a:xfrm>
            <a:off x="770709" y="914401"/>
            <a:ext cx="10933611" cy="5669280"/>
          </a:xfrm>
        </p:spPr>
        <p:txBody>
          <a:bodyPr>
            <a:noAutofit/>
          </a:bodyPr>
          <a:lstStyle/>
          <a:p>
            <a:pPr algn="just">
              <a:lnSpc>
                <a:spcPct val="100000"/>
              </a:lnSpc>
              <a:spcBef>
                <a:spcPts val="0"/>
              </a:spcBef>
              <a:buNone/>
            </a:pPr>
            <a:r>
              <a:rPr lang="en-US" sz="2600" b="1" smtClean="0">
                <a:latin typeface="Times New Roman" pitchFamily="18" charset="0"/>
                <a:cs typeface="Times New Roman" pitchFamily="18" charset="0"/>
              </a:rPr>
              <a:t>1. Điểm c, khoản 1, Điều 40</a:t>
            </a:r>
            <a:r>
              <a:rPr lang="en-US" sz="2600" smtClean="0">
                <a:latin typeface="Times New Roman" pitchFamily="18" charset="0"/>
                <a:cs typeface="Times New Roman" pitchFamily="18" charset="0"/>
              </a:rPr>
              <a:t>: Nếu có thêm cơ sở không cùng trong khuôn viên của cơ sở KB, CB thì phải đáp ứng các điều kiện cụ thể đối với từng hình thức tổ chức cơ sở KB, CB theo quy định tại Điều 39 Nghị định này.</a:t>
            </a:r>
          </a:p>
          <a:p>
            <a:pPr algn="just">
              <a:lnSpc>
                <a:spcPct val="100000"/>
              </a:lnSpc>
              <a:spcBef>
                <a:spcPts val="0"/>
              </a:spcBef>
              <a:buNone/>
            </a:pPr>
            <a:r>
              <a:rPr lang="en-US" sz="2600" smtClean="0">
                <a:solidFill>
                  <a:srgbClr val="FF0000"/>
                </a:solidFill>
                <a:latin typeface="Times New Roman" pitchFamily="18" charset="0"/>
                <a:cs typeface="Times New Roman" pitchFamily="18" charset="0"/>
              </a:rPr>
              <a:t>2. Khoản 12, Điều 40</a:t>
            </a:r>
            <a:r>
              <a:rPr lang="en-US" sz="2600" smtClean="0">
                <a:latin typeface="Times New Roman" pitchFamily="18" charset="0"/>
                <a:cs typeface="Times New Roman" pitchFamily="18" charset="0"/>
              </a:rPr>
              <a:t>: Cơ sở cung cấp các dịch vụ thẩm mỹ dưới đây hoặc có sử dụng sản phẩm có tác dụng dược lý phải được thành lập theo một trong các hình thức tổ chức là bệnh viện hoặc PKĐK hoặc PKCK:</a:t>
            </a:r>
          </a:p>
          <a:p>
            <a:pPr algn="just">
              <a:lnSpc>
                <a:spcPct val="100000"/>
              </a:lnSpc>
              <a:spcBef>
                <a:spcPts val="0"/>
              </a:spcBef>
              <a:buNone/>
            </a:pPr>
            <a:r>
              <a:rPr lang="en-US" sz="2600" smtClean="0">
                <a:latin typeface="Times New Roman" pitchFamily="18" charset="0"/>
                <a:cs typeface="Times New Roman" pitchFamily="18" charset="0"/>
              </a:rPr>
              <a:t>a) DVTM có sử dụng thuốc, các chất, thiết bị để can thiệp vào cơ thể người (phẫu thuật, thủ thuật, các can thiệp có tiêm, chích, bơm, chiếu tia, sóng, đốt hoặc các can thiệp xâm lấn khác) nhằm: + Làm thay đổi màu sắc da, hình dạng, tăng cân nặng, giảm cân nặng (giảm béo, giảm mỡ cơ thể);+ Khắc phục khiếm khuyết hoặc tạo hình theo ý muốn đối với các bộ phận trên cơ thể (da, mũi, mắt, môi, khuôn mặt, ngực, bụng, mông và các bộ phận khác trên cơ thể người);+ Tái tạo, phục hồi tế bào hoặc bộ phận hoặc chức năng cơ thể người.</a:t>
            </a:r>
          </a:p>
          <a:p>
            <a:pPr algn="just">
              <a:lnSpc>
                <a:spcPct val="100000"/>
              </a:lnSpc>
              <a:spcBef>
                <a:spcPts val="0"/>
              </a:spcBef>
            </a:pPr>
            <a:r>
              <a:rPr lang="en-US" sz="2600" smtClean="0">
                <a:latin typeface="Times New Roman" pitchFamily="18" charset="0"/>
                <a:cs typeface="Times New Roman" pitchFamily="18" charset="0"/>
              </a:rPr>
              <a:t>b) Dịch vụ xăm, phun, thêu trên da có sử dụng thuốc gây tế dạng tiêm.</a:t>
            </a:r>
            <a:endParaRPr lang="en-US" sz="2600">
              <a:latin typeface="Times New Roman" pitchFamily="18" charset="0"/>
              <a:cs typeface="Times New Roman" pitchFamily="18" charset="0"/>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32155"/>
          </a:xfrm>
        </p:spPr>
        <p:txBody>
          <a:bodyPr>
            <a:normAutofit/>
          </a:bodyPr>
          <a:lstStyle/>
          <a:p>
            <a:pPr algn="ctr"/>
            <a:r>
              <a:rPr lang="vi-VN" sz="2400" b="1" smtClean="0">
                <a:latin typeface="UVN Ai Cap Nang" panose="02040803050506020204" pitchFamily="18" charset="0"/>
              </a:rPr>
              <a:t>MỘT SỐ QUY ĐỊNH MỚI TRONG CẤP</a:t>
            </a:r>
            <a:r>
              <a:rPr lang="en-US" sz="2400" b="1" smtClean="0">
                <a:latin typeface="UVN Ai Cap Nang" panose="02040803050506020204" pitchFamily="18" charset="0"/>
              </a:rPr>
              <a:t> GPHĐ KCB</a:t>
            </a:r>
            <a:endParaRPr lang="en-US" sz="2400"/>
          </a:p>
        </p:txBody>
      </p:sp>
      <p:sp>
        <p:nvSpPr>
          <p:cNvPr id="3" name="Content Placeholder 2"/>
          <p:cNvSpPr>
            <a:spLocks noGrp="1"/>
          </p:cNvSpPr>
          <p:nvPr>
            <p:ph idx="1"/>
          </p:nvPr>
        </p:nvSpPr>
        <p:spPr>
          <a:xfrm>
            <a:off x="838200" y="1018903"/>
            <a:ext cx="10931434" cy="5158060"/>
          </a:xfrm>
        </p:spPr>
        <p:txBody>
          <a:bodyPr>
            <a:noAutofit/>
          </a:bodyPr>
          <a:lstStyle/>
          <a:p>
            <a:pPr algn="just">
              <a:lnSpc>
                <a:spcPct val="100000"/>
              </a:lnSpc>
              <a:spcBef>
                <a:spcPts val="400"/>
              </a:spcBef>
              <a:buNone/>
            </a:pPr>
            <a:r>
              <a:rPr lang="en-US" sz="2700" b="1" smtClean="0">
                <a:latin typeface="Times New Roman" pitchFamily="18" charset="0"/>
                <a:cs typeface="Times New Roman" pitchFamily="18" charset="0"/>
              </a:rPr>
              <a:t>3. Khoản 13, điều 40</a:t>
            </a:r>
            <a:r>
              <a:rPr lang="en-US" sz="2700" smtClean="0">
                <a:latin typeface="Times New Roman" pitchFamily="18" charset="0"/>
                <a:cs typeface="Times New Roman" pitchFamily="18" charset="0"/>
              </a:rPr>
              <a:t>: Trường hợp là cơ sở  KBCB nhân đạo hoặc cơ sở KB CB không vì mục đích lợi nhuận thì ngoài việc đáp ứng các điều kiện quy định từ khoản 1 đến khoản 12 Điều này phải đáp ứng thêm các điều kiện:</a:t>
            </a:r>
          </a:p>
          <a:p>
            <a:pPr algn="just">
              <a:lnSpc>
                <a:spcPct val="100000"/>
              </a:lnSpc>
              <a:spcBef>
                <a:spcPts val="400"/>
              </a:spcBef>
              <a:buNone/>
            </a:pPr>
            <a:r>
              <a:rPr lang="en-US" sz="2700" smtClean="0">
                <a:latin typeface="Times New Roman" pitchFamily="18" charset="0"/>
                <a:cs typeface="Times New Roman" pitchFamily="18" charset="0"/>
              </a:rPr>
              <a:t>a) Các điều kiện cụ thể khác tương ứng với hình thức tổ chức của cơ sở  KBCB nhân đạo hoặc cơ sở KBCB không vì mục đích lợi nhuận.</a:t>
            </a:r>
          </a:p>
          <a:p>
            <a:pPr algn="just">
              <a:lnSpc>
                <a:spcPct val="100000"/>
              </a:lnSpc>
              <a:spcBef>
                <a:spcPts val="400"/>
              </a:spcBef>
              <a:buNone/>
            </a:pPr>
            <a:r>
              <a:rPr lang="en-US" sz="2700" smtClean="0">
                <a:latin typeface="Times New Roman" pitchFamily="18" charset="0"/>
                <a:cs typeface="Times New Roman" pitchFamily="18" charset="0"/>
              </a:rPr>
              <a:t>b) Có nguồn tài chính cho hoạt động khám bệnh, chữa bệnh nhân đạo.</a:t>
            </a:r>
          </a:p>
          <a:p>
            <a:pPr algn="just">
              <a:lnSpc>
                <a:spcPct val="100000"/>
              </a:lnSpc>
              <a:spcBef>
                <a:spcPts val="400"/>
              </a:spcBef>
              <a:buNone/>
            </a:pPr>
            <a:r>
              <a:rPr lang="en-US" sz="2700" smtClean="0">
                <a:latin typeface="Times New Roman" pitchFamily="18" charset="0"/>
                <a:cs typeface="Times New Roman" pitchFamily="18" charset="0"/>
              </a:rPr>
              <a:t>c) Biển hiệu của cơ sở KBCB phải ghi rõ là cơ sở khám bệnh, chữa bệnh nhân đạo hoặc cơ sở khám bệnh, chữa bệnh không vì mục đích lợi nhuận.</a:t>
            </a:r>
          </a:p>
          <a:p>
            <a:pPr algn="just">
              <a:lnSpc>
                <a:spcPct val="100000"/>
              </a:lnSpc>
              <a:spcBef>
                <a:spcPts val="400"/>
              </a:spcBef>
              <a:buNone/>
            </a:pPr>
            <a:r>
              <a:rPr lang="en-US" sz="2700" b="1" smtClean="0">
                <a:latin typeface="Times New Roman" pitchFamily="18" charset="0"/>
                <a:cs typeface="Times New Roman" pitchFamily="18" charset="0"/>
              </a:rPr>
              <a:t>4. Điểm c, khoản 2, Điều 41</a:t>
            </a:r>
            <a:r>
              <a:rPr lang="en-US" sz="2700" smtClean="0">
                <a:latin typeface="Times New Roman" pitchFamily="18" charset="0"/>
                <a:cs typeface="Times New Roman" pitchFamily="18" charset="0"/>
              </a:rPr>
              <a:t>: Trường hợp bệnh viện có bộ phận chuyên môn không cùng trong một khuôn viên thì phải có sự kết nối về hạ tầng giao thông giữa các bộ phận để bảo đảm an toàn cho người bệnh, người nhà người bệnh và nhân viên y tế.</a:t>
            </a:r>
          </a:p>
          <a:p>
            <a:pPr algn="just">
              <a:lnSpc>
                <a:spcPct val="100000"/>
              </a:lnSpc>
              <a:spcBef>
                <a:spcPts val="400"/>
              </a:spcBef>
              <a:buNone/>
            </a:pPr>
            <a:endParaRPr lang="en-US" sz="2700" smtClean="0">
              <a:latin typeface="Times New Roman" pitchFamily="18" charset="0"/>
              <a:cs typeface="Times New Roman" pitchFamily="18" charset="0"/>
            </a:endParaRPr>
          </a:p>
          <a:p>
            <a:pPr>
              <a:lnSpc>
                <a:spcPct val="100000"/>
              </a:lnSpc>
              <a:spcBef>
                <a:spcPts val="400"/>
              </a:spcBef>
            </a:pPr>
            <a:endParaRPr lang="en-US" sz="2700">
              <a:latin typeface="Times New Roman" pitchFamily="18" charset="0"/>
              <a:cs typeface="Times New Roman" pitchFamily="18"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0342" y="169818"/>
            <a:ext cx="10243457" cy="640079"/>
          </a:xfrm>
        </p:spPr>
        <p:txBody>
          <a:bodyPr>
            <a:normAutofit/>
          </a:bodyPr>
          <a:lstStyle/>
          <a:p>
            <a:pPr algn="ctr"/>
            <a:r>
              <a:rPr lang="vi-VN" sz="2600" b="1" smtClean="0">
                <a:latin typeface="UVN Ai Cap Nang" panose="02040803050506020204" pitchFamily="18" charset="0"/>
              </a:rPr>
              <a:t>MỘT SỐ QUY ĐỊNH MỚI TRONG CẤP</a:t>
            </a:r>
            <a:r>
              <a:rPr lang="en-US" sz="2600" b="1" smtClean="0">
                <a:latin typeface="UVN Ai Cap Nang" panose="02040803050506020204" pitchFamily="18" charset="0"/>
              </a:rPr>
              <a:t> GPHĐ KCB</a:t>
            </a:r>
            <a:endParaRPr lang="en-US" sz="2600"/>
          </a:p>
        </p:txBody>
      </p:sp>
      <p:sp>
        <p:nvSpPr>
          <p:cNvPr id="3" name="Content Placeholder 2"/>
          <p:cNvSpPr>
            <a:spLocks noGrp="1"/>
          </p:cNvSpPr>
          <p:nvPr>
            <p:ph idx="1"/>
          </p:nvPr>
        </p:nvSpPr>
        <p:spPr>
          <a:xfrm>
            <a:off x="653143" y="862149"/>
            <a:ext cx="11090367" cy="5630090"/>
          </a:xfrm>
        </p:spPr>
        <p:txBody>
          <a:bodyPr>
            <a:normAutofit fontScale="40000" lnSpcReduction="20000"/>
          </a:bodyPr>
          <a:lstStyle/>
          <a:p>
            <a:pPr algn="just">
              <a:buNone/>
            </a:pPr>
            <a:endParaRPr lang="en-US" sz="5500" b="1" smtClean="0">
              <a:latin typeface="Times New Roman" pitchFamily="18" charset="0"/>
              <a:cs typeface="Times New Roman" pitchFamily="18" charset="0"/>
            </a:endParaRPr>
          </a:p>
          <a:p>
            <a:pPr algn="just">
              <a:buNone/>
            </a:pPr>
            <a:r>
              <a:rPr lang="en-US" sz="6800" b="1" smtClean="0">
                <a:latin typeface="Times New Roman" pitchFamily="18" charset="0"/>
                <a:cs typeface="Times New Roman" pitchFamily="18" charset="0"/>
              </a:rPr>
              <a:t>4. Điểm d, đ khoản 4, điều 41:</a:t>
            </a:r>
          </a:p>
          <a:p>
            <a:pPr algn="just">
              <a:lnSpc>
                <a:spcPct val="120000"/>
              </a:lnSpc>
              <a:spcBef>
                <a:spcPts val="600"/>
              </a:spcBef>
              <a:buNone/>
            </a:pPr>
            <a:r>
              <a:rPr lang="en-US" sz="6800" smtClean="0">
                <a:latin typeface="Times New Roman" pitchFamily="18" charset="0"/>
                <a:cs typeface="Times New Roman" pitchFamily="18" charset="0"/>
              </a:rPr>
              <a:t>d) Tùy điều kiện cơ sở vật chất và nhân lực, người đứng đầu cơ sở KCB quyết định việc thành lập bộ phận chuyên môn theo hình thức liên chuyên khoa; người phụ trách chuyên môn của khoa này phải có GPHN với phạm vi hành nghề phù hợp với tối thiểu một trong các chuyên khoa. Trường hợp không đủ điều kiện để thành lập khoa thì được thành lập đơn nguyên thuộc các khoa lâm sàng; người phụ trách đơn nguyên này phải có GPHN với phạm vi hành nghề phù hợp với chuyên khoa của đơn nguyên đó.</a:t>
            </a:r>
          </a:p>
          <a:p>
            <a:pPr algn="just">
              <a:lnSpc>
                <a:spcPct val="120000"/>
              </a:lnSpc>
              <a:spcBef>
                <a:spcPts val="600"/>
              </a:spcBef>
              <a:buNone/>
            </a:pPr>
            <a:r>
              <a:rPr lang="en-US" sz="6800" smtClean="0">
                <a:latin typeface="Times New Roman" pitchFamily="18" charset="0"/>
                <a:cs typeface="Times New Roman" pitchFamily="18" charset="0"/>
              </a:rPr>
              <a:t>đ) Không cấp GPHĐ đối với bộ phận chuyên môn là </a:t>
            </a:r>
            <a:r>
              <a:rPr lang="en-US" sz="6800" b="1" smtClean="0">
                <a:latin typeface="Times New Roman" pitchFamily="18" charset="0"/>
                <a:cs typeface="Times New Roman" pitchFamily="18" charset="0"/>
              </a:rPr>
              <a:t>viện, trung tâm</a:t>
            </a:r>
            <a:r>
              <a:rPr lang="en-US" sz="6800" smtClean="0">
                <a:latin typeface="Times New Roman" pitchFamily="18" charset="0"/>
                <a:cs typeface="Times New Roman" pitchFamily="18" charset="0"/>
              </a:rPr>
              <a:t> </a:t>
            </a:r>
            <a:r>
              <a:rPr lang="en-US" sz="6800" b="1" smtClean="0">
                <a:latin typeface="Times New Roman" pitchFamily="18" charset="0"/>
                <a:cs typeface="Times New Roman" pitchFamily="18" charset="0"/>
              </a:rPr>
              <a:t>trực thuộc và nằm trong khuôn viên của bệnh viện</a:t>
            </a:r>
            <a:r>
              <a:rPr lang="en-US" sz="6800" smtClean="0">
                <a:latin typeface="Times New Roman" pitchFamily="18" charset="0"/>
                <a:cs typeface="Times New Roman" pitchFamily="18" charset="0"/>
              </a:rPr>
              <a:t>; các viện, trung tâm này và các đơn vị chuyên môn của các viện, trung tâm phải có người phụ trách chuyên môn đáp ứng điều kiện quy định tại Nghị định này.</a:t>
            </a:r>
          </a:p>
          <a:p>
            <a:pPr algn="just">
              <a:buNone/>
            </a:pPr>
            <a:endParaRPr lang="en-US" sz="5500" smtClean="0">
              <a:latin typeface="Times New Roman" pitchFamily="18" charset="0"/>
              <a:cs typeface="Times New Roman" pitchFamily="18" charset="0"/>
            </a:endParaRPr>
          </a:p>
          <a:p>
            <a:pPr algn="just">
              <a:buNone/>
            </a:pPr>
            <a:endParaRPr lang="en-US" sz="4200" b="1" smtClean="0">
              <a:latin typeface="Times New Roman" pitchFamily="18" charset="0"/>
              <a:cs typeface="Times New Roman" pitchFamily="18" charset="0"/>
            </a:endParaRPr>
          </a:p>
          <a:p>
            <a:pPr>
              <a:buNone/>
            </a:pPr>
            <a:endParaRPr lang="en-US"/>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1520" y="587829"/>
            <a:ext cx="10750731" cy="4158061"/>
          </a:xfrm>
          <a:prstGeom prst="rect">
            <a:avLst/>
          </a:prstGeom>
        </p:spPr>
        <p:txBody>
          <a:bodyPr wrap="square">
            <a:spAutoFit/>
          </a:bodyPr>
          <a:lstStyle/>
          <a:p>
            <a:pPr algn="just">
              <a:lnSpc>
                <a:spcPct val="120000"/>
              </a:lnSpc>
              <a:spcBef>
                <a:spcPts val="600"/>
              </a:spcBef>
              <a:buNone/>
            </a:pPr>
            <a:r>
              <a:rPr lang="en-US" sz="2700" b="1" smtClean="0">
                <a:latin typeface="Times New Roman" pitchFamily="18" charset="0"/>
                <a:cs typeface="Times New Roman" pitchFamily="18" charset="0"/>
              </a:rPr>
              <a:t>Một số quy định mới (tiếp)</a:t>
            </a:r>
          </a:p>
          <a:p>
            <a:pPr algn="just">
              <a:lnSpc>
                <a:spcPct val="120000"/>
              </a:lnSpc>
              <a:spcBef>
                <a:spcPts val="600"/>
              </a:spcBef>
              <a:buNone/>
            </a:pPr>
            <a:r>
              <a:rPr lang="en-US" sz="2700" b="1" smtClean="0">
                <a:latin typeface="Times New Roman" pitchFamily="18" charset="0"/>
                <a:cs typeface="Times New Roman" pitchFamily="18" charset="0"/>
              </a:rPr>
              <a:t>5. Điển b, khoản 5, Điều 41</a:t>
            </a:r>
            <a:r>
              <a:rPr lang="en-US" sz="2700" smtClean="0">
                <a:latin typeface="Times New Roman" pitchFamily="18" charset="0"/>
                <a:cs typeface="Times New Roman" pitchFamily="18" charset="0"/>
              </a:rPr>
              <a:t>: </a:t>
            </a:r>
            <a:r>
              <a:rPr lang="en-US" sz="2700" i="1" smtClean="0">
                <a:latin typeface="Times New Roman" pitchFamily="18" charset="0"/>
                <a:cs typeface="Times New Roman" pitchFamily="18" charset="0"/>
              </a:rPr>
              <a:t>Trưởng các bộ phận chuyên môn của bệnh viện phải</a:t>
            </a:r>
            <a:r>
              <a:rPr lang="en-US" sz="2700" smtClean="0">
                <a:latin typeface="Times New Roman" pitchFamily="18" charset="0"/>
                <a:cs typeface="Times New Roman" pitchFamily="18" charset="0"/>
              </a:rPr>
              <a:t> là người hành nghề toàn thời gian của bệnh viện và có GPHN phù hợp với chuyên khoa của bộ phận chuyên môn được giao phụ trách, </a:t>
            </a:r>
            <a:r>
              <a:rPr lang="en-US" sz="2700" i="1" smtClean="0">
                <a:latin typeface="Times New Roman" pitchFamily="18" charset="0"/>
                <a:cs typeface="Times New Roman" pitchFamily="18" charset="0"/>
              </a:rPr>
              <a:t>có thời gian hành nghề về chuyên khoa đó tối thiểu 36 tháng</a:t>
            </a:r>
            <a:r>
              <a:rPr lang="en-US" sz="2700" smtClean="0">
                <a:latin typeface="Times New Roman" pitchFamily="18" charset="0"/>
                <a:cs typeface="Times New Roman" pitchFamily="18" charset="0"/>
              </a:rPr>
              <a:t>. Trường hợp người hành nghề là giảng viên của cơ sở đào tạo khối ngành sức khỏe đồng thời làm việc tại cơ sở KCB là cơ sở thực hành của cơ sở đào tạo đó thì được kiêm nhiệm lãnh đạo khoa của cơ sở KCB;</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72837" y="443345"/>
            <a:ext cx="10875818" cy="5999157"/>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40. Điều kiện cấp GPHĐ chung</a:t>
            </a:r>
            <a:endParaRPr lang="en-US" sz="2700"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1. Quy mô</a:t>
            </a:r>
            <a:r>
              <a:rPr lang="en-US" sz="2700" smtClean="0">
                <a:latin typeface="Times New Roman" pitchFamily="18" charset="0"/>
                <a:cs typeface="Times New Roman" pitchFamily="18" charset="0"/>
              </a:rPr>
              <a:t>: có quy mô phù hợp với từng hình thức tổ chức cơ sở KCB.</a:t>
            </a:r>
          </a:p>
          <a:p>
            <a:pPr algn="just"/>
            <a:r>
              <a:rPr lang="en-US" sz="2700" b="1" smtClean="0">
                <a:latin typeface="Times New Roman" pitchFamily="18" charset="0"/>
                <a:cs typeface="Times New Roman" pitchFamily="18" charset="0"/>
              </a:rPr>
              <a:t>2. Cơ sở vật chất:</a:t>
            </a:r>
          </a:p>
          <a:p>
            <a:pPr algn="just"/>
            <a:r>
              <a:rPr lang="en-US" sz="2700" smtClean="0">
                <a:latin typeface="Times New Roman" pitchFamily="18" charset="0"/>
                <a:cs typeface="Times New Roman" pitchFamily="18" charset="0"/>
              </a:rPr>
              <a:t>a) Có địa điểm cố định đáp ứng các quy định của pháp luật về: </a:t>
            </a:r>
            <a:r>
              <a:rPr lang="en-US" sz="2700" smtClean="0">
                <a:solidFill>
                  <a:srgbClr val="FF0000"/>
                </a:solidFill>
                <a:latin typeface="Times New Roman" pitchFamily="18" charset="0"/>
                <a:cs typeface="Times New Roman" pitchFamily="18" charset="0"/>
              </a:rPr>
              <a:t>an toàn chịu lực,</a:t>
            </a:r>
            <a:r>
              <a:rPr lang="en-US" sz="2700" smtClean="0">
                <a:latin typeface="Times New Roman" pitchFamily="18" charset="0"/>
                <a:cs typeface="Times New Roman" pitchFamily="18" charset="0"/>
              </a:rPr>
              <a:t> phòng cháy và chữa cháy, kiểm soát nhiễm khuẩn, bảo vệ môi trường, an toàn bức xạ (nếu có); bảo đảm đủ điện, nước phục vụ hoạt động của cơ sở khám bệnh, chữa bệnh;</a:t>
            </a:r>
          </a:p>
          <a:p>
            <a:pPr algn="just"/>
            <a:r>
              <a:rPr lang="en-US" sz="2700" smtClean="0">
                <a:latin typeface="Times New Roman" pitchFamily="18" charset="0"/>
                <a:cs typeface="Times New Roman" pitchFamily="18" charset="0"/>
              </a:rPr>
              <a:t>b) Có biển hiệu, có sơ đồ và biển chỉ dẫn đến các khoa, phòng, bộ phận chuyên môn, hành chính;</a:t>
            </a:r>
          </a:p>
          <a:p>
            <a:pPr algn="just"/>
            <a:r>
              <a:rPr lang="en-US" sz="2700" smtClean="0">
                <a:solidFill>
                  <a:srgbClr val="FF0000"/>
                </a:solidFill>
                <a:latin typeface="Times New Roman" pitchFamily="18" charset="0"/>
                <a:cs typeface="Times New Roman" pitchFamily="18" charset="0"/>
              </a:rPr>
              <a:t>c) Trường hợp có thêm cơ sở không cùng trong khuôn viên của cơ sở KCB thì phải đáp ứng các điều kiện cụ thể đối với từng hình thức tổ chức cơ sở KCB theo quy định tại Điều 39 Nghị định này.</a:t>
            </a:r>
          </a:p>
          <a:p>
            <a:pPr algn="just"/>
            <a:r>
              <a:rPr lang="en-US" sz="2700" b="1" smtClean="0">
                <a:latin typeface="Times New Roman" pitchFamily="18" charset="0"/>
                <a:cs typeface="Times New Roman" pitchFamily="18" charset="0"/>
              </a:rPr>
              <a:t>3. Có thiết bị y tế </a:t>
            </a:r>
            <a:r>
              <a:rPr lang="en-US" sz="2700" smtClean="0">
                <a:latin typeface="Times New Roman" pitchFamily="18" charset="0"/>
                <a:cs typeface="Times New Roman" pitchFamily="18" charset="0"/>
              </a:rPr>
              <a:t>phù hợp với danh mục chuyên môn kỹ thuật và phạm vi hoạt động đăng ký.</a:t>
            </a:r>
            <a:endParaRPr lang="en-US" sz="2700">
              <a:latin typeface="Times New Roman" pitchFamily="18" charset="0"/>
              <a:cs typeface="Times New Roman" pitchFamily="18" charset="0"/>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4509" y="339634"/>
            <a:ext cx="10875818" cy="6013021"/>
          </a:xfrm>
          <a:prstGeom prst="rect">
            <a:avLst/>
          </a:prstGeom>
        </p:spPr>
        <p:txBody>
          <a:bodyPr wrap="square">
            <a:spAutoFit/>
          </a:bodyPr>
          <a:lstStyle/>
          <a:p>
            <a:pPr algn="just"/>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40. </a:t>
            </a: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kiện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cấp</a:t>
            </a:r>
            <a:r>
              <a:rPr lang="en-US" sz="2700" b="1" smtClean="0">
                <a:latin typeface="Times New Roman" pitchFamily="18" charset="0"/>
                <a:cs typeface="Times New Roman" pitchFamily="18" charset="0"/>
              </a:rPr>
              <a:t> GPHĐ </a:t>
            </a:r>
            <a:r>
              <a:rPr lang="en-US" sz="2700" b="1" err="1" smtClean="0">
                <a:latin typeface="Times New Roman" pitchFamily="18" charset="0"/>
                <a:cs typeface="Times New Roman" pitchFamily="18" charset="0"/>
              </a:rPr>
              <a:t>chung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tiếp</a:t>
            </a:r>
            <a:r>
              <a:rPr lang="en-US" sz="2700" b="1" smtClean="0">
                <a:latin typeface="Times New Roman" pitchFamily="18" charset="0"/>
                <a:cs typeface="Times New Roman" pitchFamily="18" charset="0"/>
              </a:rPr>
              <a:t>)</a:t>
            </a:r>
          </a:p>
          <a:p>
            <a:pPr algn="just"/>
            <a:r>
              <a:rPr lang="en-US" sz="2700" b="1" smtClean="0">
                <a:latin typeface="Times New Roman" pitchFamily="18" charset="0"/>
                <a:cs typeface="Times New Roman" pitchFamily="18" charset="0"/>
              </a:rPr>
              <a:t>4. </a:t>
            </a:r>
            <a:r>
              <a:rPr lang="en-US" sz="2700" b="1" err="1" smtClean="0">
                <a:latin typeface="Times New Roman" pitchFamily="18" charset="0"/>
                <a:cs typeface="Times New Roman" pitchFamily="18" charset="0"/>
              </a:rPr>
              <a:t>Nhân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sự</a:t>
            </a:r>
            <a:r>
              <a:rPr lang="en-US" sz="2700" b="1"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a)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đủ</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a:t>
            </a:r>
            <a:r>
              <a:rPr lang="en-US" sz="2700" smtClean="0">
                <a:latin typeface="Times New Roman" pitchFamily="18" charset="0"/>
                <a:cs typeface="Times New Roman" pitchFamily="18" charset="0"/>
              </a:rPr>
              <a:t>, DMKT và </a:t>
            </a:r>
            <a:r>
              <a:rPr lang="en-US" sz="2700" err="1" smtClean="0">
                <a:latin typeface="Times New Roman" pitchFamily="18" charset="0"/>
                <a:cs typeface="Times New Roman" pitchFamily="18" charset="0"/>
              </a:rPr>
              <a:t>đạt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tỷ</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lệ</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Bộ</a:t>
            </a:r>
            <a:r>
              <a:rPr lang="en-US" sz="2700" smtClean="0">
                <a:latin typeface="Times New Roman" pitchFamily="18" charset="0"/>
                <a:cs typeface="Times New Roman" pitchFamily="18" charset="0"/>
              </a:rPr>
              <a:t> Y </a:t>
            </a:r>
            <a:r>
              <a:rPr lang="en-US" sz="2700" err="1" smtClean="0">
                <a:latin typeface="Times New Roman" pitchFamily="18" charset="0"/>
                <a:cs typeface="Times New Roman" pitchFamily="18" charset="0"/>
              </a:rPr>
              <a:t>tế</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gồm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quan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phép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thuộc</a:t>
            </a:r>
            <a:r>
              <a:rPr lang="en-US" sz="2700" smtClean="0">
                <a:latin typeface="Times New Roman" pitchFamily="18" charset="0"/>
                <a:cs typeface="Times New Roman" pitchFamily="18" charset="0"/>
              </a:rPr>
              <a:t> LLVTND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GPHN </a:t>
            </a:r>
            <a:r>
              <a:rPr lang="en-US" sz="2700" err="1" smtClean="0">
                <a:latin typeface="Times New Roman" pitchFamily="18" charset="0"/>
                <a:cs typeface="Times New Roman" pitchFamily="18" charset="0"/>
              </a:rPr>
              <a:t>nhưng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tiếp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tục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LLVTND và </a:t>
            </a:r>
            <a:r>
              <a:rPr lang="en-US" sz="2700" err="1" smtClean="0">
                <a:latin typeface="Times New Roman" pitchFamily="18" charset="0"/>
                <a:cs typeface="Times New Roman" pitchFamily="18" charset="0"/>
              </a:rPr>
              <a:t>vẫn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tiếp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tục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sử</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dụng</a:t>
            </a:r>
            <a:r>
              <a:rPr lang="en-US" sz="2700" smtClean="0">
                <a:latin typeface="Times New Roman" pitchFamily="18" charset="0"/>
                <a:cs typeface="Times New Roman" pitchFamily="18" charset="0"/>
              </a:rPr>
              <a:t> GPHN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b)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chịu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trách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nhiệm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thuật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phải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toàn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gian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a:t>
            </a:r>
            <a:r>
              <a:rPr lang="en-US" sz="2700" err="1" smtClean="0">
                <a:latin typeface="Times New Roman" pitchFamily="18" charset="0"/>
                <a:cs typeface="Times New Roman" pitchFamily="18" charset="0"/>
              </a:rPr>
              <a:t>hoạt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có</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thời</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gian</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hành</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nghề</a:t>
            </a:r>
            <a:r>
              <a:rPr lang="en-US" sz="2700" smtClean="0">
                <a:solidFill>
                  <a:srgbClr val="FF0000"/>
                </a:solidFill>
                <a:latin typeface="Times New Roman" pitchFamily="18" charset="0"/>
                <a:cs typeface="Times New Roman" pitchFamily="18" charset="0"/>
              </a:rPr>
              <a:t> ở </a:t>
            </a:r>
            <a:r>
              <a:rPr lang="en-US" sz="2700" err="1" smtClean="0">
                <a:solidFill>
                  <a:srgbClr val="FF0000"/>
                </a:solidFill>
                <a:latin typeface="Times New Roman" pitchFamily="18" charset="0"/>
                <a:cs typeface="Times New Roman" pitchFamily="18" charset="0"/>
              </a:rPr>
              <a:t>phạm</a:t>
            </a:r>
            <a:r>
              <a:rPr lang="en-US" sz="2700" smtClean="0">
                <a:solidFill>
                  <a:srgbClr val="FF0000"/>
                </a:solidFill>
                <a:latin typeface="Times New Roman" pitchFamily="18" charset="0"/>
                <a:cs typeface="Times New Roman" pitchFamily="18" charset="0"/>
              </a:rPr>
              <a:t> vi </a:t>
            </a:r>
            <a:r>
              <a:rPr lang="en-US" sz="2700" err="1" smtClean="0">
                <a:solidFill>
                  <a:srgbClr val="FF0000"/>
                </a:solidFill>
                <a:latin typeface="Times New Roman" pitchFamily="18" charset="0"/>
                <a:cs typeface="Times New Roman" pitchFamily="18" charset="0"/>
              </a:rPr>
              <a:t>đó</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tối</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thiểu</a:t>
            </a:r>
            <a:r>
              <a:rPr lang="en-US" sz="2700" smtClean="0">
                <a:solidFill>
                  <a:srgbClr val="FF0000"/>
                </a:solidFill>
                <a:latin typeface="Times New Roman" pitchFamily="18" charset="0"/>
                <a:cs typeface="Times New Roman" pitchFamily="18" charset="0"/>
              </a:rPr>
              <a:t> 36 </a:t>
            </a:r>
            <a:r>
              <a:rPr lang="en-US" sz="2700" err="1" smtClean="0">
                <a:solidFill>
                  <a:srgbClr val="FF0000"/>
                </a:solidFill>
                <a:latin typeface="Times New Roman" pitchFamily="18" charset="0"/>
                <a:cs typeface="Times New Roman" pitchFamily="18" charset="0"/>
              </a:rPr>
              <a:t>tháng</a:t>
            </a:r>
            <a:r>
              <a:rPr lang="en-US" sz="2700" smtClean="0">
                <a:solidFill>
                  <a:srgbClr val="FF0000"/>
                </a:solidFill>
                <a:latin typeface="Times New Roman" pitchFamily="18" charset="0"/>
                <a:cs typeface="Times New Roman" pitchFamily="18" charset="0"/>
              </a:rPr>
              <a: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trừ</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trường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lương</a:t>
            </a:r>
            <a:r>
              <a:rPr lang="en-US" sz="2700" smtClean="0">
                <a:latin typeface="Times New Roman" pitchFamily="18" charset="0"/>
                <a:cs typeface="Times New Roman" pitchFamily="18" charset="0"/>
              </a:rPr>
              <a:t> y,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bài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thuốc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truyền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phương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pháp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chữa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truyền</a:t>
            </a:r>
            <a:r>
              <a:rPr lang="en-US" sz="2700" smtClean="0">
                <a:latin typeface="Times New Roman" pitchFamily="18" charset="0"/>
                <a:cs typeface="Times New Roman" pitchFamily="18" charset="0"/>
              </a:rPr>
              <a:t>.</a:t>
            </a:r>
          </a:p>
          <a:p>
            <a:pPr algn="just"/>
            <a:r>
              <a:rPr lang="en-US" sz="2700" err="1" smtClean="0">
                <a:latin typeface="Times New Roman" pitchFamily="18" charset="0"/>
                <a:cs typeface="Times New Roman" pitchFamily="18" charset="0"/>
              </a:rPr>
              <a:t>Trường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gồm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khoa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thì</a:t>
            </a:r>
            <a:r>
              <a:rPr lang="en-US" sz="2700" smtClean="0">
                <a:latin typeface="Times New Roman" pitchFamily="18" charset="0"/>
                <a:cs typeface="Times New Roman" pitchFamily="18" charset="0"/>
              </a:rPr>
              <a:t> GPHN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chịu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trách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nhiệm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thuật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phải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với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một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khoa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đăng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ký</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hoạt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endParaRPr lang="en-US" sz="2700" smtClean="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65608" y="387642"/>
            <a:ext cx="11311318" cy="5635389"/>
          </a:xfrm>
          <a:prstGeom prst="rect">
            <a:avLst/>
          </a:prstGeom>
        </p:spPr>
        <p:txBody>
          <a:bodyPr wrap="square">
            <a:spAutoFit/>
          </a:bodyPr>
          <a:lstStyle/>
          <a:p>
            <a:pPr algn="just">
              <a:spcAft>
                <a:spcPts val="600"/>
              </a:spcAft>
            </a:pPr>
            <a:r>
              <a:rPr lang="en-US" sz="2700" b="1" err="1" smtClean="0">
                <a:solidFill>
                  <a:srgbClr val="FF0000"/>
                </a:solidFill>
                <a:latin typeface="Times New Roman" pitchFamily="18" charset="0"/>
                <a:cs typeface="Times New Roman" pitchFamily="18" charset="0"/>
              </a:rPr>
              <a:t>Điều</a:t>
            </a:r>
            <a:r>
              <a:rPr lang="en-US" sz="2700" b="1" smtClean="0">
                <a:solidFill>
                  <a:srgbClr val="FF0000"/>
                </a:solidFill>
                <a:latin typeface="Times New Roman" pitchFamily="18" charset="0"/>
                <a:cs typeface="Times New Roman" pitchFamily="18" charset="0"/>
              </a:rPr>
              <a:t> 2. </a:t>
            </a:r>
            <a:r>
              <a:rPr lang="en-US" sz="2700" b="1" err="1" smtClean="0">
                <a:solidFill>
                  <a:srgbClr val="FF0000"/>
                </a:solidFill>
                <a:latin typeface="Times New Roman" pitchFamily="18" charset="0"/>
                <a:cs typeface="Times New Roman" pitchFamily="18" charset="0"/>
              </a:rPr>
              <a:t>Giải</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thích</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từ</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ngữ</a:t>
            </a:r>
            <a:endParaRPr lang="en-US" sz="2700" smtClean="0">
              <a:solidFill>
                <a:srgbClr val="FF0000"/>
              </a:solidFill>
              <a:latin typeface="Times New Roman" pitchFamily="18" charset="0"/>
              <a:cs typeface="Times New Roman" pitchFamily="18" charset="0"/>
            </a:endParaRPr>
          </a:p>
          <a:p>
            <a:pPr algn="just">
              <a:spcAft>
                <a:spcPts val="600"/>
              </a:spcAft>
            </a:pPr>
            <a:r>
              <a:rPr lang="en-US" sz="2700" b="1" smtClean="0">
                <a:latin typeface="Times New Roman" pitchFamily="18" charset="0"/>
                <a:cs typeface="Times New Roman" pitchFamily="18" charset="0"/>
              </a:rPr>
              <a:t>1. </a:t>
            </a:r>
            <a:r>
              <a:rPr lang="en-US" sz="2700" b="1" err="1" smtClean="0">
                <a:latin typeface="Times New Roman" pitchFamily="18" charset="0"/>
                <a:cs typeface="Times New Roman" pitchFamily="18" charset="0"/>
              </a:rPr>
              <a:t>Người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hành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nghề</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toàn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gian</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GPHN và </a:t>
            </a:r>
            <a:r>
              <a:rPr lang="en-US" sz="2700" err="1" smtClean="0">
                <a:latin typeface="Times New Roman" pitchFamily="18" charset="0"/>
                <a:cs typeface="Times New Roman" pitchFamily="18" charset="0"/>
              </a:rPr>
              <a:t>đăng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ký</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toàn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bộ</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gian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theo</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giờ</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làm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việc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hành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chính</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KB, CB.</a:t>
            </a:r>
          </a:p>
          <a:p>
            <a:pPr algn="just">
              <a:spcAft>
                <a:spcPts val="600"/>
              </a:spcAft>
            </a:pPr>
            <a:r>
              <a:rPr lang="en-US" sz="2700" b="1" smtClean="0">
                <a:latin typeface="Times New Roman" pitchFamily="18" charset="0"/>
                <a:cs typeface="Times New Roman" pitchFamily="18" charset="0"/>
              </a:rPr>
              <a:t>2. </a:t>
            </a:r>
            <a:r>
              <a:rPr lang="en-US" sz="2700" b="1" err="1" smtClean="0">
                <a:latin typeface="Times New Roman" pitchFamily="18" charset="0"/>
                <a:cs typeface="Times New Roman" pitchFamily="18" charset="0"/>
              </a:rPr>
              <a:t>Giờ</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làm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việc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hành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chính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là</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khoảng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gian</a:t>
            </a:r>
            <a:r>
              <a:rPr lang="en-US" sz="2700" b="1" smtClean="0">
                <a:latin typeface="Times New Roman" pitchFamily="18" charset="0"/>
                <a:cs typeface="Times New Roman" pitchFamily="18" charset="0"/>
              </a:rPr>
              <a:t> do </a:t>
            </a:r>
            <a:r>
              <a:rPr lang="en-US" sz="2700" b="1" err="1" smtClean="0">
                <a:latin typeface="Times New Roman" pitchFamily="18" charset="0"/>
                <a:cs typeface="Times New Roman" pitchFamily="18" charset="0"/>
              </a:rPr>
              <a:t>cơ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sở</a:t>
            </a:r>
            <a:r>
              <a:rPr lang="en-US" sz="2700" b="1" smtClean="0">
                <a:latin typeface="Times New Roman" pitchFamily="18" charset="0"/>
                <a:cs typeface="Times New Roman" pitchFamily="18" charset="0"/>
              </a:rPr>
              <a:t> KCB </a:t>
            </a:r>
            <a:r>
              <a:rPr lang="en-US" sz="2700" b="1" err="1" smtClean="0">
                <a:latin typeface="Times New Roman" pitchFamily="18" charset="0"/>
                <a:cs typeface="Times New Roman" pitchFamily="18" charset="0"/>
              </a:rPr>
              <a:t>xác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định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công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bố</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công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khai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để</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giải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quyết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công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việc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hành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chính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của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đảm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với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giờ</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pháp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luật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về</a:t>
            </a:r>
            <a:r>
              <a:rPr lang="en-US" sz="2700" smtClean="0">
                <a:latin typeface="Times New Roman" pitchFamily="18" charset="0"/>
                <a:cs typeface="Times New Roman" pitchFamily="18" charset="0"/>
              </a:rPr>
              <a:t> LĐ</a:t>
            </a:r>
          </a:p>
          <a:p>
            <a:pPr algn="just">
              <a:spcAft>
                <a:spcPts val="600"/>
              </a:spcAft>
            </a:pPr>
            <a:r>
              <a:rPr lang="en-US" sz="2700" b="1" smtClean="0">
                <a:latin typeface="Times New Roman" pitchFamily="18" charset="0"/>
                <a:cs typeface="Times New Roman" pitchFamily="18" charset="0"/>
              </a:rPr>
              <a:t>3. </a:t>
            </a:r>
            <a:r>
              <a:rPr lang="en-US" sz="2700" b="1" err="1" smtClean="0">
                <a:latin typeface="Times New Roman" pitchFamily="18" charset="0"/>
                <a:cs typeface="Times New Roman" pitchFamily="18" charset="0"/>
              </a:rPr>
              <a:t>Thời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gian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hoạt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động</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khoảng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gian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thực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hiện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hoạt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động</a:t>
            </a:r>
            <a:r>
              <a:rPr lang="en-US" sz="2700" b="1" smtClean="0">
                <a:latin typeface="Times New Roman" pitchFamily="18" charset="0"/>
                <a:cs typeface="Times New Roman" pitchFamily="18" charset="0"/>
              </a:rPr>
              <a:t> KCB do </a:t>
            </a:r>
            <a:r>
              <a:rPr lang="en-US" sz="2700" b="1" err="1" smtClean="0">
                <a:latin typeface="Times New Roman" pitchFamily="18" charset="0"/>
                <a:cs typeface="Times New Roman" pitchFamily="18" charset="0"/>
              </a:rPr>
              <a:t>cơ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sở</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xác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định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đăng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ký</a:t>
            </a:r>
            <a:r>
              <a:rPr lang="en-US" sz="2700" b="1" smtClean="0">
                <a:latin typeface="Times New Roman" pitchFamily="18" charset="0"/>
                <a:cs typeface="Times New Roman" pitchFamily="18" charset="0"/>
              </a:rPr>
              <a:t> và </a:t>
            </a:r>
            <a:r>
              <a:rPr lang="en-US" sz="2700" b="1" err="1" smtClean="0">
                <a:latin typeface="Times New Roman" pitchFamily="18" charset="0"/>
                <a:cs typeface="Times New Roman" pitchFamily="18" charset="0"/>
              </a:rPr>
              <a:t>được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ghi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nhận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trong</a:t>
            </a:r>
            <a:r>
              <a:rPr lang="en-US" sz="2700" b="1" smtClean="0">
                <a:latin typeface="Times New Roman" pitchFamily="18" charset="0"/>
                <a:cs typeface="Times New Roman" pitchFamily="18" charset="0"/>
              </a:rPr>
              <a:t> GPHĐ </a:t>
            </a:r>
            <a:r>
              <a:rPr lang="en-US" sz="2700" smtClean="0">
                <a:latin typeface="Times New Roman" pitchFamily="18" charset="0"/>
                <a:cs typeface="Times New Roman" pitchFamily="18" charset="0"/>
              </a:rPr>
              <a:t>do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quan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thẩm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quyền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gồm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giờ</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chính</a:t>
            </a:r>
            <a:r>
              <a:rPr lang="en-US" sz="2700" smtClean="0">
                <a:latin typeface="Times New Roman" pitchFamily="18" charset="0"/>
                <a:cs typeface="Times New Roman" pitchFamily="18" charset="0"/>
              </a:rPr>
              <a:t>.</a:t>
            </a:r>
          </a:p>
          <a:p>
            <a:pPr algn="just">
              <a:spcAft>
                <a:spcPts val="600"/>
              </a:spcAft>
            </a:pPr>
            <a:r>
              <a:rPr lang="en-US" sz="2700" b="1" smtClean="0">
                <a:latin typeface="Times New Roman" pitchFamily="18" charset="0"/>
                <a:cs typeface="Times New Roman" pitchFamily="18" charset="0"/>
              </a:rPr>
              <a:t>4. </a:t>
            </a:r>
            <a:r>
              <a:rPr lang="en-US" sz="2700" b="1" err="1" smtClean="0">
                <a:latin typeface="Times New Roman" pitchFamily="18" charset="0"/>
                <a:cs typeface="Times New Roman" pitchFamily="18" charset="0"/>
              </a:rPr>
              <a:t>Thay</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đổi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chức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danh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chuyên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môn</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HN </a:t>
            </a:r>
            <a:r>
              <a:rPr lang="en-US" sz="2700" err="1" smtClean="0">
                <a:latin typeface="Times New Roman" pitchFamily="18" charset="0"/>
                <a:cs typeface="Times New Roman" pitchFamily="18" charset="0"/>
              </a:rPr>
              <a:t>đề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chuyển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từ</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chức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danh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chuyên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môn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này</a:t>
            </a:r>
            <a:r>
              <a:rPr lang="en-US" sz="2700" b="1" smtClean="0">
                <a:latin typeface="Times New Roman" pitchFamily="18" charset="0"/>
                <a:cs typeface="Times New Roman" pitchFamily="18" charset="0"/>
              </a:rPr>
              <a:t> sang </a:t>
            </a:r>
            <a:r>
              <a:rPr lang="en-US" sz="2700" b="1" err="1" smtClean="0">
                <a:latin typeface="Times New Roman" pitchFamily="18" charset="0"/>
                <a:cs typeface="Times New Roman" pitchFamily="18" charset="0"/>
              </a:rPr>
              <a:t>chức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danh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chuyên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môn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khác</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đáp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ứng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đủ</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kiện</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không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tiếp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tục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quan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thẩm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quyền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trước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đó</a:t>
            </a:r>
            <a:r>
              <a:rPr lang="en-US" sz="2700" smtClean="0">
                <a:latin typeface="Times New Roman" pitchFamily="18" charset="0"/>
                <a:cs typeface="Times New Roman" pitchFamily="18" charset="0"/>
              </a:rPr>
              <a:t> (VD: Y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sang BS; YS sang ĐD...)</a:t>
            </a:r>
            <a:endParaRPr lang="en-US" sz="2700">
              <a:latin typeface="Times New Roman" pitchFamily="18" charset="0"/>
              <a:cs typeface="Times New Roman" pitchFamily="18" charset="0"/>
            </a:endParaRP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1273" y="313509"/>
            <a:ext cx="10806545" cy="5247590"/>
          </a:xfrm>
          <a:prstGeom prst="rect">
            <a:avLst/>
          </a:prstGeom>
        </p:spPr>
        <p:txBody>
          <a:bodyPr wrap="square">
            <a:spAutoFit/>
          </a:bodyPr>
          <a:lstStyle/>
          <a:p>
            <a:pPr algn="just"/>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40. </a:t>
            </a: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kiện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cấp</a:t>
            </a:r>
            <a:r>
              <a:rPr lang="en-US" sz="2700" b="1" smtClean="0">
                <a:latin typeface="Times New Roman" pitchFamily="18" charset="0"/>
                <a:cs typeface="Times New Roman" pitchFamily="18" charset="0"/>
              </a:rPr>
              <a:t> GPHĐ </a:t>
            </a:r>
            <a:r>
              <a:rPr lang="en-US" sz="2700" b="1" err="1" smtClean="0">
                <a:latin typeface="Times New Roman" pitchFamily="18" charset="0"/>
                <a:cs typeface="Times New Roman" pitchFamily="18" charset="0"/>
              </a:rPr>
              <a:t>chung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tiếp</a:t>
            </a:r>
            <a:r>
              <a:rPr lang="en-US" sz="2700" b="1" smtClean="0">
                <a:latin typeface="Times New Roman" pitchFamily="18" charset="0"/>
                <a:cs typeface="Times New Roman" pitchFamily="18" charset="0"/>
              </a:rPr>
              <a:t>)</a:t>
            </a:r>
          </a:p>
          <a:p>
            <a:pPr algn="just"/>
            <a:r>
              <a:rPr lang="en-US" sz="2800" b="1" smtClean="0">
                <a:latin typeface="Times New Roman" pitchFamily="18" charset="0"/>
                <a:cs typeface="Times New Roman" pitchFamily="18" charset="0"/>
              </a:rPr>
              <a:t>4. </a:t>
            </a:r>
            <a:r>
              <a:rPr lang="en-US" sz="2800" b="1" err="1" smtClean="0">
                <a:latin typeface="Times New Roman" pitchFamily="18" charset="0"/>
                <a:cs typeface="Times New Roman" pitchFamily="18" charset="0"/>
              </a:rPr>
              <a:t>Nhân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sự</a:t>
            </a:r>
            <a:r>
              <a:rPr lang="en-US" sz="2800" b="1"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c) </a:t>
            </a:r>
            <a:r>
              <a:rPr lang="en-US" sz="2800" err="1" smtClean="0">
                <a:latin typeface="Times New Roman" pitchFamily="18" charset="0"/>
                <a:cs typeface="Times New Roman" pitchFamily="18" charset="0"/>
              </a:rPr>
              <a:t>Người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phụ</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trách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bộ</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phận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môn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đơn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vị</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môn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của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cơ</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sở</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GPHN </a:t>
            </a:r>
            <a:r>
              <a:rPr lang="en-US" sz="2800" err="1" smtClean="0">
                <a:latin typeface="Times New Roman" pitchFamily="18" charset="0"/>
                <a:cs typeface="Times New Roman" pitchFamily="18" charset="0"/>
              </a:rPr>
              <a:t>phù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hợp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với</a:t>
            </a:r>
            <a:r>
              <a:rPr lang="en-US" sz="2800" smtClean="0">
                <a:latin typeface="Times New Roman" pitchFamily="18" charset="0"/>
                <a:cs typeface="Times New Roman" pitchFamily="18" charset="0"/>
              </a:rPr>
              <a:t> CK </a:t>
            </a:r>
            <a:r>
              <a:rPr lang="en-US" sz="2800" err="1" smtClean="0">
                <a:latin typeface="Times New Roman" pitchFamily="18" charset="0"/>
                <a:cs typeface="Times New Roman" pitchFamily="18" charset="0"/>
              </a:rPr>
              <a:t>đó</a:t>
            </a:r>
            <a:r>
              <a:rPr lang="en-US" sz="2800" smtClean="0">
                <a:latin typeface="Times New Roman" pitchFamily="18" charset="0"/>
                <a:cs typeface="Times New Roman" pitchFamily="18" charset="0"/>
              </a:rPr>
              <a:t> và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người</a:t>
            </a:r>
            <a:r>
              <a:rPr lang="en-US" sz="2800" smtClean="0">
                <a:latin typeface="Times New Roman" pitchFamily="18" charset="0"/>
                <a:cs typeface="Times New Roman" pitchFamily="18" charset="0"/>
              </a:rPr>
              <a:t> HN </a:t>
            </a:r>
            <a:r>
              <a:rPr lang="en-US" sz="2800" err="1" smtClean="0">
                <a:latin typeface="Times New Roman" pitchFamily="18" charset="0"/>
                <a:cs typeface="Times New Roman" pitchFamily="18" charset="0"/>
              </a:rPr>
              <a:t>toàn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thời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gian</a:t>
            </a:r>
            <a:r>
              <a:rPr lang="en-US" sz="2800"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d) </a:t>
            </a:r>
            <a:r>
              <a:rPr lang="en-US" sz="2800" err="1" smtClean="0">
                <a:latin typeface="Times New Roman" pitchFamily="18" charset="0"/>
                <a:cs typeface="Times New Roman" pitchFamily="18" charset="0"/>
              </a:rPr>
              <a:t>Người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phân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việc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đúng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phạm</a:t>
            </a:r>
            <a:r>
              <a:rPr lang="en-US" sz="2800" smtClean="0">
                <a:latin typeface="Times New Roman" pitchFamily="18" charset="0"/>
                <a:cs typeface="Times New Roman" pitchFamily="18" charset="0"/>
              </a:rPr>
              <a:t> vi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thẩm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quyền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phê</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duyệt</a:t>
            </a:r>
            <a:r>
              <a:rPr lang="en-US" sz="2800" smtClean="0">
                <a:latin typeface="Times New Roman" pitchFamily="18" charset="0"/>
                <a:cs typeface="Times New Roman" pitchFamily="18" charset="0"/>
              </a:rPr>
              <a:t>;</a:t>
            </a:r>
          </a:p>
          <a:p>
            <a:pPr algn="just"/>
            <a:r>
              <a:rPr lang="en-US" sz="2800" smtClean="0">
                <a:solidFill>
                  <a:srgbClr val="FF0000"/>
                </a:solidFill>
                <a:latin typeface="Times New Roman" pitchFamily="18" charset="0"/>
                <a:cs typeface="Times New Roman" pitchFamily="18" charset="0"/>
              </a:rPr>
              <a:t>đ) </a:t>
            </a:r>
            <a:r>
              <a:rPr lang="en-US" sz="2800" err="1" smtClean="0">
                <a:solidFill>
                  <a:srgbClr val="FF0000"/>
                </a:solidFill>
                <a:latin typeface="Times New Roman" pitchFamily="18" charset="0"/>
                <a:cs typeface="Times New Roman" pitchFamily="18" charset="0"/>
              </a:rPr>
              <a:t>Kỹ</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thuật</a:t>
            </a:r>
            <a:r>
              <a:rPr lang="en-US" sz="2800" smtClean="0">
                <a:solidFill>
                  <a:srgbClr val="FF0000"/>
                </a:solidFill>
                <a:latin typeface="Times New Roman" pitchFamily="18" charset="0"/>
                <a:cs typeface="Times New Roman" pitchFamily="18" charset="0"/>
              </a:rPr>
              <a:t> y </a:t>
            </a:r>
            <a:r>
              <a:rPr lang="en-US" sz="2800" err="1" smtClean="0">
                <a:solidFill>
                  <a:srgbClr val="FF0000"/>
                </a:solidFill>
                <a:latin typeface="Times New Roman" pitchFamily="18" charset="0"/>
                <a:cs typeface="Times New Roman" pitchFamily="18" charset="0"/>
              </a:rPr>
              <a:t>với</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phạm</a:t>
            </a:r>
            <a:r>
              <a:rPr lang="en-US" sz="2800" smtClean="0">
                <a:solidFill>
                  <a:srgbClr val="FF0000"/>
                </a:solidFill>
                <a:latin typeface="Times New Roman" pitchFamily="18" charset="0"/>
                <a:cs typeface="Times New Roman" pitchFamily="18" charset="0"/>
              </a:rPr>
              <a:t> vi </a:t>
            </a:r>
            <a:r>
              <a:rPr lang="en-US" sz="2800" err="1" smtClean="0">
                <a:solidFill>
                  <a:srgbClr val="FF0000"/>
                </a:solidFill>
                <a:latin typeface="Times New Roman" pitchFamily="18" charset="0"/>
                <a:cs typeface="Times New Roman" pitchFamily="18" charset="0"/>
              </a:rPr>
              <a:t>hành</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nghề</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xét</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nghiệm</a:t>
            </a:r>
            <a:r>
              <a:rPr lang="en-US" sz="2800" smtClean="0">
                <a:solidFill>
                  <a:srgbClr val="FF0000"/>
                </a:solidFill>
                <a:latin typeface="Times New Roman" pitchFamily="18" charset="0"/>
                <a:cs typeface="Times New Roman" pitchFamily="18" charset="0"/>
              </a:rPr>
              <a:t> y </a:t>
            </a:r>
            <a:r>
              <a:rPr lang="en-US" sz="2800" err="1" smtClean="0">
                <a:solidFill>
                  <a:srgbClr val="FF0000"/>
                </a:solidFill>
                <a:latin typeface="Times New Roman" pitchFamily="18" charset="0"/>
                <a:cs typeface="Times New Roman" pitchFamily="18" charset="0"/>
              </a:rPr>
              <a:t>học</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có</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trình</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độ</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đại</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học</a:t>
            </a:r>
            <a:r>
              <a:rPr lang="en-US" sz="2800" smtClean="0">
                <a:solidFill>
                  <a:srgbClr val="FF0000"/>
                </a:solidFill>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đọc</a:t>
            </a:r>
            <a:r>
              <a:rPr lang="en-US" sz="2800" smtClean="0">
                <a:latin typeface="Times New Roman" pitchFamily="18" charset="0"/>
                <a:cs typeface="Times New Roman" pitchFamily="18" charset="0"/>
              </a:rPr>
              <a:t> và </a:t>
            </a:r>
            <a:r>
              <a:rPr lang="en-US" sz="2800" err="1" smtClean="0">
                <a:latin typeface="Times New Roman" pitchFamily="18" charset="0"/>
                <a:cs typeface="Times New Roman" pitchFamily="18" charset="0"/>
              </a:rPr>
              <a:t>ký</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kết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quả</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xét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nghiệm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Trường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hợp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cơ</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sở</a:t>
            </a:r>
            <a:r>
              <a:rPr lang="en-US" sz="2800" smtClean="0">
                <a:latin typeface="Times New Roman" pitchFamily="18" charset="0"/>
                <a:cs typeface="Times New Roman" pitchFamily="18" charset="0"/>
              </a:rPr>
              <a:t> KCB </a:t>
            </a:r>
            <a:r>
              <a:rPr lang="en-US" sz="2800" err="1" smtClean="0">
                <a:latin typeface="Times New Roman" pitchFamily="18" charset="0"/>
                <a:cs typeface="Times New Roman" pitchFamily="18" charset="0"/>
              </a:rPr>
              <a:t>không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người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đã</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GPHN </a:t>
            </a:r>
            <a:r>
              <a:rPr lang="en-US" sz="2800" err="1" smtClean="0">
                <a:latin typeface="Times New Roman" pitchFamily="18" charset="0"/>
                <a:cs typeface="Times New Roman" pitchFamily="18" charset="0"/>
              </a:rPr>
              <a:t>với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một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trong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các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bác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khoa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xét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nghiệm</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học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hoặc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thuật</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với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phạm</a:t>
            </a:r>
            <a:r>
              <a:rPr lang="en-US" sz="2800" smtClean="0">
                <a:latin typeface="Times New Roman" pitchFamily="18" charset="0"/>
                <a:cs typeface="Times New Roman" pitchFamily="18" charset="0"/>
              </a:rPr>
              <a:t> vi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xét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nghiệm</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học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trình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độ</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đại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học</a:t>
            </a:r>
            <a:r>
              <a:rPr lang="en-US" sz="2800" smtClean="0">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thì</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bác</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sỹ</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chỉ</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định</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xét</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nghiệm</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đọc</a:t>
            </a:r>
            <a:r>
              <a:rPr lang="en-US" sz="2800" smtClean="0">
                <a:solidFill>
                  <a:srgbClr val="FF0000"/>
                </a:solidFill>
                <a:latin typeface="Times New Roman" pitchFamily="18" charset="0"/>
                <a:cs typeface="Times New Roman" pitchFamily="18" charset="0"/>
              </a:rPr>
              <a:t> và </a:t>
            </a:r>
            <a:r>
              <a:rPr lang="en-US" sz="2800" err="1" smtClean="0">
                <a:solidFill>
                  <a:srgbClr val="FF0000"/>
                </a:solidFill>
                <a:latin typeface="Times New Roman" pitchFamily="18" charset="0"/>
                <a:cs typeface="Times New Roman" pitchFamily="18" charset="0"/>
              </a:rPr>
              <a:t>ký</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kết</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quả</a:t>
            </a:r>
            <a:r>
              <a:rPr lang="en-US" sz="2800" smtClean="0">
                <a:solidFill>
                  <a:srgbClr val="FF0000"/>
                </a:solidFill>
                <a:latin typeface="Times New Roman" pitchFamily="18" charset="0"/>
                <a:cs typeface="Times New Roman" pitchFamily="18" charset="0"/>
              </a:rPr>
              <a:t> XN </a:t>
            </a:r>
            <a:endParaRPr lang="en-US" sz="2700" b="1" smtClean="0">
              <a:solidFill>
                <a:srgbClr val="FF0000"/>
              </a:solidFill>
              <a:latin typeface="Times New Roman" pitchFamily="18" charset="0"/>
              <a:cs typeface="Times New Roman" pitchFamily="18" charset="0"/>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7527" y="360219"/>
            <a:ext cx="10487891" cy="5909310"/>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40. Điều kiện cấp GPHĐ chung (tiếp)</a:t>
            </a:r>
          </a:p>
          <a:p>
            <a:pPr algn="just"/>
            <a:r>
              <a:rPr lang="en-US" sz="2700" b="1" smtClean="0">
                <a:latin typeface="Times New Roman" pitchFamily="18" charset="0"/>
                <a:cs typeface="Times New Roman" pitchFamily="18" charset="0"/>
              </a:rPr>
              <a:t>4. Nhân sự:</a:t>
            </a:r>
          </a:p>
          <a:p>
            <a:pPr algn="just"/>
            <a:r>
              <a:rPr lang="en-US" sz="2700" smtClean="0">
                <a:solidFill>
                  <a:srgbClr val="FF0000"/>
                </a:solidFill>
                <a:latin typeface="Times New Roman" pitchFamily="18" charset="0"/>
                <a:cs typeface="Times New Roman" pitchFamily="18" charset="0"/>
              </a:rPr>
              <a:t>e) Kỹ thuật y với phạm vi hành nghề hình ảnh y học có trình độ đại học được</a:t>
            </a:r>
            <a:r>
              <a:rPr lang="en-US" sz="2700" smtClean="0">
                <a:latin typeface="Times New Roman" pitchFamily="18" charset="0"/>
                <a:cs typeface="Times New Roman" pitchFamily="18" charset="0"/>
              </a:rPr>
              <a:t> đọc và mô tả hình ảnh chẩn đoán. Trường hợp cơ sở KCB không có người hành nghề đã được cấp GPHN với một trong các chức danh là bác sỹ chuyên khoa kỹ thuật HAYH hoặc chức danh kỹ thuật y với phạm vi hành nghề HAYH có trình độ đại học </a:t>
            </a:r>
            <a:r>
              <a:rPr lang="en-US" sz="2700" smtClean="0">
                <a:solidFill>
                  <a:srgbClr val="FF0000"/>
                </a:solidFill>
                <a:latin typeface="Times New Roman" pitchFamily="18" charset="0"/>
                <a:cs typeface="Times New Roman" pitchFamily="18" charset="0"/>
              </a:rPr>
              <a:t>thì bác sỹ chỉ định kỹ thuật chẩn đoán hình ảnh đọc và ký kết quả chẩn đoán hình ảnh</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g) Các đối tượng khác tham gia vào quá trình KCB nhưng không cần phải cấp GPHN quy định tại điểm d khoản 2 Điều 19 của Luật KCB (kỹ sư vật lý y học, kỹ sư xạ trị, kỹ sư công nghệ sinh học, cử nhân công nghệ sinh học và các đối tượng khác, sau đây gọi là người làm việc) được phép thực hiện các hoạt động chuyên môn theo phân công của người PTCMKT của cơ sở KCB phù hợp với văn bằng chuyên môn và khả năng của người đó;</a:t>
            </a:r>
            <a:endParaRPr lang="en-US" b="1" smtClean="0">
              <a:latin typeface="Times New Roman" pitchFamily="18" charset="0"/>
              <a:cs typeface="Times New Roman" pitchFamily="18" charset="0"/>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799" y="568037"/>
            <a:ext cx="10293927" cy="5078313"/>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40. Điều kiện cấp GPHĐ chung (tiếp) </a:t>
            </a:r>
          </a:p>
          <a:p>
            <a:pPr algn="just"/>
            <a:r>
              <a:rPr lang="en-US" sz="2700" b="1" smtClean="0">
                <a:latin typeface="Times New Roman" pitchFamily="18" charset="0"/>
                <a:cs typeface="Times New Roman" pitchFamily="18" charset="0"/>
              </a:rPr>
              <a:t>5. Cơ sở có tổ chức hoạt động khám sức khỏe </a:t>
            </a:r>
            <a:r>
              <a:rPr lang="en-US" sz="2700" smtClean="0">
                <a:latin typeface="Times New Roman" pitchFamily="18" charset="0"/>
                <a:cs typeface="Times New Roman" pitchFamily="18" charset="0"/>
              </a:rPr>
              <a:t>ngoài việc phải được tổ chức theo hình thức bệnh viện hoặc PKĐK còn phải đáp ứng thêm các điều kiện sau đây:</a:t>
            </a:r>
          </a:p>
          <a:p>
            <a:pPr algn="just"/>
            <a:r>
              <a:rPr lang="en-US" sz="2700" smtClean="0">
                <a:latin typeface="Times New Roman" pitchFamily="18" charset="0"/>
                <a:cs typeface="Times New Roman" pitchFamily="18" charset="0"/>
              </a:rPr>
              <a:t>a) Phải có đủ các bộ phận khám lâm sàng, cận lâm sàng, nhân lực và thiết bị y tế cần thiết để khám, phát hiện được tình trạng sức khỏe theo tiêu chuẩn sức khỏe và mẫu phiếu khám sức khỏe được ban hành kèm theo các văn bản hướng dẫn khám sức khỏe;</a:t>
            </a:r>
          </a:p>
          <a:p>
            <a:pPr algn="just"/>
            <a:r>
              <a:rPr lang="en-US" sz="2700" smtClean="0">
                <a:latin typeface="Times New Roman" pitchFamily="18" charset="0"/>
                <a:cs typeface="Times New Roman" pitchFamily="18" charset="0"/>
              </a:rPr>
              <a:t>b) Bảo đảm liên thông dữ liệu giấy khám sức khỏe lái xe với Hệ thống thông tin về quản lý hoạt động khám bệnh, chữa bệnh hoặc cơ sở dữ liệu quốc gia về y tế hoặc cổng tiếp nhận dữ liệu Hệ thống thông tin giám định bảo hiểm y tế.</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52945" y="443345"/>
            <a:ext cx="10515600" cy="6078587"/>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40. Điều kiện cấp GPHĐ chung (tiếp) </a:t>
            </a:r>
          </a:p>
          <a:p>
            <a:pPr algn="just">
              <a:spcAft>
                <a:spcPts val="600"/>
              </a:spcAft>
            </a:pPr>
            <a:r>
              <a:rPr lang="en-US" sz="2700" b="1" smtClean="0">
                <a:latin typeface="Times New Roman" pitchFamily="18" charset="0"/>
                <a:cs typeface="Times New Roman" pitchFamily="18" charset="0"/>
              </a:rPr>
              <a:t>6. Cơ sở có tổ chức hoạt động khám, điều trị HIV/AIDS </a:t>
            </a:r>
            <a:r>
              <a:rPr lang="en-US" sz="2700" smtClean="0">
                <a:latin typeface="Times New Roman" pitchFamily="18" charset="0"/>
                <a:cs typeface="Times New Roman" pitchFamily="18" charset="0"/>
              </a:rPr>
              <a:t>ngoài việc phải được tổ chức theo hình thức bệnh viện hoặc phòng khám còn phải đáp ứng thêm các điều kiện sau đây:</a:t>
            </a:r>
          </a:p>
          <a:p>
            <a:pPr algn="just">
              <a:spcAft>
                <a:spcPts val="600"/>
              </a:spcAft>
            </a:pPr>
            <a:r>
              <a:rPr lang="en-US" sz="2700" smtClean="0">
                <a:latin typeface="Times New Roman" pitchFamily="18" charset="0"/>
                <a:cs typeface="Times New Roman" pitchFamily="18" charset="0"/>
              </a:rPr>
              <a:t>a) Cơ sở vật chất: có diện tích tối thiểu 18m</a:t>
            </a:r>
            <a:r>
              <a:rPr lang="en-US" sz="2700" baseline="30000" smtClean="0">
                <a:latin typeface="Times New Roman" pitchFamily="18" charset="0"/>
                <a:cs typeface="Times New Roman" pitchFamily="18" charset="0"/>
              </a:rPr>
              <a:t>2</a:t>
            </a:r>
            <a:r>
              <a:rPr lang="en-US" sz="2700" smtClean="0">
                <a:latin typeface="Times New Roman" pitchFamily="18" charset="0"/>
                <a:cs typeface="Times New Roman" pitchFamily="18" charset="0"/>
              </a:rPr>
              <a:t> (không bao gồm khu vực chờ khám), được chia thành hai buồng để thực hiện chức năng khám bệnh và tư vấn cho người bệnh;</a:t>
            </a:r>
          </a:p>
          <a:p>
            <a:pPr algn="just">
              <a:spcAft>
                <a:spcPts val="600"/>
              </a:spcAft>
            </a:pPr>
            <a:r>
              <a:rPr lang="en-US" sz="2700" smtClean="0">
                <a:latin typeface="Times New Roman" pitchFamily="18" charset="0"/>
                <a:cs typeface="Times New Roman" pitchFamily="18" charset="0"/>
              </a:rPr>
              <a:t>b) Nhân sự: người chịu trách nhiệm chuyên môn kỹ thuật của phòng khám, điều trị HIV/AIDS phải là người hành nghề có chức danh chuyên môn là bác sỹ và có chứng nhận đã được đào tạo, tập huấn về khám, điều trị HIV/AIDS do các cơ sở đào tạo hợp pháp cấp;</a:t>
            </a:r>
          </a:p>
          <a:p>
            <a:pPr algn="just">
              <a:spcAft>
                <a:spcPts val="600"/>
              </a:spcAft>
            </a:pPr>
            <a:r>
              <a:rPr lang="en-US" sz="2700" smtClean="0">
                <a:latin typeface="Times New Roman" pitchFamily="18" charset="0"/>
                <a:cs typeface="Times New Roman" pitchFamily="18" charset="0"/>
              </a:rPr>
              <a:t>c) Có hộp cấp cứu phản vệ và đủ thuốc cấp cứu chuyên khoa phù hợp với các chuyên khoa thuộc phạm vi hoạt động chuyên môn của phòng khám.</a:t>
            </a:r>
          </a:p>
          <a:p>
            <a:pPr algn="just"/>
            <a:endParaRPr lang="en-US" b="1" smtClean="0">
              <a:latin typeface="Times New Roman" pitchFamily="18" charset="0"/>
              <a:cs typeface="Times New Roman" pitchFamily="18" charset="0"/>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95745" y="290945"/>
            <a:ext cx="11139055" cy="6494085"/>
          </a:xfrm>
          <a:prstGeom prst="rect">
            <a:avLst/>
          </a:prstGeom>
        </p:spPr>
        <p:txBody>
          <a:bodyPr wrap="square">
            <a:spAutoFit/>
          </a:bodyPr>
          <a:lstStyle/>
          <a:p>
            <a:pPr algn="just"/>
            <a:r>
              <a:rPr lang="en-US" sz="2600" b="1" smtClean="0">
                <a:latin typeface="Times New Roman" pitchFamily="18" charset="0"/>
                <a:cs typeface="Times New Roman" pitchFamily="18" charset="0"/>
              </a:rPr>
              <a:t>Điều 40. Điều kiện cấp GPHĐ chung (tiếp) </a:t>
            </a:r>
          </a:p>
          <a:p>
            <a:pPr algn="just"/>
            <a:r>
              <a:rPr lang="en-US" sz="2600" smtClean="0">
                <a:latin typeface="Times New Roman" pitchFamily="18" charset="0"/>
                <a:cs typeface="Times New Roman" pitchFamily="18" charset="0"/>
              </a:rPr>
              <a:t>7. Cơ sở thực hiện KB, CB đối với bệnh nghề nghiệp ngoài việc phải được tổ chức theo hình thức BV hoặc PKĐK hoặc PK liên chuyên khoa hoặc PKCK hoặc PKBS y khoa còn phải đáp ứng thêm:</a:t>
            </a:r>
          </a:p>
          <a:p>
            <a:pPr algn="just"/>
            <a:r>
              <a:rPr lang="en-US" sz="2600" smtClean="0">
                <a:latin typeface="Times New Roman" pitchFamily="18" charset="0"/>
                <a:cs typeface="Times New Roman" pitchFamily="18" charset="0"/>
              </a:rPr>
              <a:t>a) Thực hiện được kỹ thuật XN sinh hóa phù hợp với hướng dẫn chẩn đoán bệnh nghề nghiệp mà cơ sở dự kiến thực hiện.</a:t>
            </a:r>
          </a:p>
          <a:p>
            <a:pPr algn="just"/>
            <a:r>
              <a:rPr lang="en-US" sz="2600" smtClean="0">
                <a:latin typeface="Times New Roman" pitchFamily="18" charset="0"/>
                <a:cs typeface="Times New Roman" pitchFamily="18" charset="0"/>
              </a:rPr>
              <a:t>b) Có TBYT phù hợp với DMCMKT và DM bệnh nghề nghiệp đăng ký KCB.</a:t>
            </a:r>
          </a:p>
          <a:p>
            <a:pPr algn="just"/>
            <a:r>
              <a:rPr lang="en-US" sz="2600" smtClean="0">
                <a:latin typeface="Times New Roman" pitchFamily="18" charset="0"/>
                <a:cs typeface="Times New Roman" pitchFamily="18" charset="0"/>
              </a:rPr>
              <a:t>c) Người thực hiện việc KCB đối với bệnh nghề nghiệp phải có GPHN với chức danh là BS với PVHN y khoa có CCĐT về bệnh nghề nghiệp hoặc BS với phạm vi hành nghề YHDP và có CCĐT về bệnh nghề nghiệp.</a:t>
            </a:r>
          </a:p>
          <a:p>
            <a:pPr algn="just"/>
            <a:r>
              <a:rPr lang="en-US" sz="2600" smtClean="0">
                <a:latin typeface="Times New Roman" pitchFamily="18" charset="0"/>
                <a:cs typeface="Times New Roman" pitchFamily="18" charset="0"/>
              </a:rPr>
              <a:t>d) Nếu tổ chức theo hình thức cơ sở độc lập chỉ thực hiện KCB đối với BNN người PTCMKT của cơ sở phải đáp ứng các điều kiện sau: + Là BS có GPHN CK bệnh nghề nghiệp hoặc BS có GPHN với PVHN chuyên khoa và có chứng chỉ đào tạo về bệnh nghề nghiệp hoặc BS có GPHN với PVHN y khoa và có chứng chỉ đào tạo về bệnh nghề nghiệp;+ Có thời gian hành nghề KCB tối thiểu 36 tháng sau khi được cấp CCHN hoặc GPHN.</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9818" y="484909"/>
            <a:ext cx="10820399" cy="6417141"/>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40. Điều kiện cấp GPHĐ chung (tiếp)</a:t>
            </a:r>
          </a:p>
          <a:p>
            <a:pPr algn="just">
              <a:spcAft>
                <a:spcPts val="600"/>
              </a:spcAft>
            </a:pPr>
            <a:r>
              <a:rPr lang="en-US" sz="2700" smtClean="0">
                <a:latin typeface="Times New Roman" pitchFamily="18" charset="0"/>
                <a:cs typeface="Times New Roman" pitchFamily="18" charset="0"/>
              </a:rPr>
              <a:t>8. Cơ sở KCB có tổ chức hoạt động xét nghiệm HIV/AIDS ngoài việc phải được tổ chức theo hình thức BV hoặc PKĐK hoặc PK liên chuyên khoa hoặc PKCK hoặc PK bác sỹ y khoa hoặc cơ sở dịch vụ cận lâm sàng còn phải đáp ứng thêm các điều kiện quy định tại Nghị định số 75/2016/NĐ-CP ngày 01/7/2016 của Chính phủ quy định điều kiện thực hiện xét nghiệm HIV.</a:t>
            </a:r>
          </a:p>
          <a:p>
            <a:pPr algn="just">
              <a:spcAft>
                <a:spcPts val="600"/>
              </a:spcAft>
            </a:pPr>
            <a:r>
              <a:rPr lang="en-US" sz="2700" smtClean="0">
                <a:latin typeface="Times New Roman" pitchFamily="18" charset="0"/>
                <a:cs typeface="Times New Roman" pitchFamily="18" charset="0"/>
              </a:rPr>
              <a:t>9. Cơ sở KCB có tổ chức hoạt động sinh con bằng kỹ thuật thụ tinh trong ống nghiệm và mang thai hộ vì mục đích nhân đạo ngoài việc phải được tổ chức theo hình thức BV còn phải đáp ứng thêm các điều kiện quy định tại Nghị định số 10/2015/NĐ-CP ngày 28/01/2015 của Chính phủ quy định về sinh con bằng kỹ thuật thụ tinh trong ống nghiệm và điều kiện mang thai hộ vì mục đích nhân đạo.</a:t>
            </a:r>
          </a:p>
          <a:p>
            <a:pPr algn="just">
              <a:spcAft>
                <a:spcPts val="600"/>
              </a:spcAft>
            </a:pPr>
            <a:r>
              <a:rPr lang="en-US" sz="2700" smtClean="0">
                <a:solidFill>
                  <a:srgbClr val="FF0000"/>
                </a:solidFill>
                <a:latin typeface="Times New Roman" pitchFamily="18" charset="0"/>
                <a:cs typeface="Times New Roman" pitchFamily="18" charset="0"/>
              </a:rPr>
              <a:t>10. Cơ sở khám bệnh, chữa bệnh quy định tại khoản 1, 2, 3, 4 và 7 Điều 39 Nghị định này được cung cấp dịch vụ khám, tư vấn và điều trị dự phòng.</a:t>
            </a:r>
            <a:r>
              <a:rPr lang="en-US" sz="2700" b="1" smtClean="0">
                <a:solidFill>
                  <a:srgbClr val="FF0000"/>
                </a:solidFill>
                <a:latin typeface="Times New Roman" pitchFamily="18" charset="0"/>
                <a:cs typeface="Times New Roman" pitchFamily="18" charset="0"/>
              </a:rPr>
              <a:t> </a:t>
            </a:r>
          </a:p>
          <a:p>
            <a:pPr algn="just">
              <a:spcAft>
                <a:spcPts val="600"/>
              </a:spcAft>
            </a:pPr>
            <a:endParaRPr lang="en-US" b="1" smtClean="0">
              <a:latin typeface="Times New Roman" pitchFamily="18" charset="0"/>
              <a:cs typeface="Times New Roman" pitchFamily="18" charset="0"/>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88621" y="383232"/>
            <a:ext cx="10450286" cy="5724644"/>
          </a:xfrm>
          <a:prstGeom prst="rect">
            <a:avLst/>
          </a:prstGeom>
        </p:spPr>
        <p:txBody>
          <a:bodyPr wrap="square">
            <a:spAutoFit/>
          </a:bodyPr>
          <a:lstStyle/>
          <a:p>
            <a:pPr algn="just">
              <a:spcAft>
                <a:spcPts val="600"/>
              </a:spcAft>
            </a:pPr>
            <a:r>
              <a:rPr lang="en-US" sz="2700" b="1" smtClean="0">
                <a:latin typeface="Times New Roman" pitchFamily="18" charset="0"/>
                <a:cs typeface="Times New Roman" pitchFamily="18" charset="0"/>
              </a:rPr>
              <a:t>Điều 40. Điều kiện cấp GPHĐ chung (tiếp)</a:t>
            </a:r>
          </a:p>
          <a:p>
            <a:pPr algn="just">
              <a:spcAft>
                <a:spcPts val="600"/>
              </a:spcAft>
            </a:pPr>
            <a:r>
              <a:rPr lang="en-US" sz="2700" b="1" smtClean="0">
                <a:latin typeface="Times New Roman" pitchFamily="18" charset="0"/>
                <a:cs typeface="Times New Roman" pitchFamily="18" charset="0"/>
              </a:rPr>
              <a:t>11. Cơ sở KCB đã được cấp phép HĐ theo một trong các hình thức tại Điều 39 NĐ này được cung cấp dịch vụ của các hình thức tổ chức khác </a:t>
            </a:r>
            <a:r>
              <a:rPr lang="en-US" sz="2700" smtClean="0">
                <a:latin typeface="Times New Roman" pitchFamily="18" charset="0"/>
                <a:cs typeface="Times New Roman" pitchFamily="18" charset="0"/>
              </a:rPr>
              <a:t>hoặc cung cấp dịch vụ khám sức khỏe, KCB đối với HIV/AIDS hoặc bệnh nghề nghiệp nếu đủ điều kiện của hình thức tổ chức đó.</a:t>
            </a:r>
          </a:p>
          <a:p>
            <a:pPr algn="just">
              <a:spcAft>
                <a:spcPts val="600"/>
              </a:spcAft>
            </a:pPr>
            <a:r>
              <a:rPr lang="en-US" sz="2700" smtClean="0">
                <a:latin typeface="Times New Roman" pitchFamily="18" charset="0"/>
                <a:cs typeface="Times New Roman" pitchFamily="18" charset="0"/>
              </a:rPr>
              <a:t>- Nếu đáp ứng các điều kiện cung cấp dịch vụ của các hình thức tổ chức khác hoặc đủ điều kiện cung cấp dịch vụ khám sức khỏe, khám, điều trị HIV/AIDS tại thời điểm đề nghị cấp mới GPHĐ thì được đề nghị thẩm định đối với dịch vụ đó đồng thời với thẩm định cấp GPHĐ.</a:t>
            </a:r>
          </a:p>
          <a:p>
            <a:pPr algn="just">
              <a:spcAft>
                <a:spcPts val="600"/>
              </a:spcAft>
            </a:pPr>
            <a:r>
              <a:rPr lang="en-US" sz="2700" smtClean="0">
                <a:latin typeface="Times New Roman" pitchFamily="18" charset="0"/>
                <a:cs typeface="Times New Roman" pitchFamily="18" charset="0"/>
              </a:rPr>
              <a:t>- </a:t>
            </a:r>
            <a:r>
              <a:rPr lang="en-US" sz="2700" smtClean="0">
                <a:solidFill>
                  <a:srgbClr val="FF0000"/>
                </a:solidFill>
                <a:latin typeface="Times New Roman" pitchFamily="18" charset="0"/>
                <a:cs typeface="Times New Roman" pitchFamily="18" charset="0"/>
              </a:rPr>
              <a:t>Nếu đáp ứng các điều kiện sau khi đã được cấp GPHĐ thì đề nghị điều chỉnh GPHĐ</a:t>
            </a:r>
            <a:r>
              <a:rPr lang="en-US" sz="2700" smtClean="0">
                <a:latin typeface="Times New Roman" pitchFamily="18" charset="0"/>
                <a:cs typeface="Times New Roman" pitchFamily="18" charset="0"/>
              </a:rPr>
              <a:t>. Nếu cung cấp dịch vụ khám sức khỏe, khám, điều trị HIV/AIDS thì không phải thực hiện việc điều chỉnh GPHĐ nhưng phải thực hiện thủ tục công bố theo quy định tại Điều 69 Nghị định này.</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4291" y="290945"/>
            <a:ext cx="10945091" cy="6109365"/>
          </a:xfrm>
          <a:prstGeom prst="rect">
            <a:avLst/>
          </a:prstGeom>
        </p:spPr>
        <p:txBody>
          <a:bodyPr wrap="square">
            <a:spAutoFit/>
          </a:bodyPr>
          <a:lstStyle/>
          <a:p>
            <a:pPr algn="just"/>
            <a:r>
              <a:rPr lang="en-US" sz="2600" b="1" smtClean="0">
                <a:latin typeface="Times New Roman" pitchFamily="18" charset="0"/>
                <a:cs typeface="Times New Roman" pitchFamily="18" charset="0"/>
              </a:rPr>
              <a:t>Điều 40. Điều kiện cấp GPHĐ chung (tiếp) mục 11</a:t>
            </a:r>
          </a:p>
          <a:p>
            <a:pPr algn="just"/>
            <a:r>
              <a:rPr lang="en-US" sz="2600" smtClean="0">
                <a:latin typeface="Times New Roman" pitchFamily="18" charset="0"/>
                <a:cs typeface="Times New Roman" pitchFamily="18" charset="0"/>
              </a:rPr>
              <a:t>- </a:t>
            </a:r>
            <a:r>
              <a:rPr lang="en-US" sz="2600" u="sng" smtClean="0">
                <a:latin typeface="Times New Roman" pitchFamily="18" charset="0"/>
                <a:cs typeface="Times New Roman" pitchFamily="18" charset="0"/>
              </a:rPr>
              <a:t>Nếu KCB theo nguyên lý YHGĐ </a:t>
            </a:r>
            <a:r>
              <a:rPr lang="en-US" sz="2600" smtClean="0">
                <a:latin typeface="Times New Roman" pitchFamily="18" charset="0"/>
                <a:cs typeface="Times New Roman" pitchFamily="18" charset="0"/>
              </a:rPr>
              <a:t>thì phải có người HN với chức danh là BS </a:t>
            </a:r>
            <a:r>
              <a:rPr lang="en-US" sz="2600" smtClean="0">
                <a:solidFill>
                  <a:srgbClr val="FF0000"/>
                </a:solidFill>
                <a:latin typeface="Times New Roman" pitchFamily="18" charset="0"/>
                <a:cs typeface="Times New Roman" pitchFamily="18" charset="0"/>
              </a:rPr>
              <a:t>đáp ứng một</a:t>
            </a:r>
            <a:r>
              <a:rPr lang="en-US" sz="2600" smtClean="0">
                <a:latin typeface="Times New Roman" pitchFamily="18" charset="0"/>
                <a:cs typeface="Times New Roman" pitchFamily="18" charset="0"/>
              </a:rPr>
              <a:t> trong các điều kiện: + Có phạm vi HN chuyên khoa YHGĐ ;+ Có GCN đã được đào tạo, bồi dưỡng về YHGĐ tối thiểu 03 tháng; + Có GCN theo học từng đợt học có các nội dung ghi trong giấy xác nhận hoặc tín chỉ hoặc chương trình đào tạo, bồi dưỡng về YHGĐ với tổng thời gian tối thiểu 03 tháng.</a:t>
            </a:r>
          </a:p>
          <a:p>
            <a:pPr algn="just"/>
            <a:r>
              <a:rPr lang="en-US" sz="2600" b="1" smtClean="0">
                <a:latin typeface="Times New Roman" pitchFamily="18" charset="0"/>
                <a:cs typeface="Times New Roman" pitchFamily="18" charset="0"/>
              </a:rPr>
              <a:t>12. Cơ sở thẩm mỹ </a:t>
            </a:r>
            <a:r>
              <a:rPr lang="en-US" sz="2600" smtClean="0">
                <a:latin typeface="Times New Roman" pitchFamily="18" charset="0"/>
                <a:cs typeface="Times New Roman" pitchFamily="18" charset="0"/>
              </a:rPr>
              <a:t>phải được tổ chức là BV hoặc PKĐK hoặc PKCK nếu: a) Có sử dụng thuốc, các chất, thiết bị để can thiệp vào cơ thể người (phẫu thuật, thủ thuật, các can thiệp có tiêm, chích, bơm, chiếu tia, sóng, đốt hoặc các can thiệp xâm lấn khác) nhằm: Làm thay đổi màu sắc da, hình dạng, tăng cân nặng, giảm cân nặng (giảm béo, giảm mỡ cơ thể); Khắc phục khiếm khuyết hoặc tạo hình theo ý muốn đối với các bộ phận trên cơ thể (da, mũi, mắt, môi, khuôn mặt, ngực, bụng, mông và các bộ phận khác trên cơ thể người); Tái tạo, phục hồi tế bào hoặc bộ phận hoặc chức năng cơ thể người.</a:t>
            </a:r>
          </a:p>
          <a:p>
            <a:pPr algn="just"/>
            <a:r>
              <a:rPr lang="en-US" sz="2600" smtClean="0">
                <a:latin typeface="Times New Roman" pitchFamily="18" charset="0"/>
                <a:cs typeface="Times New Roman" pitchFamily="18" charset="0"/>
              </a:rPr>
              <a:t>b) Dịch vụ xăm, phun, thêu trên da có </a:t>
            </a:r>
            <a:r>
              <a:rPr lang="en-US" sz="2700" smtClean="0">
                <a:latin typeface="Times New Roman" pitchFamily="18" charset="0"/>
                <a:cs typeface="Times New Roman" pitchFamily="18" charset="0"/>
              </a:rPr>
              <a:t>sử dụng thuốc gây tế dạng tiêm.</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1382" y="751344"/>
            <a:ext cx="10418618" cy="5663089"/>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40. Điều kiện cấp GPHĐ chung (tiếp)</a:t>
            </a:r>
          </a:p>
          <a:p>
            <a:pPr algn="just">
              <a:spcAft>
                <a:spcPts val="600"/>
              </a:spcAft>
            </a:pPr>
            <a:r>
              <a:rPr lang="en-US" sz="2700" b="1" smtClean="0">
                <a:latin typeface="Times New Roman" pitchFamily="18" charset="0"/>
                <a:cs typeface="Times New Roman" pitchFamily="18" charset="0"/>
              </a:rPr>
              <a:t>13. Trường hợp là cơ sở khám bệnh, chữa bệnh nhân đạo </a:t>
            </a:r>
            <a:r>
              <a:rPr lang="en-US" sz="2700" smtClean="0">
                <a:latin typeface="Times New Roman" pitchFamily="18" charset="0"/>
                <a:cs typeface="Times New Roman" pitchFamily="18" charset="0"/>
              </a:rPr>
              <a:t>hoặc cơ sở khám bệnh, chữa bệnh không vì mục đích lợi nhuận thì ngoài việc đáp ứng các điều kiện quy định từ khoản 1 đến khoản 12 Điều này phải đáp ứng thêm các điều kiện sau:</a:t>
            </a:r>
          </a:p>
          <a:p>
            <a:pPr algn="just">
              <a:spcAft>
                <a:spcPts val="600"/>
              </a:spcAft>
            </a:pPr>
            <a:r>
              <a:rPr lang="en-US" sz="2700" smtClean="0">
                <a:latin typeface="Times New Roman" pitchFamily="18" charset="0"/>
                <a:cs typeface="Times New Roman" pitchFamily="18" charset="0"/>
              </a:rPr>
              <a:t>a) Các điều kiện cụ thể khác tương ứng với hình thức tổ chức của cơ sở khám bệnh, chữa bệnh nhân đạo hoặc cơ sở khám bệnh, chữa bệnh không vì mục đích lợi nhuận.</a:t>
            </a:r>
          </a:p>
          <a:p>
            <a:pPr algn="just">
              <a:spcAft>
                <a:spcPts val="600"/>
              </a:spcAft>
            </a:pPr>
            <a:r>
              <a:rPr lang="en-US" sz="2700" smtClean="0">
                <a:latin typeface="Times New Roman" pitchFamily="18" charset="0"/>
                <a:cs typeface="Times New Roman" pitchFamily="18" charset="0"/>
              </a:rPr>
              <a:t>b) Có nguồn tài chính cho hoạt động khám bệnh, chữa bệnh nhân đạo.</a:t>
            </a:r>
          </a:p>
          <a:p>
            <a:pPr algn="just">
              <a:spcAft>
                <a:spcPts val="600"/>
              </a:spcAft>
            </a:pPr>
            <a:r>
              <a:rPr lang="en-US" sz="2700" smtClean="0">
                <a:latin typeface="Times New Roman" pitchFamily="18" charset="0"/>
                <a:cs typeface="Times New Roman" pitchFamily="18" charset="0"/>
              </a:rPr>
              <a:t>c) Biển hiệu của cơ sở khám bệnh, chữa bệnh phải ghi rõ là cơ sở khám bệnh, chữa bệnh nhân đạo hoặc cơ sở khám bệnh, chữa bệnh không vì mục đích lợi nhuận.</a:t>
            </a:r>
            <a:endParaRPr lang="en-US" b="1" smtClean="0">
              <a:latin typeface="Times New Roman" pitchFamily="18" charset="0"/>
              <a:cs typeface="Times New Roman" pitchFamily="18" charset="0"/>
            </a:endParaRPr>
          </a:p>
          <a:p>
            <a:pPr algn="just"/>
            <a:endParaRPr lang="en-US" b="1" smtClean="0">
              <a:latin typeface="Times New Roman" pitchFamily="18" charset="0"/>
              <a:cs typeface="Times New Roman" pitchFamily="18" charset="0"/>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2925" y="242889"/>
            <a:ext cx="11272837" cy="6786473"/>
          </a:xfrm>
          <a:prstGeom prst="rect">
            <a:avLst/>
          </a:prstGeom>
        </p:spPr>
        <p:txBody>
          <a:bodyPr wrap="square">
            <a:spAutoFit/>
          </a:bodyPr>
          <a:lstStyle/>
          <a:p>
            <a:pPr algn="just">
              <a:spcAft>
                <a:spcPts val="600"/>
              </a:spcAft>
            </a:pP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41. </a:t>
            </a: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kiện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cấp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giấy</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phép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hoạt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đối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với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viện</a:t>
            </a:r>
            <a:endParaRPr lang="en-US" sz="2700" b="1" smtClean="0">
              <a:latin typeface="Times New Roman" pitchFamily="18" charset="0"/>
              <a:cs typeface="Times New Roman" pitchFamily="18" charset="0"/>
            </a:endParaRPr>
          </a:p>
          <a:p>
            <a:pPr algn="just">
              <a:spcAft>
                <a:spcPts val="600"/>
              </a:spcAft>
            </a:pPr>
            <a:r>
              <a:rPr lang="en-US" sz="2700" smtClean="0">
                <a:latin typeface="Times New Roman" pitchFamily="18" charset="0"/>
                <a:cs typeface="Times New Roman" pitchFamily="18" charset="0"/>
              </a:rPr>
              <a:t>Ngoài việc đáp ứng các điều kiện chung theo quy định tại Điều 40 Nghị định này, bệnh viện phải đáp ứng thêm các điều kiện sau đây:</a:t>
            </a:r>
          </a:p>
          <a:p>
            <a:pPr algn="just">
              <a:spcAft>
                <a:spcPts val="600"/>
              </a:spcAft>
            </a:pPr>
            <a:r>
              <a:rPr lang="en-US" sz="2700" b="1" smtClean="0">
                <a:latin typeface="Times New Roman" pitchFamily="18" charset="0"/>
                <a:cs typeface="Times New Roman" pitchFamily="18" charset="0"/>
              </a:rPr>
              <a:t>1. Quy mô bệnh viện:</a:t>
            </a:r>
          </a:p>
          <a:p>
            <a:pPr algn="just">
              <a:spcAft>
                <a:spcPts val="600"/>
              </a:spcAft>
            </a:pPr>
            <a:r>
              <a:rPr lang="en-US" sz="2700" smtClean="0">
                <a:latin typeface="Times New Roman" pitchFamily="18" charset="0"/>
                <a:cs typeface="Times New Roman" pitchFamily="18" charset="0"/>
              </a:rPr>
              <a:t>a) Bệnh viện đa khoa: tối thiểu 30 giường bệnh;</a:t>
            </a:r>
          </a:p>
          <a:p>
            <a:pPr algn="just">
              <a:spcAft>
                <a:spcPts val="600"/>
              </a:spcAft>
            </a:pPr>
            <a:r>
              <a:rPr lang="en-US" sz="2700" smtClean="0">
                <a:latin typeface="Times New Roman" pitchFamily="18" charset="0"/>
                <a:cs typeface="Times New Roman" pitchFamily="18" charset="0"/>
              </a:rPr>
              <a:t>b) Bệnh việnYHCT, bệnh viện RHM: tối thiểu 20 giường bệnh;</a:t>
            </a:r>
          </a:p>
          <a:p>
            <a:pPr algn="just">
              <a:spcAft>
                <a:spcPts val="600"/>
              </a:spcAft>
            </a:pPr>
            <a:r>
              <a:rPr lang="en-US" sz="2700" smtClean="0">
                <a:latin typeface="Times New Roman" pitchFamily="18" charset="0"/>
                <a:cs typeface="Times New Roman" pitchFamily="18" charset="0"/>
              </a:rPr>
              <a:t>c) Bệnh viện chuyên khoa: tối thiểu 20 giường bệnh; riêng đối với bệnh viện chuyên khoa mắt: tối thiểu 10 giường bệnh</a:t>
            </a:r>
          </a:p>
          <a:p>
            <a:pPr algn="just">
              <a:spcAft>
                <a:spcPts val="600"/>
              </a:spcAft>
            </a:pPr>
            <a:r>
              <a:rPr lang="en-US" sz="2700" b="1" smtClean="0">
                <a:latin typeface="Times New Roman" pitchFamily="18" charset="0"/>
                <a:cs typeface="Times New Roman" pitchFamily="18" charset="0"/>
              </a:rPr>
              <a:t>2. Cơ sở vật chất: </a:t>
            </a:r>
            <a:r>
              <a:rPr lang="en-US" sz="2700" smtClean="0">
                <a:latin typeface="Times New Roman" pitchFamily="18" charset="0"/>
                <a:cs typeface="Times New Roman" pitchFamily="18" charset="0"/>
              </a:rPr>
              <a:t>Đáp ứng các yêu cầu về xây dựng theo quy định của pháp luật, trong đó: bảo đảm diện tích sàn xây dựng tối thiểu 50 m</a:t>
            </a:r>
            <a:r>
              <a:rPr lang="en-US" sz="2700" baseline="30000" smtClean="0">
                <a:latin typeface="Times New Roman" pitchFamily="18" charset="0"/>
                <a:cs typeface="Times New Roman" pitchFamily="18" charset="0"/>
              </a:rPr>
              <a:t>2</a:t>
            </a:r>
            <a:r>
              <a:rPr lang="en-US" sz="2700" smtClean="0">
                <a:latin typeface="Times New Roman" pitchFamily="18" charset="0"/>
                <a:cs typeface="Times New Roman" pitchFamily="18" charset="0"/>
              </a:rPr>
              <a:t>/giường bệnh; chiều rộng mặt trước (mặt tiền) bệnh viện phải đạt tối thiểu 10 m, bảo đảm lối đi cho xe cứu thương ra vào khu vực cấp cứu; các phòng khám trong bệnh viện phải đáp ứng các yêu cầu về diện tích tối thiểu bằng diện tích của các phòng khám tương ứng quy định tại các Điều 42,43,45,46, điểm b, c khoản 1 Điều 47, Điều 53 Nghị định này. </a:t>
            </a:r>
            <a:endParaRPr lang="en-US" sz="270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25236" y="401783"/>
            <a:ext cx="10654146" cy="7150675"/>
          </a:xfrm>
          <a:prstGeom prst="rect">
            <a:avLst/>
          </a:prstGeom>
        </p:spPr>
        <p:txBody>
          <a:bodyPr wrap="square">
            <a:spAutoFit/>
          </a:bodyPr>
          <a:lstStyle/>
          <a:p>
            <a:pPr algn="just">
              <a:spcAft>
                <a:spcPts val="400"/>
              </a:spcAft>
            </a:pPr>
            <a:r>
              <a:rPr lang="en-US" sz="2600" b="1" err="1" smtClean="0">
                <a:latin typeface="Times New Roman" pitchFamily="18" charset="0"/>
                <a:cs typeface="Times New Roman" pitchFamily="18" charset="0"/>
              </a:rPr>
              <a:t>Điều</a:t>
            </a:r>
            <a:r>
              <a:rPr lang="en-US" sz="2600" b="1" smtClean="0">
                <a:latin typeface="Times New Roman" pitchFamily="18" charset="0"/>
                <a:cs typeface="Times New Roman" pitchFamily="18" charset="0"/>
              </a:rPr>
              <a:t> 2. </a:t>
            </a:r>
            <a:r>
              <a:rPr lang="en-US" sz="2600" b="1" err="1" smtClean="0">
                <a:latin typeface="Times New Roman" pitchFamily="18" charset="0"/>
                <a:cs typeface="Times New Roman" pitchFamily="18" charset="0"/>
              </a:rPr>
              <a:t>Giải</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thích</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từ</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ngữ</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Tiếp</a:t>
            </a:r>
            <a:r>
              <a:rPr lang="en-US" sz="2600" b="1" smtClean="0">
                <a:latin typeface="Times New Roman" pitchFamily="18" charset="0"/>
                <a:cs typeface="Times New Roman" pitchFamily="18" charset="0"/>
              </a:rPr>
              <a:t>)</a:t>
            </a:r>
          </a:p>
          <a:p>
            <a:pPr algn="just">
              <a:spcAft>
                <a:spcPts val="400"/>
              </a:spcAft>
            </a:pPr>
            <a:r>
              <a:rPr lang="en-US" sz="2600" b="1" smtClean="0">
                <a:latin typeface="Times New Roman" pitchFamily="18" charset="0"/>
                <a:cs typeface="Times New Roman" pitchFamily="18" charset="0"/>
              </a:rPr>
              <a:t>5. </a:t>
            </a:r>
            <a:r>
              <a:rPr lang="en-US" sz="2600" b="1" err="1" smtClean="0">
                <a:latin typeface="Times New Roman" pitchFamily="18" charset="0"/>
                <a:cs typeface="Times New Roman" pitchFamily="18" charset="0"/>
              </a:rPr>
              <a:t>Bản</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sao</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hợp</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lệ</a:t>
            </a:r>
            <a:r>
              <a:rPr lang="en-US" sz="2600" b="1"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chụp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sao</a:t>
            </a:r>
            <a:r>
              <a:rPr lang="en-US" sz="2600" smtClean="0">
                <a:latin typeface="Times New Roman" pitchFamily="18" charset="0"/>
                <a:cs typeface="Times New Roman" pitchFamily="18" charset="0"/>
              </a:rPr>
              <a:t> do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quan có </a:t>
            </a:r>
            <a:r>
              <a:rPr lang="en-US" sz="2600" err="1" smtClean="0">
                <a:latin typeface="Times New Roman" pitchFamily="18" charset="0"/>
                <a:cs typeface="Times New Roman" pitchFamily="18" charset="0"/>
              </a:rPr>
              <a:t>thẩm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quyền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cấp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từ</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sổ</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sao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từ</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chính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gồm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cả</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tử</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do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quan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tổ</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thẩm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quyền</a:t>
            </a:r>
            <a:r>
              <a:rPr lang="en-US" sz="2600" smtClean="0">
                <a:latin typeface="Times New Roman" pitchFamily="18" charset="0"/>
                <a:cs typeface="Times New Roman" pitchFamily="18" charset="0"/>
              </a:rPr>
              <a:t> in </a:t>
            </a:r>
            <a:r>
              <a:rPr lang="en-US" sz="2600" err="1" smtClean="0">
                <a:latin typeface="Times New Roman" pitchFamily="18" charset="0"/>
                <a:cs typeface="Times New Roman" pitchFamily="18" charset="0"/>
              </a:rPr>
              <a:t>từ</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các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văn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tử</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từ</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dữ</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liệu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gia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đối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với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trường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hợp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thông</a:t>
            </a:r>
            <a:r>
              <a:rPr lang="en-US" sz="2600" smtClean="0">
                <a:latin typeface="Times New Roman" pitchFamily="18" charset="0"/>
                <a:cs typeface="Times New Roman" pitchFamily="18" charset="0"/>
              </a:rPr>
              <a:t> tin </a:t>
            </a:r>
            <a:r>
              <a:rPr lang="en-US" sz="2600" err="1" smtClean="0">
                <a:latin typeface="Times New Roman" pitchFamily="18" charset="0"/>
                <a:cs typeface="Times New Roman" pitchFamily="18" charset="0"/>
              </a:rPr>
              <a:t>gốc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lưu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trữ</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trên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dữ</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liệu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gia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sao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đã</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đối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chiếu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với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 chính </a:t>
            </a:r>
            <a:r>
              <a:rPr lang="en-US" sz="2600" smtClean="0">
                <a:solidFill>
                  <a:srgbClr val="FF0000"/>
                </a:solidFill>
                <a:latin typeface="Times New Roman" pitchFamily="18" charset="0"/>
                <a:cs typeface="Times New Roman" pitchFamily="18" charset="0"/>
              </a:rPr>
              <a:t>(các bản chụp trên điện thoại gửi trực tuyến về là không hợp lệ)</a:t>
            </a:r>
          </a:p>
          <a:p>
            <a:pPr algn="just">
              <a:spcAft>
                <a:spcPts val="400"/>
              </a:spcAft>
            </a:pPr>
            <a:r>
              <a:rPr lang="en-US" sz="2600" b="1" smtClean="0">
                <a:latin typeface="Times New Roman" pitchFamily="18" charset="0"/>
                <a:cs typeface="Times New Roman" pitchFamily="18" charset="0"/>
              </a:rPr>
              <a:t>6. </a:t>
            </a:r>
            <a:r>
              <a:rPr lang="en-US" sz="2600" b="1" err="1" smtClean="0">
                <a:latin typeface="Times New Roman" pitchFamily="18" charset="0"/>
                <a:cs typeface="Times New Roman" pitchFamily="18" charset="0"/>
              </a:rPr>
              <a:t>Cơ</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sở</a:t>
            </a:r>
            <a:r>
              <a:rPr lang="en-US" sz="2600" b="1" smtClean="0">
                <a:latin typeface="Times New Roman" pitchFamily="18" charset="0"/>
                <a:cs typeface="Times New Roman" pitchFamily="18" charset="0"/>
              </a:rPr>
              <a:t>  KBCB </a:t>
            </a:r>
            <a:r>
              <a:rPr lang="en-US" sz="2600" b="1" err="1" smtClean="0">
                <a:latin typeface="Times New Roman" pitchFamily="18" charset="0"/>
                <a:cs typeface="Times New Roman" pitchFamily="18" charset="0"/>
              </a:rPr>
              <a:t>hoạt</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động</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không</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vì</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mục</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đích</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lợi</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nhuận</a:t>
            </a:r>
            <a:r>
              <a:rPr lang="en-US" sz="2600" b="1"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không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phân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phối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các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nguồn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lợi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nhuận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trong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trình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hoạt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động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các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nhân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cổ</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đông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viên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góp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vốn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mà</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sử</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dụng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các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nguồn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lợi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nhuận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này</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để</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phục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vụ</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hoạt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động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của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chính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KBCB </a:t>
            </a:r>
            <a:r>
              <a:rPr lang="en-US" sz="2600" err="1" smtClean="0">
                <a:latin typeface="Times New Roman" pitchFamily="18" charset="0"/>
                <a:cs typeface="Times New Roman" pitchFamily="18" charset="0"/>
              </a:rPr>
              <a:t>đó</a:t>
            </a:r>
            <a:r>
              <a:rPr lang="en-US" sz="2600" smtClean="0">
                <a:latin typeface="Times New Roman" pitchFamily="18" charset="0"/>
                <a:cs typeface="Times New Roman" pitchFamily="18" charset="0"/>
              </a:rPr>
              <a:t>.</a:t>
            </a:r>
          </a:p>
          <a:p>
            <a:pPr algn="just">
              <a:spcAft>
                <a:spcPts val="400"/>
              </a:spcAft>
            </a:pPr>
            <a:r>
              <a:rPr lang="en-US" sz="2600" b="1" smtClean="0">
                <a:latin typeface="Times New Roman" pitchFamily="18" charset="0"/>
                <a:cs typeface="Times New Roman" pitchFamily="18" charset="0"/>
              </a:rPr>
              <a:t>7. </a:t>
            </a:r>
            <a:r>
              <a:rPr lang="en-US" sz="2600" b="1" err="1" smtClean="0">
                <a:latin typeface="Times New Roman" pitchFamily="18" charset="0"/>
                <a:cs typeface="Times New Roman" pitchFamily="18" charset="0"/>
              </a:rPr>
              <a:t>Người</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đứng</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đầu</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cơ</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sở</a:t>
            </a:r>
            <a:r>
              <a:rPr lang="en-US" sz="2600" b="1" smtClean="0">
                <a:latin typeface="Times New Roman" pitchFamily="18" charset="0"/>
                <a:cs typeface="Times New Roman" pitchFamily="18" charset="0"/>
              </a:rPr>
              <a:t> KBCB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giữ</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một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trong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các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danh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tổng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giám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giám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trưởng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đối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với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KBCB</a:t>
            </a:r>
          </a:p>
          <a:p>
            <a:pPr algn="just">
              <a:spcAft>
                <a:spcPts val="400"/>
              </a:spcAft>
            </a:pPr>
            <a:r>
              <a:rPr lang="en-US" sz="2600" b="1" smtClean="0">
                <a:solidFill>
                  <a:srgbClr val="FF0000"/>
                </a:solidFill>
                <a:latin typeface="Times New Roman" panose="02020603050405020304" pitchFamily="18" charset="0"/>
                <a:cs typeface="Times New Roman" panose="02020603050405020304" pitchFamily="18" charset="0"/>
              </a:rPr>
              <a:t>K13, điều 2, Luật</a:t>
            </a:r>
            <a:r>
              <a:rPr lang="en-US" sz="2600" b="1" i="1" smtClean="0">
                <a:latin typeface="Times New Roman" panose="02020603050405020304" pitchFamily="18" charset="0"/>
                <a:cs typeface="Times New Roman" panose="02020603050405020304" pitchFamily="18" charset="0"/>
              </a:rPr>
              <a:t>: </a:t>
            </a:r>
            <a:r>
              <a:rPr lang="en-SG" sz="2600" b="1" u="sng">
                <a:latin typeface="Times New Roman" panose="02020603050405020304" pitchFamily="18" charset="0"/>
                <a:cs typeface="Times New Roman" panose="02020603050405020304" pitchFamily="18" charset="0"/>
              </a:rPr>
              <a:t>Người chịu trách nhiệm chuyên môn của cơ sở </a:t>
            </a:r>
            <a:r>
              <a:rPr lang="en-SG" sz="2600" b="1" u="sng" smtClean="0">
                <a:latin typeface="Times New Roman" panose="02020603050405020304" pitchFamily="18" charset="0"/>
                <a:cs typeface="Times New Roman" panose="02020603050405020304" pitchFamily="18" charset="0"/>
              </a:rPr>
              <a:t>KBC</a:t>
            </a:r>
            <a:r>
              <a:rPr lang="en-SG" sz="2600" b="1" smtClean="0">
                <a:latin typeface="Times New Roman" panose="02020603050405020304" pitchFamily="18" charset="0"/>
                <a:cs typeface="Times New Roman" panose="02020603050405020304" pitchFamily="18" charset="0"/>
              </a:rPr>
              <a:t>B </a:t>
            </a:r>
            <a:r>
              <a:rPr lang="en-SG" sz="2600" b="1">
                <a:latin typeface="Times New Roman" panose="02020603050405020304" pitchFamily="18" charset="0"/>
                <a:cs typeface="Times New Roman" panose="02020603050405020304" pitchFamily="18" charset="0"/>
              </a:rPr>
              <a:t>là người đại diện theo pháp luật của cơ sở </a:t>
            </a:r>
            <a:r>
              <a:rPr lang="en-SG" sz="2600" b="1" smtClean="0">
                <a:latin typeface="Times New Roman" panose="02020603050405020304" pitchFamily="18" charset="0"/>
                <a:cs typeface="Times New Roman" panose="02020603050405020304" pitchFamily="18" charset="0"/>
              </a:rPr>
              <a:t>KBCB về </a:t>
            </a:r>
            <a:r>
              <a:rPr lang="en-SG" sz="2600" b="1">
                <a:latin typeface="Times New Roman" panose="02020603050405020304" pitchFamily="18" charset="0"/>
                <a:cs typeface="Times New Roman" panose="02020603050405020304" pitchFamily="18" charset="0"/>
              </a:rPr>
              <a:t>toàn bộ hoạt động chuyên môn của cơ </a:t>
            </a:r>
            <a:r>
              <a:rPr lang="en-SG" sz="2600" b="1" smtClean="0">
                <a:latin typeface="Times New Roman" panose="02020603050405020304" pitchFamily="18" charset="0"/>
                <a:cs typeface="Times New Roman" panose="02020603050405020304" pitchFamily="18" charset="0"/>
              </a:rPr>
              <a:t>sở KBCB.</a:t>
            </a:r>
            <a:endParaRPr lang="en-SG" sz="2600" b="1">
              <a:latin typeface="Times New Roman" panose="02020603050405020304" pitchFamily="18" charset="0"/>
              <a:cs typeface="Times New Roman" panose="02020603050405020304" pitchFamily="18" charset="0"/>
            </a:endParaRPr>
          </a:p>
          <a:p>
            <a:pPr algn="just">
              <a:spcAft>
                <a:spcPts val="400"/>
              </a:spcAft>
            </a:pPr>
            <a:endParaRPr lang="en-US" sz="2600" smtClean="0">
              <a:latin typeface="Times New Roman" pitchFamily="18" charset="0"/>
              <a:cs typeface="Times New Roman" pitchFamily="18" charset="0"/>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4387" y="751344"/>
            <a:ext cx="11001375" cy="4832092"/>
          </a:xfrm>
          <a:prstGeom prst="rect">
            <a:avLst/>
          </a:prstGeom>
        </p:spPr>
        <p:txBody>
          <a:bodyPr wrap="square">
            <a:spAutoFit/>
          </a:bodyPr>
          <a:lstStyle/>
          <a:p>
            <a:pPr algn="just">
              <a:spcBef>
                <a:spcPts val="600"/>
              </a:spcBef>
            </a:pPr>
            <a:r>
              <a:rPr lang="en-US" sz="2700" b="1" smtClean="0">
                <a:latin typeface="Times New Roman" pitchFamily="18" charset="0"/>
                <a:cs typeface="Times New Roman" pitchFamily="18" charset="0"/>
              </a:rPr>
              <a:t>Điều 41. Điều kiện cấp giấy phép hoạt động đối với bệnh viện (tiếp)</a:t>
            </a:r>
          </a:p>
          <a:p>
            <a:pPr algn="just">
              <a:spcBef>
                <a:spcPts val="600"/>
              </a:spcBef>
            </a:pPr>
            <a:r>
              <a:rPr lang="en-US" sz="2700" b="1" smtClean="0">
                <a:latin typeface="Times New Roman" pitchFamily="18" charset="0"/>
                <a:cs typeface="Times New Roman" pitchFamily="18" charset="0"/>
              </a:rPr>
              <a:t>3. Phương tiện vận chuyển</a:t>
            </a:r>
            <a:r>
              <a:rPr lang="en-US" sz="2700" smtClean="0">
                <a:latin typeface="Times New Roman" pitchFamily="18" charset="0"/>
                <a:cs typeface="Times New Roman" pitchFamily="18" charset="0"/>
              </a:rPr>
              <a:t>: có phương tiện vận chuyển cấp cứu trong và ngoài bệnh viện. Trường hợp không có phương tiện cấp cứu ngoài bệnh viện, phải có hợp đồng với cơ sở trên địa bàn có chức năng cung cấp dịch vụ cấp cứu, hỗ trợ vận chuyển người bệnh.</a:t>
            </a:r>
          </a:p>
          <a:p>
            <a:pPr algn="just">
              <a:spcBef>
                <a:spcPts val="600"/>
              </a:spcBef>
            </a:pPr>
            <a:r>
              <a:rPr lang="en-US" sz="2700" b="1" smtClean="0">
                <a:latin typeface="Times New Roman" pitchFamily="18" charset="0"/>
                <a:cs typeface="Times New Roman" pitchFamily="18" charset="0"/>
              </a:rPr>
              <a:t>4. Tổ chức</a:t>
            </a:r>
            <a:r>
              <a:rPr lang="en-US" sz="2700" smtClean="0">
                <a:latin typeface="Times New Roman" pitchFamily="18" charset="0"/>
                <a:cs typeface="Times New Roman" pitchFamily="18" charset="0"/>
              </a:rPr>
              <a:t>: Ban lãnh đạo, quản lý bệnh viện; Các bộ phận chuyên môn.</a:t>
            </a:r>
          </a:p>
          <a:p>
            <a:pPr algn="just">
              <a:spcBef>
                <a:spcPts val="600"/>
              </a:spcBef>
            </a:pPr>
            <a:r>
              <a:rPr lang="en-US" sz="2700" b="1" smtClean="0">
                <a:latin typeface="Times New Roman" pitchFamily="18" charset="0"/>
                <a:cs typeface="Times New Roman" pitchFamily="18" charset="0"/>
              </a:rPr>
              <a:t>5. Nhân sự:</a:t>
            </a:r>
            <a:r>
              <a:rPr lang="en-US" sz="2700" smtClean="0">
                <a:latin typeface="Times New Roman" pitchFamily="18" charset="0"/>
                <a:cs typeface="Times New Roman" pitchFamily="18" charset="0"/>
              </a:rPr>
              <a:t> Số lượng người hành nghề toàn thời gian trong từng khoa phải đạt tỷ lệ tối thiểu 70% trên tổng số người hành nghề trong khoa;</a:t>
            </a:r>
          </a:p>
          <a:p>
            <a:pPr algn="just">
              <a:spcBef>
                <a:spcPts val="600"/>
              </a:spcBef>
            </a:pPr>
            <a:r>
              <a:rPr lang="en-US" sz="2700" b="1" smtClean="0">
                <a:latin typeface="Times New Roman" pitchFamily="18" charset="0"/>
                <a:cs typeface="Times New Roman" pitchFamily="18" charset="0"/>
              </a:rPr>
              <a:t>6. Bệnh viện </a:t>
            </a:r>
            <a:r>
              <a:rPr lang="en-US" sz="2700" smtClean="0">
                <a:latin typeface="Times New Roman" pitchFamily="18" charset="0"/>
                <a:cs typeface="Times New Roman" pitchFamily="18" charset="0"/>
              </a:rPr>
              <a:t>phải thực hiện điều trị nội trú, tổ chức trực chuyên môn 24/24 giờ của tất cả các ngày.</a:t>
            </a:r>
          </a:p>
          <a:p>
            <a:endParaRPr lang="en-US" b="1" smtClean="0">
              <a:latin typeface="Times New Roman" pitchFamily="18" charset="0"/>
              <a:cs typeface="Times New Roman" pitchFamily="18" charset="0"/>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5017" y="540327"/>
            <a:ext cx="11273554" cy="7048083"/>
          </a:xfrm>
          <a:prstGeom prst="rect">
            <a:avLst/>
          </a:prstGeom>
        </p:spPr>
        <p:txBody>
          <a:bodyPr wrap="square">
            <a:spAutoFit/>
          </a:bodyPr>
          <a:lstStyle/>
          <a:p>
            <a:pPr algn="just">
              <a:spcAft>
                <a:spcPts val="600"/>
              </a:spcAft>
            </a:pPr>
            <a:r>
              <a:rPr lang="en-US" sz="2700" b="1" smtClean="0">
                <a:latin typeface="Times New Roman" pitchFamily="18" charset="0"/>
                <a:cs typeface="Times New Roman" pitchFamily="18" charset="0"/>
              </a:rPr>
              <a:t>Điều 42. Điều kiện cấp giấy phép hoạt động đối với PKĐK</a:t>
            </a:r>
            <a:endParaRPr lang="en-US" sz="2700" smtClean="0">
              <a:latin typeface="Times New Roman" pitchFamily="18" charset="0"/>
              <a:cs typeface="Times New Roman" pitchFamily="18" charset="0"/>
            </a:endParaRPr>
          </a:p>
          <a:p>
            <a:pPr algn="just">
              <a:spcAft>
                <a:spcPts val="600"/>
              </a:spcAft>
            </a:pPr>
            <a:r>
              <a:rPr lang="en-US" sz="2700" smtClean="0">
                <a:latin typeface="Times New Roman" pitchFamily="18" charset="0"/>
                <a:cs typeface="Times New Roman" pitchFamily="18" charset="0"/>
              </a:rPr>
              <a:t>Ngoài việc đáp ứng các điều kiện chung tại Điều 40 NĐ này, PKĐK phải đáp ứng thêm các điều kiện sau đây </a:t>
            </a:r>
            <a:r>
              <a:rPr lang="en-US" sz="2700" smtClean="0">
                <a:solidFill>
                  <a:srgbClr val="FF0000"/>
                </a:solidFill>
                <a:latin typeface="Times New Roman" pitchFamily="18" charset="0"/>
                <a:cs typeface="Times New Roman" pitchFamily="18" charset="0"/>
              </a:rPr>
              <a:t>(PKĐKKV cũng phải đáp ứng điều kiện này)</a:t>
            </a:r>
          </a:p>
          <a:p>
            <a:pPr algn="just">
              <a:spcAft>
                <a:spcPts val="600"/>
              </a:spcAft>
            </a:pPr>
            <a:r>
              <a:rPr lang="en-US" sz="2700" b="1" smtClean="0">
                <a:latin typeface="Times New Roman" pitchFamily="18" charset="0"/>
                <a:cs typeface="Times New Roman" pitchFamily="18" charset="0"/>
              </a:rPr>
              <a:t>1. Quy mô</a:t>
            </a:r>
            <a:r>
              <a:rPr lang="en-US" sz="2700" smtClean="0">
                <a:latin typeface="Times New Roman" pitchFamily="18" charset="0"/>
                <a:cs typeface="Times New Roman" pitchFamily="18" charset="0"/>
              </a:rPr>
              <a:t>, cơ cấu tổ chức phòng khám: a) Có từ 3 CK trở lên trong đó </a:t>
            </a:r>
            <a:r>
              <a:rPr lang="en-US" sz="2700" smtClean="0">
                <a:solidFill>
                  <a:srgbClr val="FF0000"/>
                </a:solidFill>
                <a:latin typeface="Times New Roman" pitchFamily="18" charset="0"/>
                <a:cs typeface="Times New Roman" pitchFamily="18" charset="0"/>
              </a:rPr>
              <a:t>có tối thiểu 2 trong 4 CK chính (</a:t>
            </a:r>
            <a:r>
              <a:rPr lang="en-US" sz="2700" smtClean="0">
                <a:latin typeface="Times New Roman" pitchFamily="18" charset="0"/>
                <a:cs typeface="Times New Roman" pitchFamily="18" charset="0"/>
              </a:rPr>
              <a:t>nội, ngoại, sản, nhi); có bộ phận cận lâm sàng (xét nghiệm và chẩn đoán hình ảnh); có phòng cấp cứu, phòng tiểu phẫu (nếu thực hiện tiểu phẫu), phòng lưu người bệnh; b) Trường hợp PKĐK đáp ứng đủ điều kiện tương ứng với các hình thức tổ chức của cơ sở KCB khác quy định tại Điều 39 Nghị định này (trừ hình thức tổ chức bệnh viện) thì được bổ sung phạm vi HĐCM tương ứng với hình thức tổ chức cơ sở KCB đó</a:t>
            </a:r>
          </a:p>
          <a:p>
            <a:pPr algn="just">
              <a:spcAft>
                <a:spcPts val="600"/>
              </a:spcAft>
            </a:pPr>
            <a:r>
              <a:rPr lang="en-US" sz="2700" b="1" smtClean="0">
                <a:latin typeface="Times New Roman" pitchFamily="18" charset="0"/>
                <a:cs typeface="Times New Roman" pitchFamily="18" charset="0"/>
              </a:rPr>
              <a:t>2. Nhân sự: </a:t>
            </a:r>
            <a:r>
              <a:rPr lang="vi-VN" sz="2700" smtClean="0">
                <a:latin typeface="Times New Roman" pitchFamily="18" charset="0"/>
                <a:cs typeface="Times New Roman" pitchFamily="18" charset="0"/>
              </a:rPr>
              <a:t>Người </a:t>
            </a:r>
            <a:r>
              <a:rPr lang="en-US" sz="2700" smtClean="0">
                <a:latin typeface="Times New Roman" pitchFamily="18" charset="0"/>
                <a:cs typeface="Times New Roman" pitchFamily="18" charset="0"/>
              </a:rPr>
              <a:t>PTCMKT </a:t>
            </a:r>
            <a:r>
              <a:rPr lang="vi-VN" sz="2700" smtClean="0">
                <a:latin typeface="Times New Roman" pitchFamily="18" charset="0"/>
                <a:cs typeface="Times New Roman" pitchFamily="18" charset="0"/>
              </a:rPr>
              <a:t>là người </a:t>
            </a:r>
            <a:r>
              <a:rPr lang="en-US" sz="2700" smtClean="0">
                <a:latin typeface="Times New Roman" pitchFamily="18" charset="0"/>
                <a:cs typeface="Times New Roman" pitchFamily="18" charset="0"/>
              </a:rPr>
              <a:t>HN </a:t>
            </a:r>
            <a:r>
              <a:rPr lang="vi-VN" sz="2700" smtClean="0">
                <a:latin typeface="Times New Roman" pitchFamily="18" charset="0"/>
                <a:cs typeface="Times New Roman" pitchFamily="18" charset="0"/>
              </a:rPr>
              <a:t>toàn thời gian và có </a:t>
            </a:r>
            <a:r>
              <a:rPr lang="en-US" sz="2700" smtClean="0">
                <a:latin typeface="Times New Roman" pitchFamily="18" charset="0"/>
                <a:cs typeface="Times New Roman" pitchFamily="18" charset="0"/>
              </a:rPr>
              <a:t>PVHN </a:t>
            </a:r>
            <a:r>
              <a:rPr lang="vi-VN" sz="2700" smtClean="0">
                <a:latin typeface="Times New Roman" pitchFamily="18" charset="0"/>
                <a:cs typeface="Times New Roman" pitchFamily="18" charset="0"/>
              </a:rPr>
              <a:t>phù hợp phạm vi hoạt động chuyên môn của cơ sở, có thời gian hành nghề ở phạm vi đó tối thiểu 36 tháng</a:t>
            </a:r>
            <a:r>
              <a:rPr lang="en-US" sz="2700" smtClean="0">
                <a:latin typeface="Times New Roman" pitchFamily="18" charset="0"/>
                <a:cs typeface="Times New Roman" pitchFamily="18" charset="0"/>
              </a:rPr>
              <a:t> (phù hợp với 1 trong các CK đăng ký).</a:t>
            </a:r>
            <a:r>
              <a:rPr lang="en-US"/>
              <a:t> </a:t>
            </a:r>
            <a:r>
              <a:rPr lang="en-US" sz="2700">
                <a:latin typeface="Times New Roman" panose="02020603050405020304" pitchFamily="18" charset="0"/>
                <a:cs typeface="Times New Roman" panose="02020603050405020304" pitchFamily="18" charset="0"/>
              </a:rPr>
              <a:t>Người phụ trách bộ phận chuyên </a:t>
            </a:r>
            <a:r>
              <a:rPr lang="en-US" sz="2700" smtClean="0">
                <a:latin typeface="Times New Roman" panose="02020603050405020304" pitchFamily="18" charset="0"/>
                <a:cs typeface="Times New Roman" panose="02020603050405020304" pitchFamily="18" charset="0"/>
              </a:rPr>
              <a:t>môn của PKĐK phải </a:t>
            </a:r>
            <a:r>
              <a:rPr lang="en-US" sz="2700">
                <a:latin typeface="Times New Roman" panose="02020603050405020304" pitchFamily="18" charset="0"/>
                <a:cs typeface="Times New Roman" panose="02020603050405020304" pitchFamily="18" charset="0"/>
              </a:rPr>
              <a:t>có </a:t>
            </a:r>
            <a:r>
              <a:rPr lang="en-US" sz="2700" smtClean="0">
                <a:latin typeface="Times New Roman" panose="02020603050405020304" pitchFamily="18" charset="0"/>
                <a:cs typeface="Times New Roman" panose="02020603050405020304" pitchFamily="18" charset="0"/>
              </a:rPr>
              <a:t>GPHN phù </a:t>
            </a:r>
            <a:r>
              <a:rPr lang="en-US" sz="2700">
                <a:latin typeface="Times New Roman" panose="02020603050405020304" pitchFamily="18" charset="0"/>
                <a:cs typeface="Times New Roman" panose="02020603050405020304" pitchFamily="18" charset="0"/>
              </a:rPr>
              <a:t>hợp với chuyên khoa đó và phải là người hành nghề toàn thời gian tại cơ sở;</a:t>
            </a:r>
            <a:endParaRPr lang="en-SG" sz="2700">
              <a:latin typeface="Times New Roman" panose="02020603050405020304" pitchFamily="18" charset="0"/>
              <a:cs typeface="Times New Roman" panose="02020603050405020304" pitchFamily="18" charset="0"/>
            </a:endParaRPr>
          </a:p>
          <a:p>
            <a:pPr algn="just">
              <a:spcAft>
                <a:spcPts val="600"/>
              </a:spcAft>
            </a:pPr>
            <a:endParaRPr lang="en-US" sz="2700">
              <a:latin typeface="Times New Roman" pitchFamily="18" charset="0"/>
              <a:cs typeface="Times New Roman" pitchFamily="18"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1933" y="912927"/>
            <a:ext cx="11065267" cy="5986254"/>
          </a:xfrm>
          <a:prstGeom prst="rect">
            <a:avLst/>
          </a:prstGeom>
        </p:spPr>
        <p:txBody>
          <a:bodyPr wrap="square">
            <a:spAutoFit/>
          </a:bodyPr>
          <a:lstStyle/>
          <a:p>
            <a:pPr algn="just">
              <a:spcAft>
                <a:spcPts val="600"/>
              </a:spcAft>
            </a:pPr>
            <a:r>
              <a:rPr lang="en-US" sz="2700" b="1">
                <a:latin typeface="Times New Roman" pitchFamily="18" charset="0"/>
                <a:cs typeface="Times New Roman" pitchFamily="18" charset="0"/>
              </a:rPr>
              <a:t>Điều 42. Điều kiện cấp giấy phép hoạt động đối với </a:t>
            </a:r>
            <a:r>
              <a:rPr lang="en-US" sz="2700" b="1" smtClean="0">
                <a:latin typeface="Times New Roman" pitchFamily="18" charset="0"/>
                <a:cs typeface="Times New Roman" pitchFamily="18" charset="0"/>
              </a:rPr>
              <a:t>PKĐK</a:t>
            </a:r>
          </a:p>
          <a:p>
            <a:pPr algn="just"/>
            <a:r>
              <a:rPr lang="en-US" sz="2700">
                <a:latin typeface="Times New Roman" panose="02020603050405020304" pitchFamily="18" charset="0"/>
                <a:cs typeface="Times New Roman" panose="02020603050405020304" pitchFamily="18" charset="0"/>
              </a:rPr>
              <a:t>2. Cơ sở vật </a:t>
            </a:r>
            <a:r>
              <a:rPr lang="en-US" sz="2700" smtClean="0">
                <a:latin typeface="Times New Roman" panose="02020603050405020304" pitchFamily="18" charset="0"/>
                <a:cs typeface="Times New Roman" panose="02020603050405020304" pitchFamily="18" charset="0"/>
              </a:rPr>
              <a:t>chất: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a) Các phòng khám trong </a:t>
            </a:r>
            <a:r>
              <a:rPr lang="en-US" sz="2700" smtClean="0">
                <a:latin typeface="Times New Roman" panose="02020603050405020304" pitchFamily="18" charset="0"/>
                <a:cs typeface="Times New Roman" panose="02020603050405020304" pitchFamily="18" charset="0"/>
              </a:rPr>
              <a:t>PKĐK có diện </a:t>
            </a:r>
            <a:r>
              <a:rPr lang="en-US" sz="2700">
                <a:latin typeface="Times New Roman" panose="02020603050405020304" pitchFamily="18" charset="0"/>
                <a:cs typeface="Times New Roman" panose="02020603050405020304" pitchFamily="18" charset="0"/>
              </a:rPr>
              <a:t>tích như sau</a:t>
            </a:r>
            <a:r>
              <a:rPr lang="en-US" sz="2700" smtClean="0">
                <a:latin typeface="Times New Roman" panose="02020603050405020304" pitchFamily="18" charset="0"/>
                <a:cs typeface="Times New Roman" panose="02020603050405020304" pitchFamily="18" charset="0"/>
              </a:rPr>
              <a:t>: (1) </a:t>
            </a:r>
            <a:r>
              <a:rPr lang="en-US" sz="2700">
                <a:latin typeface="Times New Roman" panose="02020603050405020304" pitchFamily="18" charset="0"/>
                <a:cs typeface="Times New Roman" panose="02020603050405020304" pitchFamily="18" charset="0"/>
              </a:rPr>
              <a:t>Phòng cấp cứu có diện tích tối thiểu 12 m</a:t>
            </a:r>
            <a:r>
              <a:rPr lang="en-US" sz="2700" baseline="30000">
                <a:latin typeface="Times New Roman" panose="02020603050405020304" pitchFamily="18" charset="0"/>
                <a:cs typeface="Times New Roman" panose="02020603050405020304" pitchFamily="18" charset="0"/>
              </a:rPr>
              <a:t>2</a:t>
            </a:r>
            <a:r>
              <a:rPr lang="en-US" sz="2700" smtClean="0">
                <a:latin typeface="Times New Roman" panose="02020603050405020304" pitchFamily="18" charset="0"/>
                <a:cs typeface="Times New Roman" panose="02020603050405020304" pitchFamily="18" charset="0"/>
              </a:rPr>
              <a:t>; (2) </a:t>
            </a:r>
            <a:r>
              <a:rPr lang="en-US" sz="2700">
                <a:latin typeface="Times New Roman" panose="02020603050405020304" pitchFamily="18" charset="0"/>
                <a:cs typeface="Times New Roman" panose="02020603050405020304" pitchFamily="18" charset="0"/>
              </a:rPr>
              <a:t>Phòng lưu </a:t>
            </a:r>
            <a:r>
              <a:rPr lang="en-US" sz="2700" smtClean="0">
                <a:latin typeface="Times New Roman" panose="02020603050405020304" pitchFamily="18" charset="0"/>
                <a:cs typeface="Times New Roman" panose="02020603050405020304" pitchFamily="18" charset="0"/>
              </a:rPr>
              <a:t>BN có </a:t>
            </a:r>
            <a:r>
              <a:rPr lang="en-US" sz="2700">
                <a:latin typeface="Times New Roman" panose="02020603050405020304" pitchFamily="18" charset="0"/>
                <a:cs typeface="Times New Roman" panose="02020603050405020304" pitchFamily="18" charset="0"/>
              </a:rPr>
              <a:t>diện tích tối thiểu 15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 có tối thiểu từ 02 giường lưu trở lên, nếu có từ 03 giường lưu trở lên thì diện tích phải bảo đảm tối thiểu 05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 trên một giường bệnh</a:t>
            </a:r>
            <a:r>
              <a:rPr lang="en-US" sz="2700" smtClean="0">
                <a:latin typeface="Times New Roman" panose="02020603050405020304" pitchFamily="18" charset="0"/>
                <a:cs typeface="Times New Roman" panose="02020603050405020304" pitchFamily="18" charset="0"/>
              </a:rPr>
              <a:t>; (3) </a:t>
            </a:r>
            <a:r>
              <a:rPr lang="en-US" sz="2700">
                <a:latin typeface="Times New Roman" panose="02020603050405020304" pitchFamily="18" charset="0"/>
                <a:cs typeface="Times New Roman" panose="02020603050405020304" pitchFamily="18" charset="0"/>
              </a:rPr>
              <a:t>Các </a:t>
            </a:r>
            <a:r>
              <a:rPr lang="en-US" sz="2700" smtClean="0">
                <a:latin typeface="Times New Roman" panose="02020603050405020304" pitchFamily="18" charset="0"/>
                <a:cs typeface="Times New Roman" panose="02020603050405020304" pitchFamily="18" charset="0"/>
              </a:rPr>
              <a:t>PKCB trong PKĐK có </a:t>
            </a:r>
            <a:r>
              <a:rPr lang="en-US" sz="2700">
                <a:latin typeface="Times New Roman" panose="02020603050405020304" pitchFamily="18" charset="0"/>
                <a:cs typeface="Times New Roman" panose="02020603050405020304" pitchFamily="18" charset="0"/>
              </a:rPr>
              <a:t>diện tích tối thiểu 10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Nếu thực </a:t>
            </a:r>
            <a:r>
              <a:rPr lang="en-US" sz="2700">
                <a:latin typeface="Times New Roman" panose="02020603050405020304" pitchFamily="18" charset="0"/>
                <a:cs typeface="Times New Roman" panose="02020603050405020304" pitchFamily="18" charset="0"/>
              </a:rPr>
              <a:t>hiện các kỹ thuật, thủ thuật thì ngoài phòng khám chuyên khoa phải có thêm phòng để thực hiện kỹ thuật, thủ thuật có diện tích tối thiểu 10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 nếu có thực hiện kỹ thuật vận động trị liệu thì phòng để thực hiện kỹ thuật, thủ thuật phải có diện tích tối thiểu 20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b) Có khu vực tiệt khuẩn để xử lý dụng cụ y tế sử dụng </a:t>
            </a:r>
            <a:r>
              <a:rPr lang="en-US" sz="2700" smtClean="0">
                <a:latin typeface="Times New Roman" panose="02020603050405020304" pitchFamily="18" charset="0"/>
                <a:cs typeface="Times New Roman" panose="02020603050405020304" pitchFamily="18" charset="0"/>
              </a:rPr>
              <a:t>lại</a:t>
            </a:r>
          </a:p>
          <a:p>
            <a:pPr algn="just"/>
            <a:r>
              <a:rPr lang="en-US" sz="2700" smtClean="0">
                <a:latin typeface="Times New Roman" panose="02020603050405020304" pitchFamily="18" charset="0"/>
                <a:cs typeface="Times New Roman" panose="02020603050405020304" pitchFamily="18" charset="0"/>
              </a:rPr>
              <a:t>3</a:t>
            </a:r>
            <a:r>
              <a:rPr lang="en-US" sz="2700">
                <a:latin typeface="Times New Roman" panose="02020603050405020304" pitchFamily="18" charset="0"/>
                <a:cs typeface="Times New Roman" panose="02020603050405020304" pitchFamily="18" charset="0"/>
              </a:rPr>
              <a:t>. Có hộp cấp cứu phản vệ và đủ thuốc cấp cứu chuyên khoa phù hợp với các chuyên khoa thuộc phạm vi hoạt động chuyên môn của phòng khám</a:t>
            </a:r>
            <a:r>
              <a:rPr lang="en-US" sz="2700" smtClean="0">
                <a:latin typeface="Times New Roman" panose="02020603050405020304" pitchFamily="18" charset="0"/>
                <a:cs typeface="Times New Roman" panose="02020603050405020304" pitchFamily="18" charset="0"/>
              </a:rPr>
              <a:t>.</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83690726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55963" y="263236"/>
            <a:ext cx="10920963" cy="6417141"/>
          </a:xfrm>
          <a:prstGeom prst="rect">
            <a:avLst/>
          </a:prstGeom>
        </p:spPr>
        <p:txBody>
          <a:bodyPr wrap="square">
            <a:spAutoFit/>
          </a:bodyPr>
          <a:lstStyle/>
          <a:p>
            <a:pPr algn="just"/>
            <a:r>
              <a:rPr lang="en-US" sz="2700" b="1" smtClean="0">
                <a:latin typeface="Times New Roman" pitchFamily="18" charset="0"/>
                <a:cs typeface="Times New Roman" pitchFamily="18" charset="0"/>
              </a:rPr>
              <a:t>Điều 43. Điều kiện cấp GPHĐ đối với phòng khám chuyên khoa</a:t>
            </a:r>
          </a:p>
          <a:p>
            <a:pPr algn="just"/>
            <a:r>
              <a:rPr lang="en-US" sz="2400"/>
              <a:t>Ngoài việc đáp ứng các điều kiện chung theo quy định tại Điều 40 Nghị </a:t>
            </a:r>
            <a:r>
              <a:rPr lang="en-US" sz="2400" smtClean="0"/>
              <a:t>định, PKCK phải </a:t>
            </a:r>
            <a:r>
              <a:rPr lang="en-US" sz="2400"/>
              <a:t>đáp ứng thêm các điều kiện sau đây:</a:t>
            </a:r>
            <a:endParaRPr lang="en-SG" sz="2400"/>
          </a:p>
          <a:p>
            <a:pPr algn="just"/>
            <a:r>
              <a:rPr lang="en-US" sz="2400"/>
              <a:t>1. Quy mô, cơ cấu tổ chức phòng khám</a:t>
            </a:r>
            <a:r>
              <a:rPr lang="en-US" sz="2400" smtClean="0"/>
              <a:t>: (a</a:t>
            </a:r>
            <a:r>
              <a:rPr lang="en-US" sz="2400"/>
              <a:t>) Có tối thiểu một chuyên khoa</a:t>
            </a:r>
            <a:r>
              <a:rPr lang="en-US" sz="2400" smtClean="0"/>
              <a:t>; (b</a:t>
            </a:r>
            <a:r>
              <a:rPr lang="en-US" sz="2400"/>
              <a:t>) Trường hợp </a:t>
            </a:r>
            <a:r>
              <a:rPr lang="en-US" sz="2400" smtClean="0"/>
              <a:t>PKCK đáp </a:t>
            </a:r>
            <a:r>
              <a:rPr lang="en-US" sz="2400"/>
              <a:t>ứng đủ điều kiện tương ứng với các hình thức tổ chức của cơ sở </a:t>
            </a:r>
            <a:r>
              <a:rPr lang="en-US" sz="2400" smtClean="0"/>
              <a:t>KBCB khác </a:t>
            </a:r>
            <a:r>
              <a:rPr lang="en-US" sz="2400"/>
              <a:t>quy định tại Điều 39 Nghị định này (trừ hình thức bệnh viện) thì được bổ sung phạm vi hoạt động chuyên môn tương ứng với hình thức tổ chức cơ sở </a:t>
            </a:r>
            <a:r>
              <a:rPr lang="en-US" sz="2400" smtClean="0"/>
              <a:t>KBCB đó </a:t>
            </a:r>
            <a:r>
              <a:rPr lang="en-US" sz="2400"/>
              <a:t>nhưng tối đa không quá 03 hình thức tổ chức.</a:t>
            </a:r>
            <a:endParaRPr lang="en-SG" sz="2400"/>
          </a:p>
          <a:p>
            <a:pPr algn="just"/>
            <a:r>
              <a:rPr lang="en-US" sz="2400"/>
              <a:t>2. Cơ sở vật </a:t>
            </a:r>
            <a:r>
              <a:rPr lang="en-US" sz="2400" smtClean="0"/>
              <a:t>chất</a:t>
            </a:r>
            <a:r>
              <a:rPr lang="en-US" sz="2400">
                <a:sym typeface="Wingdings" panose="05000000000000000000" pitchFamily="2" charset="2"/>
              </a:rPr>
              <a:t> </a:t>
            </a:r>
            <a:r>
              <a:rPr lang="en-US" sz="2400" smtClean="0">
                <a:sym typeface="Wingdings" panose="05000000000000000000" pitchFamily="2" charset="2"/>
              </a:rPr>
              <a:t>(</a:t>
            </a:r>
            <a:r>
              <a:rPr lang="en-US" sz="2400" smtClean="0"/>
              <a:t>a</a:t>
            </a:r>
            <a:r>
              <a:rPr lang="en-US" sz="2400"/>
              <a:t>) Phòng khám phải có nơi đón tiếp người bệnh, phòng khám bệnh có diện tích tối thiểu 10 m</a:t>
            </a:r>
            <a:r>
              <a:rPr lang="en-US" sz="2400" baseline="30000"/>
              <a:t>2</a:t>
            </a:r>
            <a:r>
              <a:rPr lang="en-US" sz="2400" smtClean="0"/>
              <a:t>; (b</a:t>
            </a:r>
            <a:r>
              <a:rPr lang="en-US" sz="2400"/>
              <a:t>) Trường hợp có thực hiện các kỹ thuật, thủ thuật thì ngoài phòng khám bệnh phải có thêm phòng để thực hiện kỹ thuật, thủ thuật có diện tích tối thiểu 10 m</a:t>
            </a:r>
            <a:r>
              <a:rPr lang="en-US" sz="2400" baseline="30000"/>
              <a:t>2</a:t>
            </a:r>
            <a:r>
              <a:rPr lang="en-US" sz="2400"/>
              <a:t>; nếu có thực hiện kỹ thuật vận động trị liệu thì phòng để thực hiện kỹ thuật, thủ thuật phải có diện tích tối thiểu 20 m</a:t>
            </a:r>
            <a:r>
              <a:rPr lang="en-US" sz="2400" baseline="30000"/>
              <a:t>2</a:t>
            </a:r>
            <a:r>
              <a:rPr lang="en-US" sz="2400" smtClean="0"/>
              <a:t>; (c</a:t>
            </a:r>
            <a:r>
              <a:rPr lang="en-US" sz="2400"/>
              <a:t>) Có khu vực tiệt khuẩn để xử lý dụng cụ y tế sử dụng lại, trừ trường hợp không có dụng cụ phải tiệt khuẩn lại hoặc có hợp đồng với cơ sở khám bệnh, chữa bệnh khác để tiệt khuẩn dụng cụ.</a:t>
            </a:r>
            <a:endParaRPr lang="en-SG" sz="2400"/>
          </a:p>
          <a:p>
            <a:pPr algn="just"/>
            <a:r>
              <a:rPr lang="en-US" sz="2400"/>
              <a:t>3. Có hộp cấp cứu phản vệ và đủ thuốc cấp cứu chuyên khoa phù hợp với các chuyên khoa thuộc phạm vi hoạt động chuyên môn của phòng khám</a:t>
            </a:r>
            <a:r>
              <a:rPr lang="en-US" sz="2400" smtClean="0"/>
              <a:t>.</a:t>
            </a:r>
            <a:endParaRPr lang="en-US" sz="2700" b="1" smtClean="0">
              <a:latin typeface="Times New Roman" pitchFamily="18" charset="0"/>
              <a:cs typeface="Times New Roman" pitchFamily="18"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1933" y="458329"/>
            <a:ext cx="11219380" cy="6601807"/>
          </a:xfrm>
          <a:prstGeom prst="rect">
            <a:avLst/>
          </a:prstGeom>
        </p:spPr>
        <p:txBody>
          <a:bodyPr wrap="square">
            <a:spAutoFit/>
          </a:bodyPr>
          <a:lstStyle/>
          <a:p>
            <a:pPr algn="just"/>
            <a:r>
              <a:rPr lang="en-US" sz="2700" b="1">
                <a:latin typeface="Times New Roman" pitchFamily="18" charset="0"/>
                <a:cs typeface="Times New Roman" pitchFamily="18" charset="0"/>
              </a:rPr>
              <a:t>Điều 44. Điều kiện cấp GPHĐ đối với phòng khám liên chuyên khoa: </a:t>
            </a:r>
          </a:p>
          <a:p>
            <a:pPr algn="just"/>
            <a:r>
              <a:rPr lang="en-US" sz="2700">
                <a:latin typeface="Times New Roman" panose="02020603050405020304" pitchFamily="18" charset="0"/>
                <a:cs typeface="Times New Roman" panose="02020603050405020304" pitchFamily="18" charset="0"/>
              </a:rPr>
              <a:t>Ngoài việc đáp ứng các điều kiện chung theo quy định tại Điều 40 Nghị định </a:t>
            </a:r>
            <a:r>
              <a:rPr lang="en-US" sz="2700" smtClean="0">
                <a:latin typeface="Times New Roman" panose="02020603050405020304" pitchFamily="18" charset="0"/>
                <a:cs typeface="Times New Roman" panose="02020603050405020304" pitchFamily="18" charset="0"/>
              </a:rPr>
              <a:t>phải </a:t>
            </a:r>
            <a:r>
              <a:rPr lang="en-US" sz="2700">
                <a:latin typeface="Times New Roman" panose="02020603050405020304" pitchFamily="18" charset="0"/>
                <a:cs typeface="Times New Roman" panose="02020603050405020304" pitchFamily="18" charset="0"/>
              </a:rPr>
              <a:t>đáp ứng thêm các điều kiện sau đây</a:t>
            </a:r>
            <a:r>
              <a:rPr lang="en-US" sz="2700" smtClean="0">
                <a:latin typeface="Times New Roman" panose="02020603050405020304" pitchFamily="18" charset="0"/>
                <a:cs typeface="Times New Roman" panose="02020603050405020304" pitchFamily="18" charset="0"/>
              </a:rPr>
              <a:t>:</a:t>
            </a:r>
          </a:p>
          <a:p>
            <a:pPr algn="just"/>
            <a:r>
              <a:rPr lang="en-US" sz="2700">
                <a:latin typeface="Times New Roman" panose="02020603050405020304" pitchFamily="18" charset="0"/>
                <a:cs typeface="Times New Roman" panose="02020603050405020304" pitchFamily="18" charset="0"/>
              </a:rPr>
              <a:t>a) Có tối thiểu hai chuyên khoa (không bao gồm nội, ngoại, sản, nhi);</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b) Trường hợp phòng khám </a:t>
            </a:r>
            <a:r>
              <a:rPr lang="en-US" sz="2700" smtClean="0">
                <a:latin typeface="Times New Roman" panose="02020603050405020304" pitchFamily="18" charset="0"/>
                <a:cs typeface="Times New Roman" panose="02020603050405020304" pitchFamily="18" charset="0"/>
              </a:rPr>
              <a:t>đáp </a:t>
            </a:r>
            <a:r>
              <a:rPr lang="en-US" sz="2700">
                <a:latin typeface="Times New Roman" panose="02020603050405020304" pitchFamily="18" charset="0"/>
                <a:cs typeface="Times New Roman" panose="02020603050405020304" pitchFamily="18" charset="0"/>
              </a:rPr>
              <a:t>ứng đủ điều kiện </a:t>
            </a:r>
            <a:r>
              <a:rPr lang="en-US" sz="2700" smtClean="0">
                <a:latin typeface="Times New Roman" panose="02020603050405020304" pitchFamily="18" charset="0"/>
                <a:cs typeface="Times New Roman" panose="02020603050405020304" pitchFamily="18" charset="0"/>
              </a:rPr>
              <a:t>với </a:t>
            </a:r>
            <a:r>
              <a:rPr lang="en-US" sz="2700">
                <a:latin typeface="Times New Roman" panose="02020603050405020304" pitchFamily="18" charset="0"/>
                <a:cs typeface="Times New Roman" panose="02020603050405020304" pitchFamily="18" charset="0"/>
              </a:rPr>
              <a:t>các hình thức tổ chức của cơ sở </a:t>
            </a:r>
            <a:r>
              <a:rPr lang="en-US" sz="2700" smtClean="0">
                <a:latin typeface="Times New Roman" panose="02020603050405020304" pitchFamily="18" charset="0"/>
                <a:cs typeface="Times New Roman" panose="02020603050405020304" pitchFamily="18" charset="0"/>
              </a:rPr>
              <a:t> KBCB khác </a:t>
            </a:r>
            <a:r>
              <a:rPr lang="en-US" sz="2700">
                <a:latin typeface="Times New Roman" panose="02020603050405020304" pitchFamily="18" charset="0"/>
                <a:cs typeface="Times New Roman" panose="02020603050405020304" pitchFamily="18" charset="0"/>
              </a:rPr>
              <a:t>quy định tại Điều 39 Nghị định này (trừ hình thức bệnh viện) thì phòng khám </a:t>
            </a:r>
            <a:r>
              <a:rPr lang="en-US" sz="2700" smtClean="0">
                <a:latin typeface="Times New Roman" panose="02020603050405020304" pitchFamily="18" charset="0"/>
                <a:cs typeface="Times New Roman" panose="02020603050405020304" pitchFamily="18" charset="0"/>
              </a:rPr>
              <a:t>được </a:t>
            </a:r>
            <a:r>
              <a:rPr lang="en-US" sz="2700">
                <a:latin typeface="Times New Roman" panose="02020603050405020304" pitchFamily="18" charset="0"/>
                <a:cs typeface="Times New Roman" panose="02020603050405020304" pitchFamily="18" charset="0"/>
              </a:rPr>
              <a:t>bổ sung quy mô và </a:t>
            </a:r>
            <a:r>
              <a:rPr lang="en-US" sz="2700" smtClean="0">
                <a:latin typeface="Times New Roman" panose="02020603050405020304" pitchFamily="18" charset="0"/>
                <a:cs typeface="Times New Roman" panose="02020603050405020304" pitchFamily="18" charset="0"/>
              </a:rPr>
              <a:t>PVHĐCM tương </a:t>
            </a:r>
            <a:r>
              <a:rPr lang="en-US" sz="2700">
                <a:latin typeface="Times New Roman" panose="02020603050405020304" pitchFamily="18" charset="0"/>
                <a:cs typeface="Times New Roman" panose="02020603050405020304" pitchFamily="18" charset="0"/>
              </a:rPr>
              <a:t>ứng với hình thức tổ chức cơ sở </a:t>
            </a:r>
            <a:r>
              <a:rPr lang="en-US" sz="2700" smtClean="0">
                <a:latin typeface="Times New Roman" panose="02020603050405020304" pitchFamily="18" charset="0"/>
                <a:cs typeface="Times New Roman" panose="02020603050405020304" pitchFamily="18" charset="0"/>
              </a:rPr>
              <a:t> KBCB đó </a:t>
            </a:r>
            <a:r>
              <a:rPr lang="en-US" sz="2700">
                <a:solidFill>
                  <a:srgbClr val="FF0000"/>
                </a:solidFill>
                <a:latin typeface="Times New Roman" panose="02020603050405020304" pitchFamily="18" charset="0"/>
                <a:cs typeface="Times New Roman" panose="02020603050405020304" pitchFamily="18" charset="0"/>
              </a:rPr>
              <a:t>nhưng tối đa không quá 03 hình thức tổ chức</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2. Cơ sở vật </a:t>
            </a:r>
            <a:r>
              <a:rPr lang="en-US" sz="2700" smtClean="0">
                <a:latin typeface="Times New Roman" panose="02020603050405020304" pitchFamily="18" charset="0"/>
                <a:cs typeface="Times New Roman" panose="02020603050405020304" pitchFamily="18" charset="0"/>
              </a:rPr>
              <a:t>chất: Với </a:t>
            </a:r>
            <a:r>
              <a:rPr lang="en-US" sz="2700">
                <a:latin typeface="Times New Roman" panose="02020603050405020304" pitchFamily="18" charset="0"/>
                <a:cs typeface="Times New Roman" panose="02020603050405020304" pitchFamily="18" charset="0"/>
              </a:rPr>
              <a:t>từng phòng khám chuyên khoa trong phòng khám liên chuyên khoa phải đáp ứng khoản 2 Điều 43 Nghị định này</a:t>
            </a:r>
            <a:r>
              <a:rPr lang="en-US" sz="2700" smtClean="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r>
              <a:rPr lang="en-SG" sz="2700" smtClean="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3</a:t>
            </a:r>
            <a:r>
              <a:rPr lang="en-US" sz="2700">
                <a:latin typeface="Times New Roman" panose="02020603050405020304" pitchFamily="18" charset="0"/>
                <a:cs typeface="Times New Roman" panose="02020603050405020304" pitchFamily="18" charset="0"/>
              </a:rPr>
              <a:t>. Có hộp cấp cứu phản vệ và đủ thuốc cấp cứu chuyên </a:t>
            </a:r>
            <a:r>
              <a:rPr lang="en-US" sz="2700" smtClean="0">
                <a:latin typeface="Times New Roman" panose="02020603050405020304" pitchFamily="18" charset="0"/>
                <a:cs typeface="Times New Roman" panose="02020603050405020304" pitchFamily="18" charset="0"/>
              </a:rPr>
              <a:t>khoa</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4. Người phụ trách từng phòng khám chuyên khoa trong phòng khám liên chuyên khoa phải </a:t>
            </a:r>
            <a:r>
              <a:rPr lang="en-US" sz="2700">
                <a:solidFill>
                  <a:srgbClr val="FF0000"/>
                </a:solidFill>
                <a:latin typeface="Times New Roman" panose="02020603050405020304" pitchFamily="18" charset="0"/>
                <a:cs typeface="Times New Roman" panose="02020603050405020304" pitchFamily="18" charset="0"/>
              </a:rPr>
              <a:t>là người hành nghề toàn thời gian của phòng khám </a:t>
            </a:r>
            <a:r>
              <a:rPr lang="en-US" sz="2700">
                <a:latin typeface="Times New Roman" panose="02020603050405020304" pitchFamily="18" charset="0"/>
                <a:cs typeface="Times New Roman" panose="02020603050405020304" pitchFamily="18" charset="0"/>
              </a:rPr>
              <a:t>và có phạm vi hành nghề phù hợp với chuyên khoa của phòng khám chuyên khoa mà mình phụ trách, có thời gian hành nghề ở phạm vi đó tối thiểu 36 tháng.</a:t>
            </a:r>
            <a:endParaRPr lang="en-SG" sz="2700">
              <a:latin typeface="Times New Roman" panose="02020603050405020304" pitchFamily="18" charset="0"/>
              <a:cs typeface="Times New Roman" panose="02020603050405020304" pitchFamily="18" charset="0"/>
            </a:endParaRPr>
          </a:p>
          <a:p>
            <a:pPr algn="just"/>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220826679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7416" y="406151"/>
            <a:ext cx="10726220" cy="6324808"/>
          </a:xfrm>
          <a:prstGeom prst="rect">
            <a:avLst/>
          </a:prstGeom>
        </p:spPr>
        <p:txBody>
          <a:bodyPr wrap="square">
            <a:spAutoFit/>
          </a:bodyPr>
          <a:lstStyle/>
          <a:p>
            <a:pPr algn="just"/>
            <a:r>
              <a:rPr lang="en-US" sz="2700" b="1">
                <a:latin typeface="Times New Roman" pitchFamily="18" charset="0"/>
                <a:cs typeface="Times New Roman" pitchFamily="18" charset="0"/>
              </a:rPr>
              <a:t>Điều 45. Điều kiện cấp GPHĐ đối với phòng khám bác sỹ y </a:t>
            </a:r>
            <a:r>
              <a:rPr lang="en-US" sz="2700" b="1" smtClean="0">
                <a:latin typeface="Times New Roman" pitchFamily="18" charset="0"/>
                <a:cs typeface="Times New Roman" pitchFamily="18" charset="0"/>
              </a:rPr>
              <a:t>khoa</a:t>
            </a:r>
          </a:p>
          <a:p>
            <a:pPr algn="just"/>
            <a:r>
              <a:rPr lang="en-US" sz="2700">
                <a:latin typeface="Times New Roman" panose="02020603050405020304" pitchFamily="18" charset="0"/>
                <a:cs typeface="Times New Roman" panose="02020603050405020304" pitchFamily="18" charset="0"/>
              </a:rPr>
              <a:t>Ngoài việc đáp ứng các điều kiện chung theo quy định tại Điều 40 Nghị định </a:t>
            </a:r>
            <a:r>
              <a:rPr lang="en-US" sz="2700" smtClean="0">
                <a:latin typeface="Times New Roman" panose="02020603050405020304" pitchFamily="18" charset="0"/>
                <a:cs typeface="Times New Roman" panose="02020603050405020304" pitchFamily="18" charset="0"/>
              </a:rPr>
              <a:t>phòng </a:t>
            </a:r>
            <a:r>
              <a:rPr lang="en-US" sz="2700">
                <a:latin typeface="Times New Roman" panose="02020603050405020304" pitchFamily="18" charset="0"/>
                <a:cs typeface="Times New Roman" panose="02020603050405020304" pitchFamily="18" charset="0"/>
              </a:rPr>
              <a:t>khám bác sỹ y khoa phải đáp ứng thêm các điều kiện sau đây:</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1. Quy </a:t>
            </a:r>
            <a:r>
              <a:rPr lang="en-US" sz="2700" smtClean="0">
                <a:latin typeface="Times New Roman" panose="02020603050405020304" pitchFamily="18" charset="0"/>
                <a:cs typeface="Times New Roman" panose="02020603050405020304" pitchFamily="18" charset="0"/>
              </a:rPr>
              <a:t>mô: </a:t>
            </a:r>
            <a:r>
              <a:rPr lang="en-US" sz="2700">
                <a:latin typeface="Times New Roman" panose="02020603050405020304" pitchFamily="18" charset="0"/>
                <a:cs typeface="Times New Roman" panose="02020603050405020304" pitchFamily="18" charset="0"/>
              </a:rPr>
              <a:t>phòng khám bác sỹ y khoa là hình thức phòng khám </a:t>
            </a:r>
            <a:r>
              <a:rPr lang="en-US" sz="2700">
                <a:solidFill>
                  <a:srgbClr val="FF0000"/>
                </a:solidFill>
                <a:latin typeface="Times New Roman" panose="02020603050405020304" pitchFamily="18" charset="0"/>
                <a:cs typeface="Times New Roman" panose="02020603050405020304" pitchFamily="18" charset="0"/>
              </a:rPr>
              <a:t>do một người </a:t>
            </a:r>
            <a:r>
              <a:rPr lang="en-US" sz="2700" smtClean="0">
                <a:solidFill>
                  <a:srgbClr val="FF0000"/>
                </a:solidFill>
                <a:latin typeface="Times New Roman" panose="02020603050405020304" pitchFamily="18" charset="0"/>
                <a:cs typeface="Times New Roman" panose="02020603050405020304" pitchFamily="18" charset="0"/>
              </a:rPr>
              <a:t>hành </a:t>
            </a:r>
            <a:r>
              <a:rPr lang="en-US" sz="2700">
                <a:solidFill>
                  <a:srgbClr val="FF0000"/>
                </a:solidFill>
                <a:latin typeface="Times New Roman" panose="02020603050405020304" pitchFamily="18" charset="0"/>
                <a:cs typeface="Times New Roman" panose="02020603050405020304" pitchFamily="18" charset="0"/>
              </a:rPr>
              <a:t>nghề </a:t>
            </a:r>
            <a:r>
              <a:rPr lang="en-US" sz="2700" smtClean="0">
                <a:solidFill>
                  <a:srgbClr val="FF0000"/>
                </a:solidFill>
                <a:latin typeface="Times New Roman" panose="02020603050405020304" pitchFamily="18" charset="0"/>
                <a:cs typeface="Times New Roman" panose="02020603050405020304" pitchFamily="18" charset="0"/>
              </a:rPr>
              <a:t>có GPHN theo </a:t>
            </a:r>
            <a:r>
              <a:rPr lang="en-US" sz="2700">
                <a:solidFill>
                  <a:srgbClr val="FF0000"/>
                </a:solidFill>
                <a:latin typeface="Times New Roman" panose="02020603050405020304" pitchFamily="18" charset="0"/>
                <a:cs typeface="Times New Roman" panose="02020603050405020304" pitchFamily="18" charset="0"/>
              </a:rPr>
              <a:t>một trong các chức danh là bác sỹ với phạm vi hành nghề y khoa hoặc bác sỹ với phạm vi hành nghề chuyên khoa.</a:t>
            </a:r>
            <a:endParaRPr lang="en-SG" sz="2700">
              <a:solidFill>
                <a:srgbClr val="FF0000"/>
              </a:solidFill>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2. Cơ sở vật chất: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a) Phòng khám phải có nơi đón tiếp </a:t>
            </a:r>
            <a:r>
              <a:rPr lang="en-US" sz="2700" smtClean="0">
                <a:latin typeface="Times New Roman" panose="02020603050405020304" pitchFamily="18" charset="0"/>
                <a:cs typeface="Times New Roman" panose="02020603050405020304" pitchFamily="18" charset="0"/>
              </a:rPr>
              <a:t>và có PK diện </a:t>
            </a:r>
            <a:r>
              <a:rPr lang="en-US" sz="2700">
                <a:latin typeface="Times New Roman" panose="02020603050405020304" pitchFamily="18" charset="0"/>
                <a:cs typeface="Times New Roman" panose="02020603050405020304" pitchFamily="18" charset="0"/>
              </a:rPr>
              <a:t>tích tối thiểu 10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b) Có khu vực tiệt khuẩn để xử lý dụng cụ y tế sử dụng </a:t>
            </a:r>
            <a:r>
              <a:rPr lang="en-US" sz="2700" smtClean="0">
                <a:latin typeface="Times New Roman" panose="02020603050405020304" pitchFamily="18" charset="0"/>
                <a:cs typeface="Times New Roman" panose="02020603050405020304" pitchFamily="18" charset="0"/>
              </a:rPr>
              <a:t>lại.</a:t>
            </a:r>
          </a:p>
          <a:p>
            <a:pPr algn="just"/>
            <a:r>
              <a:rPr lang="en-US" sz="2700" smtClean="0">
                <a:latin typeface="Times New Roman" panose="02020603050405020304" pitchFamily="18" charset="0"/>
                <a:cs typeface="Times New Roman" panose="02020603050405020304" pitchFamily="18" charset="0"/>
              </a:rPr>
              <a:t>c</a:t>
            </a:r>
            <a:r>
              <a:rPr lang="en-US" sz="2700">
                <a:latin typeface="Times New Roman" panose="02020603050405020304" pitchFamily="18" charset="0"/>
                <a:cs typeface="Times New Roman" panose="02020603050405020304" pitchFamily="18" charset="0"/>
              </a:rPr>
              <a:t>) Trường hợp có thực hiện các kỹ thuật, thủ thuật thì ngoài phòng khám bệnh phải có thêm phòng để thực hiện kỹ thuật, thủ thuật có diện tích tối thiểu 10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 nếu có thực hiện kỹ thuật vận động trị liệu thì phòng để thực hiện kỹ thuật, thủ thuật phải có diện tích tối thiểu 20 m</a:t>
            </a:r>
            <a:r>
              <a:rPr lang="en-US" sz="2700" baseline="30000">
                <a:latin typeface="Times New Roman" panose="02020603050405020304" pitchFamily="18" charset="0"/>
                <a:cs typeface="Times New Roman" panose="02020603050405020304" pitchFamily="18" charset="0"/>
              </a:rPr>
              <a:t>2</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3. Có hộp cấp cứu phản vệ và đủ thuốc cấp cứu chuyên khoa phù hợp với các chuyên khoa thuộc phạm vi hoạt động chuyên môn của phòng khám</a:t>
            </a:r>
            <a:r>
              <a:rPr lang="en-US" sz="2700" smtClean="0">
                <a:latin typeface="Times New Roman" panose="02020603050405020304" pitchFamily="18" charset="0"/>
                <a:cs typeface="Times New Roman" panose="02020603050405020304" pitchFamily="18" charset="0"/>
              </a:rPr>
              <a:t>.</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379947710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23982" y="138549"/>
            <a:ext cx="11507055" cy="6632585"/>
          </a:xfrm>
          <a:prstGeom prst="rect">
            <a:avLst/>
          </a:prstGeom>
        </p:spPr>
        <p:txBody>
          <a:bodyPr wrap="square">
            <a:spAutoFit/>
          </a:bodyPr>
          <a:lstStyle/>
          <a:p>
            <a:r>
              <a:rPr lang="en-US" sz="2500" b="1">
                <a:latin typeface="Times New Roman" panose="02020603050405020304" pitchFamily="18" charset="0"/>
                <a:cs typeface="Times New Roman" panose="02020603050405020304" pitchFamily="18" charset="0"/>
              </a:rPr>
              <a:t>Điều 46. Điều kiện cấp giấy phép hoạt động đối với phòng khám y học cổ truyền</a:t>
            </a:r>
            <a:endParaRPr lang="en-SG" sz="2500">
              <a:latin typeface="Times New Roman" panose="02020603050405020304" pitchFamily="18" charset="0"/>
              <a:cs typeface="Times New Roman" panose="02020603050405020304" pitchFamily="18" charset="0"/>
            </a:endParaRPr>
          </a:p>
          <a:p>
            <a:r>
              <a:rPr lang="en-US" sz="2500">
                <a:latin typeface="Times New Roman" panose="02020603050405020304" pitchFamily="18" charset="0"/>
                <a:cs typeface="Times New Roman" panose="02020603050405020304" pitchFamily="18" charset="0"/>
              </a:rPr>
              <a:t>Ngoài việc đáp ứng các điều kiện chung theo quy định tại Điều 40 Nghị định </a:t>
            </a:r>
            <a:endParaRPr lang="en-US" sz="2500" smtClean="0">
              <a:latin typeface="Times New Roman" panose="02020603050405020304" pitchFamily="18" charset="0"/>
              <a:cs typeface="Times New Roman" panose="02020603050405020304" pitchFamily="18" charset="0"/>
            </a:endParaRPr>
          </a:p>
          <a:p>
            <a:r>
              <a:rPr lang="en-US" sz="2500" smtClean="0">
                <a:latin typeface="Times New Roman" panose="02020603050405020304" pitchFamily="18" charset="0"/>
                <a:cs typeface="Times New Roman" panose="02020603050405020304" pitchFamily="18" charset="0"/>
              </a:rPr>
              <a:t>1. Cơ </a:t>
            </a:r>
            <a:r>
              <a:rPr lang="en-US" sz="2500">
                <a:latin typeface="Times New Roman" panose="02020603050405020304" pitchFamily="18" charset="0"/>
                <a:cs typeface="Times New Roman" panose="02020603050405020304" pitchFamily="18" charset="0"/>
              </a:rPr>
              <a:t>sở vật </a:t>
            </a:r>
            <a:r>
              <a:rPr lang="en-US" sz="2500" smtClean="0">
                <a:latin typeface="Times New Roman" panose="02020603050405020304" pitchFamily="18" charset="0"/>
                <a:cs typeface="Times New Roman" panose="02020603050405020304" pitchFamily="18" charset="0"/>
              </a:rPr>
              <a:t>chất: Phải </a:t>
            </a:r>
            <a:r>
              <a:rPr lang="en-US" sz="2500">
                <a:latin typeface="Times New Roman" panose="02020603050405020304" pitchFamily="18" charset="0"/>
                <a:cs typeface="Times New Roman" panose="02020603050405020304" pitchFamily="18" charset="0"/>
              </a:rPr>
              <a:t>có nơi đón tiếp </a:t>
            </a:r>
            <a:r>
              <a:rPr lang="en-US" sz="2500" smtClean="0">
                <a:latin typeface="Times New Roman" panose="02020603050405020304" pitchFamily="18" charset="0"/>
                <a:cs typeface="Times New Roman" panose="02020603050405020304" pitchFamily="18" charset="0"/>
              </a:rPr>
              <a:t>và </a:t>
            </a:r>
            <a:r>
              <a:rPr lang="en-US" sz="2500">
                <a:latin typeface="Times New Roman" panose="02020603050405020304" pitchFamily="18" charset="0"/>
                <a:cs typeface="Times New Roman" panose="02020603050405020304" pitchFamily="18" charset="0"/>
              </a:rPr>
              <a:t>phòng khám bệnh có diện tích </a:t>
            </a:r>
            <a:r>
              <a:rPr lang="en-US" sz="2500" smtClean="0">
                <a:latin typeface="Times New Roman" panose="02020603050405020304" pitchFamily="18" charset="0"/>
                <a:cs typeface="Times New Roman" panose="02020603050405020304" pitchFamily="18" charset="0"/>
              </a:rPr>
              <a:t>10 m</a:t>
            </a:r>
            <a:r>
              <a:rPr lang="en-US" sz="2500" baseline="30000" smtClean="0">
                <a:latin typeface="Times New Roman" panose="02020603050405020304" pitchFamily="18" charset="0"/>
                <a:cs typeface="Times New Roman" panose="02020603050405020304" pitchFamily="18" charset="0"/>
              </a:rPr>
              <a:t>2</a:t>
            </a:r>
            <a:r>
              <a:rPr lang="en-US" sz="2500" smtClean="0">
                <a:latin typeface="Times New Roman" panose="02020603050405020304" pitchFamily="18" charset="0"/>
                <a:cs typeface="Times New Roman" panose="02020603050405020304" pitchFamily="18" charset="0"/>
              </a:rPr>
              <a:t>. Nếu thực </a:t>
            </a:r>
            <a:r>
              <a:rPr lang="en-US" sz="2500">
                <a:latin typeface="Times New Roman" panose="02020603050405020304" pitchFamily="18" charset="0"/>
                <a:cs typeface="Times New Roman" panose="02020603050405020304" pitchFamily="18" charset="0"/>
              </a:rPr>
              <a:t>hiện các kỹ thuật, thủ thuật thì </a:t>
            </a:r>
            <a:r>
              <a:rPr lang="en-US" sz="2500" smtClean="0">
                <a:latin typeface="Times New Roman" panose="02020603050405020304" pitchFamily="18" charset="0"/>
                <a:cs typeface="Times New Roman" panose="02020603050405020304" pitchFamily="18" charset="0"/>
              </a:rPr>
              <a:t>phải </a:t>
            </a:r>
            <a:r>
              <a:rPr lang="en-US" sz="2500">
                <a:latin typeface="Times New Roman" panose="02020603050405020304" pitchFamily="18" charset="0"/>
                <a:cs typeface="Times New Roman" panose="02020603050405020304" pitchFamily="18" charset="0"/>
              </a:rPr>
              <a:t>có thêm phòng để thực </a:t>
            </a:r>
            <a:r>
              <a:rPr lang="en-US" sz="2500" smtClean="0">
                <a:latin typeface="Times New Roman" panose="02020603050405020304" pitchFamily="18" charset="0"/>
                <a:cs typeface="Times New Roman" panose="02020603050405020304" pitchFamily="18" charset="0"/>
              </a:rPr>
              <a:t>thực diện </a:t>
            </a:r>
            <a:r>
              <a:rPr lang="en-US" sz="2500">
                <a:latin typeface="Times New Roman" panose="02020603050405020304" pitchFamily="18" charset="0"/>
                <a:cs typeface="Times New Roman" panose="02020603050405020304" pitchFamily="18" charset="0"/>
              </a:rPr>
              <a:t>tích tối thiểu 10 m</a:t>
            </a:r>
            <a:r>
              <a:rPr lang="en-US" sz="2500" baseline="30000">
                <a:latin typeface="Times New Roman" panose="02020603050405020304" pitchFamily="18" charset="0"/>
                <a:cs typeface="Times New Roman" panose="02020603050405020304" pitchFamily="18" charset="0"/>
              </a:rPr>
              <a:t>2</a:t>
            </a:r>
            <a:r>
              <a:rPr lang="en-US" sz="2500">
                <a:latin typeface="Times New Roman" panose="02020603050405020304" pitchFamily="18" charset="0"/>
                <a:cs typeface="Times New Roman" panose="02020603050405020304" pitchFamily="18" charset="0"/>
              </a:rPr>
              <a:t>; nếu có thực hiện kỹ thuật vận động trị liệu thì phòng để thực hiện kỹ thuật, thủ thuật phải có diện tích tối thiểu 20 </a:t>
            </a:r>
            <a:r>
              <a:rPr lang="en-US" sz="2500" smtClean="0">
                <a:latin typeface="Times New Roman" panose="02020603050405020304" pitchFamily="18" charset="0"/>
                <a:cs typeface="Times New Roman" panose="02020603050405020304" pitchFamily="18" charset="0"/>
              </a:rPr>
              <a:t>m</a:t>
            </a:r>
            <a:r>
              <a:rPr lang="en-US" sz="2500" baseline="30000" smtClean="0">
                <a:latin typeface="Times New Roman" panose="02020603050405020304" pitchFamily="18" charset="0"/>
                <a:cs typeface="Times New Roman" panose="02020603050405020304" pitchFamily="18" charset="0"/>
              </a:rPr>
              <a:t>2</a:t>
            </a:r>
            <a:r>
              <a:rPr lang="en-US" sz="2500" smtClean="0">
                <a:latin typeface="Times New Roman" panose="02020603050405020304" pitchFamily="18" charset="0"/>
                <a:cs typeface="Times New Roman" panose="02020603050405020304" pitchFamily="18" charset="0"/>
              </a:rPr>
              <a:t>; có </a:t>
            </a:r>
            <a:r>
              <a:rPr lang="en-US" sz="2500">
                <a:latin typeface="Times New Roman" panose="02020603050405020304" pitchFamily="18" charset="0"/>
                <a:cs typeface="Times New Roman" panose="02020603050405020304" pitchFamily="18" charset="0"/>
              </a:rPr>
              <a:t>xông hơi thuốc </a:t>
            </a:r>
            <a:r>
              <a:rPr lang="en-US" sz="2500" smtClean="0">
                <a:latin typeface="Times New Roman" panose="02020603050405020304" pitchFamily="18" charset="0"/>
                <a:cs typeface="Times New Roman" panose="02020603050405020304" pitchFamily="18" charset="0"/>
              </a:rPr>
              <a:t>phòng </a:t>
            </a:r>
            <a:r>
              <a:rPr lang="en-US" sz="2500">
                <a:latin typeface="Times New Roman" panose="02020603050405020304" pitchFamily="18" charset="0"/>
                <a:cs typeface="Times New Roman" panose="02020603050405020304" pitchFamily="18" charset="0"/>
              </a:rPr>
              <a:t>xông hơi có diện tích tối thiểu 02 m</a:t>
            </a:r>
            <a:r>
              <a:rPr lang="en-US" sz="2500" baseline="30000">
                <a:latin typeface="Times New Roman" panose="02020603050405020304" pitchFamily="18" charset="0"/>
                <a:cs typeface="Times New Roman" panose="02020603050405020304" pitchFamily="18" charset="0"/>
              </a:rPr>
              <a:t>2</a:t>
            </a:r>
            <a:r>
              <a:rPr lang="en-US" sz="2500">
                <a:latin typeface="Times New Roman" panose="02020603050405020304" pitchFamily="18" charset="0"/>
                <a:cs typeface="Times New Roman" panose="02020603050405020304" pitchFamily="18" charset="0"/>
              </a:rPr>
              <a:t> </a:t>
            </a:r>
            <a:endParaRPr lang="en-US" sz="2500" smtClean="0">
              <a:latin typeface="Times New Roman" panose="02020603050405020304" pitchFamily="18" charset="0"/>
              <a:cs typeface="Times New Roman" panose="02020603050405020304" pitchFamily="18" charset="0"/>
            </a:endParaRPr>
          </a:p>
          <a:p>
            <a:r>
              <a:rPr lang="en-US" sz="2500" smtClean="0">
                <a:latin typeface="Times New Roman" panose="02020603050405020304" pitchFamily="18" charset="0"/>
                <a:cs typeface="Times New Roman" panose="02020603050405020304" pitchFamily="18" charset="0"/>
              </a:rPr>
              <a:t>2</a:t>
            </a:r>
            <a:r>
              <a:rPr lang="en-US" sz="2500">
                <a:latin typeface="Times New Roman" panose="02020603050405020304" pitchFamily="18" charset="0"/>
                <a:cs typeface="Times New Roman" panose="02020603050405020304" pitchFamily="18" charset="0"/>
              </a:rPr>
              <a:t>. Thiết bị phục vụ khám bệnh, chữa bệnh</a:t>
            </a:r>
            <a:r>
              <a:rPr lang="en-US" sz="2500" smtClean="0">
                <a:latin typeface="Times New Roman" panose="02020603050405020304" pitchFamily="18" charset="0"/>
                <a:cs typeface="Times New Roman" panose="02020603050405020304" pitchFamily="18" charset="0"/>
              </a:rPr>
              <a:t>: Đầy đủ theo phạm vi đăng ký và có </a:t>
            </a:r>
            <a:r>
              <a:rPr lang="en-US" sz="2500">
                <a:latin typeface="Times New Roman" panose="02020603050405020304" pitchFamily="18" charset="0"/>
                <a:cs typeface="Times New Roman" panose="02020603050405020304" pitchFamily="18" charset="0"/>
              </a:rPr>
              <a:t>hộp cấp cứu phản vệ và đủ thuốc cấp cứu chuyên </a:t>
            </a:r>
            <a:r>
              <a:rPr lang="en-US" sz="2500" smtClean="0">
                <a:latin typeface="Times New Roman" panose="02020603050405020304" pitchFamily="18" charset="0"/>
                <a:cs typeface="Times New Roman" panose="02020603050405020304" pitchFamily="18" charset="0"/>
              </a:rPr>
              <a:t>khoa</a:t>
            </a:r>
            <a:endParaRPr lang="en-SG" sz="2500">
              <a:latin typeface="Times New Roman" panose="02020603050405020304" pitchFamily="18" charset="0"/>
              <a:cs typeface="Times New Roman" panose="02020603050405020304" pitchFamily="18" charset="0"/>
            </a:endParaRPr>
          </a:p>
          <a:p>
            <a:r>
              <a:rPr lang="en-US" sz="2500">
                <a:latin typeface="Times New Roman" panose="02020603050405020304" pitchFamily="18" charset="0"/>
                <a:cs typeface="Times New Roman" panose="02020603050405020304" pitchFamily="18" charset="0"/>
              </a:rPr>
              <a:t>3. Nhân </a:t>
            </a:r>
            <a:r>
              <a:rPr lang="en-US" sz="2500" smtClean="0">
                <a:latin typeface="Times New Roman" panose="02020603050405020304" pitchFamily="18" charset="0"/>
                <a:cs typeface="Times New Roman" panose="02020603050405020304" pitchFamily="18" charset="0"/>
              </a:rPr>
              <a:t>sự: Người </a:t>
            </a:r>
            <a:r>
              <a:rPr lang="en-US" sz="2500">
                <a:latin typeface="Times New Roman" panose="02020603050405020304" pitchFamily="18" charset="0"/>
                <a:cs typeface="Times New Roman" panose="02020603050405020304" pitchFamily="18" charset="0"/>
              </a:rPr>
              <a:t>chịu trách nhiệm chuyên môn kỹ thuật </a:t>
            </a:r>
            <a:r>
              <a:rPr lang="en-US" sz="2500" smtClean="0">
                <a:latin typeface="Times New Roman" panose="02020603050405020304" pitchFamily="18" charset="0"/>
                <a:cs typeface="Times New Roman" panose="02020603050405020304" pitchFamily="18" charset="0"/>
              </a:rPr>
              <a:t>là BS YHCT.</a:t>
            </a:r>
          </a:p>
          <a:p>
            <a:r>
              <a:rPr lang="en-US" sz="2500" b="1">
                <a:latin typeface="Times New Roman" panose="02020603050405020304" pitchFamily="18" charset="0"/>
                <a:cs typeface="Times New Roman" panose="02020603050405020304" pitchFamily="18" charset="0"/>
              </a:rPr>
              <a:t>Điều 47. Điều kiện cấp giấy phép </a:t>
            </a:r>
            <a:r>
              <a:rPr lang="en-US" sz="2500" b="1" smtClean="0">
                <a:latin typeface="Times New Roman" panose="02020603050405020304" pitchFamily="18" charset="0"/>
                <a:cs typeface="Times New Roman" panose="02020603050405020304" pitchFamily="18" charset="0"/>
              </a:rPr>
              <a:t>đối </a:t>
            </a:r>
            <a:r>
              <a:rPr lang="en-US" sz="2500" b="1">
                <a:latin typeface="Times New Roman" panose="02020603050405020304" pitchFamily="18" charset="0"/>
                <a:cs typeface="Times New Roman" panose="02020603050405020304" pitchFamily="18" charset="0"/>
              </a:rPr>
              <a:t>với phòng khám răng hàm mặt</a:t>
            </a:r>
            <a:endParaRPr lang="en-SG" sz="2500">
              <a:latin typeface="Times New Roman" panose="02020603050405020304" pitchFamily="18" charset="0"/>
              <a:cs typeface="Times New Roman" panose="02020603050405020304" pitchFamily="18" charset="0"/>
            </a:endParaRPr>
          </a:p>
          <a:p>
            <a:r>
              <a:rPr lang="en-US" sz="2500">
                <a:latin typeface="Times New Roman" panose="02020603050405020304" pitchFamily="18" charset="0"/>
                <a:cs typeface="Times New Roman" panose="02020603050405020304" pitchFamily="18" charset="0"/>
              </a:rPr>
              <a:t>Ngoài việc đáp ứng các điều kiện chung theo quy định tại Điều 40 Nghị </a:t>
            </a:r>
            <a:r>
              <a:rPr lang="en-US" sz="2500" smtClean="0">
                <a:latin typeface="Times New Roman" panose="02020603050405020304" pitchFamily="18" charset="0"/>
                <a:cs typeface="Times New Roman" panose="02020603050405020304" pitchFamily="18" charset="0"/>
              </a:rPr>
              <a:t>định</a:t>
            </a:r>
            <a:endParaRPr lang="en-SG" sz="2500">
              <a:latin typeface="Times New Roman" panose="02020603050405020304" pitchFamily="18" charset="0"/>
              <a:cs typeface="Times New Roman" panose="02020603050405020304" pitchFamily="18" charset="0"/>
            </a:endParaRPr>
          </a:p>
          <a:p>
            <a:r>
              <a:rPr lang="en-US" sz="2500">
                <a:latin typeface="Times New Roman" panose="02020603050405020304" pitchFamily="18" charset="0"/>
                <a:cs typeface="Times New Roman" panose="02020603050405020304" pitchFamily="18" charset="0"/>
              </a:rPr>
              <a:t>1. Cơ sở vật </a:t>
            </a:r>
            <a:r>
              <a:rPr lang="en-US" sz="2500" smtClean="0">
                <a:latin typeface="Times New Roman" panose="02020603050405020304" pitchFamily="18" charset="0"/>
                <a:cs typeface="Times New Roman" panose="02020603050405020304" pitchFamily="18" charset="0"/>
              </a:rPr>
              <a:t>chất: có </a:t>
            </a:r>
            <a:r>
              <a:rPr lang="en-US" sz="2500">
                <a:latin typeface="Times New Roman" panose="02020603050405020304" pitchFamily="18" charset="0"/>
                <a:cs typeface="Times New Roman" panose="02020603050405020304" pitchFamily="18" charset="0"/>
              </a:rPr>
              <a:t>nơi đón tiếp </a:t>
            </a:r>
            <a:r>
              <a:rPr lang="en-US" sz="2500" smtClean="0">
                <a:latin typeface="Times New Roman" panose="02020603050405020304" pitchFamily="18" charset="0"/>
                <a:cs typeface="Times New Roman" panose="02020603050405020304" pitchFamily="18" charset="0"/>
              </a:rPr>
              <a:t>và phòng </a:t>
            </a:r>
            <a:r>
              <a:rPr lang="en-US" sz="2500">
                <a:latin typeface="Times New Roman" panose="02020603050405020304" pitchFamily="18" charset="0"/>
                <a:cs typeface="Times New Roman" panose="02020603050405020304" pitchFamily="18" charset="0"/>
              </a:rPr>
              <a:t>khám bệnh có diện tích tối thiểu 10 </a:t>
            </a:r>
            <a:r>
              <a:rPr lang="en-US" sz="2500" smtClean="0">
                <a:latin typeface="Times New Roman" panose="02020603050405020304" pitchFamily="18" charset="0"/>
                <a:cs typeface="Times New Roman" panose="02020603050405020304" pitchFamily="18" charset="0"/>
              </a:rPr>
              <a:t>m</a:t>
            </a:r>
            <a:r>
              <a:rPr lang="en-US" sz="2500" baseline="30000" smtClean="0">
                <a:latin typeface="Times New Roman" panose="02020603050405020304" pitchFamily="18" charset="0"/>
                <a:cs typeface="Times New Roman" panose="02020603050405020304" pitchFamily="18" charset="0"/>
              </a:rPr>
              <a:t>2</a:t>
            </a:r>
            <a:r>
              <a:rPr lang="en-US" sz="2500" smtClean="0">
                <a:latin typeface="Times New Roman" panose="02020603050405020304" pitchFamily="18" charset="0"/>
                <a:cs typeface="Times New Roman" panose="02020603050405020304" pitchFamily="18" charset="0"/>
              </a:rPr>
              <a:t>; </a:t>
            </a:r>
            <a:r>
              <a:rPr lang="en-US" sz="2500">
                <a:latin typeface="Times New Roman" panose="02020603050405020304" pitchFamily="18" charset="0"/>
                <a:cs typeface="Times New Roman" panose="02020603050405020304" pitchFamily="18" charset="0"/>
              </a:rPr>
              <a:t>Bố trí tối thiểu 01 ghế răng, diện tích cho mỗi ghế răng tối thiểu 05 m</a:t>
            </a:r>
            <a:r>
              <a:rPr lang="en-US" sz="2500" baseline="30000">
                <a:latin typeface="Times New Roman" panose="02020603050405020304" pitchFamily="18" charset="0"/>
                <a:cs typeface="Times New Roman" panose="02020603050405020304" pitchFamily="18" charset="0"/>
              </a:rPr>
              <a:t>2</a:t>
            </a:r>
            <a:r>
              <a:rPr lang="en-US" sz="2500">
                <a:latin typeface="Times New Roman" panose="02020603050405020304" pitchFamily="18" charset="0"/>
                <a:cs typeface="Times New Roman" panose="02020603050405020304" pitchFamily="18" charset="0"/>
              </a:rPr>
              <a:t>;</a:t>
            </a:r>
            <a:endParaRPr lang="en-SG" sz="2500">
              <a:latin typeface="Times New Roman" panose="02020603050405020304" pitchFamily="18" charset="0"/>
              <a:cs typeface="Times New Roman" panose="02020603050405020304" pitchFamily="18" charset="0"/>
            </a:endParaRPr>
          </a:p>
          <a:p>
            <a:r>
              <a:rPr lang="en-US" sz="2500" smtClean="0">
                <a:latin typeface="Times New Roman" panose="02020603050405020304" pitchFamily="18" charset="0"/>
                <a:cs typeface="Times New Roman" panose="02020603050405020304" pitchFamily="18" charset="0"/>
              </a:rPr>
              <a:t>Nếu </a:t>
            </a:r>
            <a:r>
              <a:rPr lang="en-US" sz="2500">
                <a:latin typeface="Times New Roman" panose="02020603050405020304" pitchFamily="18" charset="0"/>
                <a:cs typeface="Times New Roman" panose="02020603050405020304" pitchFamily="18" charset="0"/>
              </a:rPr>
              <a:t>thực hiện kỹ thuật cấy ghép răng (implant) thì phải có phòng riêng </a:t>
            </a:r>
            <a:r>
              <a:rPr lang="en-US" sz="2500" smtClean="0">
                <a:latin typeface="Times New Roman" panose="02020603050405020304" pitchFamily="18" charset="0"/>
                <a:cs typeface="Times New Roman" panose="02020603050405020304" pitchFamily="18" charset="0"/>
              </a:rPr>
              <a:t>diện </a:t>
            </a:r>
            <a:r>
              <a:rPr lang="en-US" sz="2500">
                <a:latin typeface="Times New Roman" panose="02020603050405020304" pitchFamily="18" charset="0"/>
                <a:cs typeface="Times New Roman" panose="02020603050405020304" pitchFamily="18" charset="0"/>
              </a:rPr>
              <a:t>tích </a:t>
            </a:r>
            <a:r>
              <a:rPr lang="en-US" sz="2500" smtClean="0">
                <a:latin typeface="Times New Roman" panose="02020603050405020304" pitchFamily="18" charset="0"/>
                <a:cs typeface="Times New Roman" panose="02020603050405020304" pitchFamily="18" charset="0"/>
              </a:rPr>
              <a:t>10 </a:t>
            </a:r>
            <a:r>
              <a:rPr lang="en-US" sz="2500">
                <a:latin typeface="Times New Roman" panose="02020603050405020304" pitchFamily="18" charset="0"/>
                <a:cs typeface="Times New Roman" panose="02020603050405020304" pitchFamily="18" charset="0"/>
              </a:rPr>
              <a:t>m</a:t>
            </a:r>
            <a:r>
              <a:rPr lang="en-US" sz="2500" baseline="30000">
                <a:latin typeface="Times New Roman" panose="02020603050405020304" pitchFamily="18" charset="0"/>
                <a:cs typeface="Times New Roman" panose="02020603050405020304" pitchFamily="18" charset="0"/>
              </a:rPr>
              <a:t>2</a:t>
            </a:r>
            <a:r>
              <a:rPr lang="en-US" sz="2500">
                <a:latin typeface="Times New Roman" panose="02020603050405020304" pitchFamily="18" charset="0"/>
                <a:cs typeface="Times New Roman" panose="02020603050405020304" pitchFamily="18" charset="0"/>
              </a:rPr>
              <a:t>.</a:t>
            </a:r>
            <a:endParaRPr lang="en-SG" sz="2500">
              <a:latin typeface="Times New Roman" panose="02020603050405020304" pitchFamily="18" charset="0"/>
              <a:cs typeface="Times New Roman" panose="02020603050405020304" pitchFamily="18" charset="0"/>
            </a:endParaRPr>
          </a:p>
          <a:p>
            <a:r>
              <a:rPr lang="en-US" sz="2500">
                <a:latin typeface="Times New Roman" panose="02020603050405020304" pitchFamily="18" charset="0"/>
                <a:cs typeface="Times New Roman" panose="02020603050405020304" pitchFamily="18" charset="0"/>
              </a:rPr>
              <a:t>2. Nhân </a:t>
            </a:r>
            <a:r>
              <a:rPr lang="en-US" sz="2500" smtClean="0">
                <a:latin typeface="Times New Roman" panose="02020603050405020304" pitchFamily="18" charset="0"/>
                <a:cs typeface="Times New Roman" panose="02020603050405020304" pitchFamily="18" charset="0"/>
              </a:rPr>
              <a:t>sự: Người PTCMKT là BS RHM.</a:t>
            </a:r>
            <a:endParaRPr lang="en-SG" sz="2500">
              <a:latin typeface="Times New Roman" panose="02020603050405020304" pitchFamily="18" charset="0"/>
              <a:cs typeface="Times New Roman" panose="02020603050405020304" pitchFamily="18" charset="0"/>
            </a:endParaRPr>
          </a:p>
          <a:p>
            <a:r>
              <a:rPr lang="en-US" sz="2500">
                <a:latin typeface="Times New Roman" panose="02020603050405020304" pitchFamily="18" charset="0"/>
                <a:cs typeface="Times New Roman" panose="02020603050405020304" pitchFamily="18" charset="0"/>
              </a:rPr>
              <a:t>3. Có hộp cấp cứu phản vệ và đủ thuốc cấp cứu chuyên </a:t>
            </a:r>
            <a:r>
              <a:rPr lang="en-US" sz="2500" smtClean="0">
                <a:latin typeface="Times New Roman" panose="02020603050405020304" pitchFamily="18" charset="0"/>
                <a:cs typeface="Times New Roman" panose="02020603050405020304" pitchFamily="18" charset="0"/>
              </a:rPr>
              <a:t>khoa</a:t>
            </a:r>
            <a:endParaRPr lang="en-SG" sz="25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099122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6175" y="411491"/>
            <a:ext cx="11219380" cy="6047809"/>
          </a:xfrm>
          <a:prstGeom prst="rect">
            <a:avLst/>
          </a:prstGeom>
        </p:spPr>
        <p:txBody>
          <a:bodyPr wrap="square">
            <a:spAutoFit/>
          </a:bodyPr>
          <a:lstStyle/>
          <a:p>
            <a:pPr algn="just">
              <a:spcAft>
                <a:spcPts val="600"/>
              </a:spcAft>
            </a:pPr>
            <a:r>
              <a:rPr lang="en-US" sz="2700" b="1">
                <a:latin typeface="Times New Roman" panose="02020603050405020304" pitchFamily="18" charset="0"/>
                <a:cs typeface="Times New Roman" panose="02020603050405020304" pitchFamily="18" charset="0"/>
              </a:rPr>
              <a:t>Điều 48. Điều kiện cấp giấy phép </a:t>
            </a:r>
            <a:r>
              <a:rPr lang="en-US" sz="2700" b="1" smtClean="0">
                <a:latin typeface="Times New Roman" panose="02020603050405020304" pitchFamily="18" charset="0"/>
                <a:cs typeface="Times New Roman" panose="02020603050405020304" pitchFamily="18" charset="0"/>
              </a:rPr>
              <a:t>đối </a:t>
            </a:r>
            <a:r>
              <a:rPr lang="en-US" sz="2700" b="1">
                <a:latin typeface="Times New Roman" panose="02020603050405020304" pitchFamily="18" charset="0"/>
                <a:cs typeface="Times New Roman" panose="02020603050405020304" pitchFamily="18" charset="0"/>
              </a:rPr>
              <a:t>với phòng khám dinh dưỡng</a:t>
            </a:r>
            <a:endParaRPr lang="en-SG" sz="2700" b="1">
              <a:latin typeface="Times New Roman" panose="02020603050405020304" pitchFamily="18" charset="0"/>
              <a:cs typeface="Times New Roman" panose="02020603050405020304" pitchFamily="18" charset="0"/>
            </a:endParaRPr>
          </a:p>
          <a:p>
            <a:pPr algn="just">
              <a:spcAft>
                <a:spcPts val="600"/>
              </a:spcAft>
            </a:pPr>
            <a:r>
              <a:rPr lang="en-US" sz="2700">
                <a:latin typeface="Times New Roman" panose="02020603050405020304" pitchFamily="18" charset="0"/>
                <a:cs typeface="Times New Roman" panose="02020603050405020304" pitchFamily="18" charset="0"/>
              </a:rPr>
              <a:t>Ngoài việc đáp ứng các điều kiện chung theo quy định tại Điều 40 Nghị định </a:t>
            </a:r>
            <a:endParaRPr lang="en-US" sz="2700" smtClean="0">
              <a:latin typeface="Times New Roman" panose="02020603050405020304" pitchFamily="18" charset="0"/>
              <a:cs typeface="Times New Roman" panose="02020603050405020304" pitchFamily="18" charset="0"/>
            </a:endParaRPr>
          </a:p>
          <a:p>
            <a:pPr algn="just">
              <a:spcAft>
                <a:spcPts val="600"/>
              </a:spcAft>
            </a:pPr>
            <a:r>
              <a:rPr lang="en-US" sz="2700" smtClean="0">
                <a:latin typeface="Times New Roman" panose="02020603050405020304" pitchFamily="18" charset="0"/>
                <a:cs typeface="Times New Roman" panose="02020603050405020304" pitchFamily="18" charset="0"/>
              </a:rPr>
              <a:t>1</a:t>
            </a:r>
            <a:r>
              <a:rPr lang="en-US" sz="2700">
                <a:latin typeface="Times New Roman" panose="02020603050405020304" pitchFamily="18" charset="0"/>
                <a:cs typeface="Times New Roman" panose="02020603050405020304" pitchFamily="18" charset="0"/>
              </a:rPr>
              <a:t>. Được tổ chức theo phòng khám chuyên khoa nội hoặc phòng </a:t>
            </a:r>
            <a:r>
              <a:rPr lang="en-US" sz="2700" smtClean="0">
                <a:latin typeface="Times New Roman" panose="02020603050405020304" pitchFamily="18" charset="0"/>
                <a:cs typeface="Times New Roman" panose="02020603050405020304" pitchFamily="18" charset="0"/>
              </a:rPr>
              <a:t>khám BSYK</a:t>
            </a:r>
            <a:endParaRPr lang="en-SG" sz="2700">
              <a:latin typeface="Times New Roman" panose="02020603050405020304" pitchFamily="18" charset="0"/>
              <a:cs typeface="Times New Roman" panose="02020603050405020304" pitchFamily="18" charset="0"/>
            </a:endParaRPr>
          </a:p>
          <a:p>
            <a:pPr algn="just">
              <a:spcAft>
                <a:spcPts val="600"/>
              </a:spcAft>
            </a:pPr>
            <a:r>
              <a:rPr lang="en-US" sz="2700">
                <a:latin typeface="Times New Roman" panose="02020603050405020304" pitchFamily="18" charset="0"/>
                <a:cs typeface="Times New Roman" panose="02020603050405020304" pitchFamily="18" charset="0"/>
              </a:rPr>
              <a:t>2. </a:t>
            </a:r>
            <a:r>
              <a:rPr lang="vi-VN" sz="2700">
                <a:latin typeface="Times New Roman" panose="02020603050405020304" pitchFamily="18" charset="0"/>
                <a:cs typeface="Times New Roman" panose="02020603050405020304" pitchFamily="18" charset="0"/>
              </a:rPr>
              <a:t>Người </a:t>
            </a:r>
            <a:r>
              <a:rPr lang="en-US" sz="2700" smtClean="0">
                <a:latin typeface="Times New Roman" panose="02020603050405020304" pitchFamily="18" charset="0"/>
                <a:cs typeface="Times New Roman" panose="02020603050405020304" pitchFamily="18" charset="0"/>
              </a:rPr>
              <a:t>PTCMKT</a:t>
            </a:r>
            <a:r>
              <a:rPr lang="vi-VN" sz="2700" smtClean="0">
                <a:latin typeface="Times New Roman" panose="02020603050405020304" pitchFamily="18" charset="0"/>
                <a:cs typeface="Times New Roman" panose="02020603050405020304" pitchFamily="18" charset="0"/>
              </a:rPr>
              <a:t> </a:t>
            </a:r>
            <a:r>
              <a:rPr lang="vi-VN" sz="2700">
                <a:latin typeface="Times New Roman" panose="02020603050405020304" pitchFamily="18" charset="0"/>
                <a:cs typeface="Times New Roman" panose="02020603050405020304" pitchFamily="18" charset="0"/>
              </a:rPr>
              <a:t>là người hành nghề có chức danh bác sỹ với phạm vi hành nghề dinh dưỡng lâm sàng hoặc chức danh dinh dưỡng lâm </a:t>
            </a:r>
            <a:r>
              <a:rPr lang="vi-VN" sz="2700" smtClean="0">
                <a:latin typeface="Times New Roman" panose="02020603050405020304" pitchFamily="18" charset="0"/>
                <a:cs typeface="Times New Roman" panose="02020603050405020304" pitchFamily="18" charset="0"/>
              </a:rPr>
              <a:t>sàng.</a:t>
            </a:r>
            <a:endParaRPr lang="en-US" sz="2700" smtClean="0">
              <a:latin typeface="Times New Roman" panose="02020603050405020304" pitchFamily="18" charset="0"/>
              <a:cs typeface="Times New Roman" panose="02020603050405020304" pitchFamily="18" charset="0"/>
            </a:endParaRPr>
          </a:p>
          <a:p>
            <a:pPr algn="just">
              <a:spcAft>
                <a:spcPts val="600"/>
              </a:spcAft>
            </a:pPr>
            <a:r>
              <a:rPr lang="en-US" sz="2700" b="1">
                <a:latin typeface="Times New Roman" panose="02020603050405020304" pitchFamily="18" charset="0"/>
                <a:cs typeface="Times New Roman" panose="02020603050405020304" pitchFamily="18" charset="0"/>
              </a:rPr>
              <a:t>Điều 49. Điều kiện cấp giấy phép </a:t>
            </a:r>
            <a:r>
              <a:rPr lang="en-US" sz="2700" b="1" smtClean="0">
                <a:latin typeface="Times New Roman" panose="02020603050405020304" pitchFamily="18" charset="0"/>
                <a:cs typeface="Times New Roman" panose="02020603050405020304" pitchFamily="18" charset="0"/>
              </a:rPr>
              <a:t>phòng </a:t>
            </a:r>
            <a:r>
              <a:rPr lang="en-US" sz="2700" b="1">
                <a:latin typeface="Times New Roman" panose="02020603050405020304" pitchFamily="18" charset="0"/>
                <a:cs typeface="Times New Roman" panose="02020603050405020304" pitchFamily="18" charset="0"/>
              </a:rPr>
              <a:t>khám y sỹ đa khoa</a:t>
            </a:r>
            <a:endParaRPr lang="en-SG" sz="2700">
              <a:latin typeface="Times New Roman" panose="02020603050405020304" pitchFamily="18" charset="0"/>
              <a:cs typeface="Times New Roman" panose="02020603050405020304" pitchFamily="18" charset="0"/>
            </a:endParaRPr>
          </a:p>
          <a:p>
            <a:pPr algn="just">
              <a:spcAft>
                <a:spcPts val="600"/>
              </a:spcAft>
            </a:pPr>
            <a:r>
              <a:rPr lang="en-US" sz="2700">
                <a:latin typeface="Times New Roman" panose="02020603050405020304" pitchFamily="18" charset="0"/>
                <a:cs typeface="Times New Roman" panose="02020603050405020304" pitchFamily="18" charset="0"/>
              </a:rPr>
              <a:t>Ngoài việc đáp ứng các điều kiện chung theo quy định tại Điều 40 Nghị định </a:t>
            </a:r>
            <a:endParaRPr lang="en-US" sz="2700" smtClean="0">
              <a:latin typeface="Times New Roman" panose="02020603050405020304" pitchFamily="18" charset="0"/>
              <a:cs typeface="Times New Roman" panose="02020603050405020304" pitchFamily="18" charset="0"/>
            </a:endParaRPr>
          </a:p>
          <a:p>
            <a:pPr algn="just">
              <a:spcAft>
                <a:spcPts val="600"/>
              </a:spcAft>
            </a:pPr>
            <a:r>
              <a:rPr lang="en-US" sz="2700" smtClean="0">
                <a:latin typeface="Times New Roman" panose="02020603050405020304" pitchFamily="18" charset="0"/>
                <a:cs typeface="Times New Roman" panose="02020603050405020304" pitchFamily="18" charset="0"/>
              </a:rPr>
              <a:t>1</a:t>
            </a:r>
            <a:r>
              <a:rPr lang="en-US" sz="2700">
                <a:latin typeface="Times New Roman" panose="02020603050405020304" pitchFamily="18" charset="0"/>
                <a:cs typeface="Times New Roman" panose="02020603050405020304" pitchFamily="18" charset="0"/>
              </a:rPr>
              <a:t>. Chỉ được tổ chức tại các vùng có điều kiện kinh tế - xã hội đặc biệt khó khăn theo quy định của Bộ trưởng Bộ Lao động - Thương binh và Xã hội.</a:t>
            </a:r>
            <a:endParaRPr lang="en-SG" sz="2700">
              <a:latin typeface="Times New Roman" panose="02020603050405020304" pitchFamily="18" charset="0"/>
              <a:cs typeface="Times New Roman" panose="02020603050405020304" pitchFamily="18" charset="0"/>
            </a:endParaRPr>
          </a:p>
          <a:p>
            <a:pPr algn="just">
              <a:spcAft>
                <a:spcPts val="600"/>
              </a:spcAft>
            </a:pPr>
            <a:r>
              <a:rPr lang="en-US" sz="2700">
                <a:latin typeface="Times New Roman" panose="02020603050405020304" pitchFamily="18" charset="0"/>
                <a:cs typeface="Times New Roman" panose="02020603050405020304" pitchFamily="18" charset="0"/>
              </a:rPr>
              <a:t>2. Người </a:t>
            </a:r>
            <a:r>
              <a:rPr lang="en-US" sz="2700" smtClean="0">
                <a:latin typeface="Times New Roman" panose="02020603050405020304" pitchFamily="18" charset="0"/>
                <a:cs typeface="Times New Roman" panose="02020603050405020304" pitchFamily="18" charset="0"/>
              </a:rPr>
              <a:t>PTCMKT </a:t>
            </a:r>
            <a:r>
              <a:rPr lang="en-US" sz="2700">
                <a:latin typeface="Times New Roman" panose="02020603050405020304" pitchFamily="18" charset="0"/>
                <a:cs typeface="Times New Roman" panose="02020603050405020304" pitchFamily="18" charset="0"/>
              </a:rPr>
              <a:t>là người hành nghề có chức danh y sỹ với phạm vi hành nghề đa khoa.</a:t>
            </a:r>
            <a:endParaRPr lang="en-SG" sz="2700">
              <a:latin typeface="Times New Roman" panose="02020603050405020304" pitchFamily="18" charset="0"/>
              <a:cs typeface="Times New Roman" panose="02020603050405020304" pitchFamily="18" charset="0"/>
            </a:endParaRPr>
          </a:p>
          <a:p>
            <a:pPr algn="just">
              <a:spcAft>
                <a:spcPts val="600"/>
              </a:spcAft>
            </a:pPr>
            <a:r>
              <a:rPr lang="en-US" sz="2700">
                <a:latin typeface="Times New Roman" panose="02020603050405020304" pitchFamily="18" charset="0"/>
                <a:cs typeface="Times New Roman" panose="02020603050405020304" pitchFamily="18" charset="0"/>
              </a:rPr>
              <a:t>3. Có hộp cấp cứu phản vệ và đủ thuốc cấp cứu chuyên khoa phù </a:t>
            </a:r>
            <a:r>
              <a:rPr lang="en-US" sz="2700" smtClean="0">
                <a:latin typeface="Times New Roman" panose="02020603050405020304" pitchFamily="18" charset="0"/>
                <a:cs typeface="Times New Roman" panose="02020603050405020304" pitchFamily="18" charset="0"/>
              </a:rPr>
              <a:t>hợp</a:t>
            </a:r>
            <a:endParaRPr lang="en-SG" sz="2700">
              <a:latin typeface="Times New Roman" panose="02020603050405020304" pitchFamily="18" charset="0"/>
              <a:cs typeface="Times New Roman" panose="02020603050405020304" pitchFamily="18" charset="0"/>
            </a:endParaRPr>
          </a:p>
          <a:p>
            <a:endParaRPr lang="en-US">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927560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6449" y="290945"/>
            <a:ext cx="11332396" cy="7125027"/>
          </a:xfrm>
          <a:prstGeom prst="rect">
            <a:avLst/>
          </a:prstGeom>
        </p:spPr>
        <p:txBody>
          <a:bodyPr wrap="square">
            <a:spAutoFit/>
          </a:bodyPr>
          <a:lstStyle/>
          <a:p>
            <a:pPr algn="just">
              <a:spcAft>
                <a:spcPts val="600"/>
              </a:spcAft>
            </a:pPr>
            <a:r>
              <a:rPr lang="en-US" sz="2600" b="1" smtClean="0">
                <a:latin typeface="Times New Roman" panose="02020603050405020304" pitchFamily="18" charset="0"/>
                <a:cs typeface="Times New Roman" panose="02020603050405020304" pitchFamily="18" charset="0"/>
              </a:rPr>
              <a:t>Điều </a:t>
            </a:r>
            <a:r>
              <a:rPr lang="en-US" sz="2600" b="1">
                <a:latin typeface="Times New Roman" panose="02020603050405020304" pitchFamily="18" charset="0"/>
                <a:cs typeface="Times New Roman" panose="02020603050405020304" pitchFamily="18" charset="0"/>
              </a:rPr>
              <a:t>50. Điều kiện cấp giấy phép hoạt động đối với trạm y tế</a:t>
            </a:r>
            <a:endParaRPr lang="en-SG" sz="2600">
              <a:latin typeface="Times New Roman" panose="02020603050405020304" pitchFamily="18" charset="0"/>
              <a:cs typeface="Times New Roman" panose="02020603050405020304" pitchFamily="18" charset="0"/>
            </a:endParaRPr>
          </a:p>
          <a:p>
            <a:pPr algn="just">
              <a:spcAft>
                <a:spcPts val="600"/>
              </a:spcAft>
            </a:pPr>
            <a:r>
              <a:rPr lang="en-US" sz="2600">
                <a:latin typeface="Times New Roman" panose="02020603050405020304" pitchFamily="18" charset="0"/>
                <a:cs typeface="Times New Roman" panose="02020603050405020304" pitchFamily="18" charset="0"/>
              </a:rPr>
              <a:t>Ngoài việc đáp ứng các điều kiện chung theo quy định tại Điều 40 Nghị </a:t>
            </a:r>
            <a:r>
              <a:rPr lang="en-US" sz="2600" smtClean="0">
                <a:latin typeface="Times New Roman" panose="02020603050405020304" pitchFamily="18" charset="0"/>
                <a:cs typeface="Times New Roman" panose="02020603050405020304" pitchFamily="18" charset="0"/>
              </a:rPr>
              <a:t>định</a:t>
            </a:r>
          </a:p>
          <a:p>
            <a:pPr algn="just">
              <a:spcAft>
                <a:spcPts val="600"/>
              </a:spcAft>
            </a:pPr>
            <a:r>
              <a:rPr lang="en-US" sz="2600" smtClean="0">
                <a:latin typeface="Times New Roman" panose="02020603050405020304" pitchFamily="18" charset="0"/>
                <a:cs typeface="Times New Roman" panose="02020603050405020304" pitchFamily="18" charset="0"/>
              </a:rPr>
              <a:t> 1</a:t>
            </a:r>
            <a:r>
              <a:rPr lang="en-US" sz="2600">
                <a:latin typeface="Times New Roman" panose="02020603050405020304" pitchFamily="18" charset="0"/>
                <a:cs typeface="Times New Roman" panose="02020603050405020304" pitchFamily="18" charset="0"/>
              </a:rPr>
              <a:t>. Nhân </a:t>
            </a:r>
            <a:r>
              <a:rPr lang="en-US" sz="2600" smtClean="0">
                <a:latin typeface="Times New Roman" panose="02020603050405020304" pitchFamily="18" charset="0"/>
                <a:cs typeface="Times New Roman" panose="02020603050405020304" pitchFamily="18" charset="0"/>
              </a:rPr>
              <a:t>sự: </a:t>
            </a:r>
            <a:r>
              <a:rPr lang="en-US" sz="2600">
                <a:latin typeface="Times New Roman" panose="02020603050405020304" pitchFamily="18" charset="0"/>
                <a:cs typeface="Times New Roman" panose="02020603050405020304" pitchFamily="18" charset="0"/>
              </a:rPr>
              <a:t>Người </a:t>
            </a:r>
            <a:r>
              <a:rPr lang="en-US" sz="2600" smtClean="0">
                <a:latin typeface="Times New Roman" panose="02020603050405020304" pitchFamily="18" charset="0"/>
                <a:cs typeface="Times New Roman" panose="02020603050405020304" pitchFamily="18" charset="0"/>
              </a:rPr>
              <a:t>PTCMKT phải </a:t>
            </a:r>
            <a:r>
              <a:rPr lang="en-US" sz="2600">
                <a:latin typeface="Times New Roman" panose="02020603050405020304" pitchFamily="18" charset="0"/>
                <a:cs typeface="Times New Roman" panose="02020603050405020304" pitchFamily="18" charset="0"/>
              </a:rPr>
              <a:t>là </a:t>
            </a:r>
            <a:r>
              <a:rPr lang="en-US" sz="2600" smtClean="0">
                <a:latin typeface="Times New Roman" panose="02020603050405020304" pitchFamily="18" charset="0"/>
                <a:cs typeface="Times New Roman" panose="02020603050405020304" pitchFamily="18" charset="0"/>
              </a:rPr>
              <a:t>bác </a:t>
            </a:r>
            <a:r>
              <a:rPr lang="en-US" sz="2600">
                <a:latin typeface="Times New Roman" panose="02020603050405020304" pitchFamily="18" charset="0"/>
                <a:cs typeface="Times New Roman" panose="02020603050405020304" pitchFamily="18" charset="0"/>
              </a:rPr>
              <a:t>sỹ hoặc y </a:t>
            </a:r>
            <a:r>
              <a:rPr lang="en-US" sz="2600" smtClean="0">
                <a:latin typeface="Times New Roman" panose="02020603050405020304" pitchFamily="18" charset="0"/>
                <a:cs typeface="Times New Roman" panose="02020603050405020304" pitchFamily="18" charset="0"/>
              </a:rPr>
              <a:t>sỹ; </a:t>
            </a:r>
            <a:r>
              <a:rPr lang="en-US" sz="2600">
                <a:latin typeface="Times New Roman" panose="02020603050405020304" pitchFamily="18" charset="0"/>
                <a:cs typeface="Times New Roman" panose="02020603050405020304" pitchFamily="18" charset="0"/>
              </a:rPr>
              <a:t>Số lượng người hành nghề </a:t>
            </a:r>
            <a:r>
              <a:rPr lang="en-US" sz="2600" smtClean="0">
                <a:latin typeface="Times New Roman" panose="02020603050405020304" pitchFamily="18" charset="0"/>
                <a:cs typeface="Times New Roman" panose="02020603050405020304" pitchFamily="18" charset="0"/>
              </a:rPr>
              <a:t>phải </a:t>
            </a:r>
            <a:r>
              <a:rPr lang="en-US" sz="2600">
                <a:latin typeface="Times New Roman" panose="02020603050405020304" pitchFamily="18" charset="0"/>
                <a:cs typeface="Times New Roman" panose="02020603050405020304" pitchFamily="18" charset="0"/>
              </a:rPr>
              <a:t>đáp ứng định mức biên chế sự nghiệp trong các cơ sở </a:t>
            </a:r>
            <a:r>
              <a:rPr lang="en-US" sz="2600" smtClean="0">
                <a:latin typeface="Times New Roman" panose="02020603050405020304" pitchFamily="18" charset="0"/>
                <a:cs typeface="Times New Roman" panose="02020603050405020304" pitchFamily="18" charset="0"/>
              </a:rPr>
              <a:t>KBCB nhà nước; </a:t>
            </a:r>
            <a:r>
              <a:rPr lang="en-US" sz="2600">
                <a:latin typeface="Times New Roman" panose="02020603050405020304" pitchFamily="18" charset="0"/>
                <a:cs typeface="Times New Roman" panose="02020603050405020304" pitchFamily="18" charset="0"/>
              </a:rPr>
              <a:t>Nhân viên </a:t>
            </a:r>
            <a:r>
              <a:rPr lang="en-US" sz="2600" smtClean="0">
                <a:latin typeface="Times New Roman" panose="02020603050405020304" pitchFamily="18" charset="0"/>
                <a:cs typeface="Times New Roman" panose="02020603050405020304" pitchFamily="18" charset="0"/>
              </a:rPr>
              <a:t>YTTB thực </a:t>
            </a:r>
            <a:r>
              <a:rPr lang="en-US" sz="2600">
                <a:latin typeface="Times New Roman" panose="02020603050405020304" pitchFamily="18" charset="0"/>
                <a:cs typeface="Times New Roman" panose="02020603050405020304" pitchFamily="18" charset="0"/>
              </a:rPr>
              <a:t>hiện chăm sóc sức khỏe ban đầu theo sự phân công và chỉ đạo về chuyên môn của </a:t>
            </a:r>
            <a:r>
              <a:rPr lang="en-US" sz="2600" smtClean="0">
                <a:latin typeface="Times New Roman" panose="02020603050405020304" pitchFamily="18" charset="0"/>
                <a:cs typeface="Times New Roman" panose="02020603050405020304" pitchFamily="18" charset="0"/>
              </a:rPr>
              <a:t>người PTCMKT</a:t>
            </a:r>
            <a:endParaRPr lang="en-SG" sz="2600">
              <a:latin typeface="Times New Roman" panose="02020603050405020304" pitchFamily="18" charset="0"/>
              <a:cs typeface="Times New Roman" panose="02020603050405020304" pitchFamily="18" charset="0"/>
            </a:endParaRPr>
          </a:p>
          <a:p>
            <a:pPr algn="just">
              <a:spcAft>
                <a:spcPts val="600"/>
              </a:spcAft>
            </a:pPr>
            <a:r>
              <a:rPr lang="en-US" sz="2600">
                <a:latin typeface="Times New Roman" panose="02020603050405020304" pitchFamily="18" charset="0"/>
                <a:cs typeface="Times New Roman" panose="02020603050405020304" pitchFamily="18" charset="0"/>
              </a:rPr>
              <a:t>2. Có hộp cấp cứu phản vệ và đủ thuốc cấp cứu chuyên khoa phù hợp với các chuyên khoa thuộc phạm vi hoạt động chuyên môn của trạm y tế</a:t>
            </a:r>
            <a:r>
              <a:rPr lang="en-US" sz="2600" smtClean="0">
                <a:latin typeface="Times New Roman" panose="02020603050405020304" pitchFamily="18" charset="0"/>
                <a:cs typeface="Times New Roman" panose="02020603050405020304" pitchFamily="18" charset="0"/>
              </a:rPr>
              <a:t>.</a:t>
            </a:r>
          </a:p>
          <a:p>
            <a:pPr algn="just">
              <a:spcAft>
                <a:spcPts val="600"/>
              </a:spcAft>
            </a:pPr>
            <a:r>
              <a:rPr lang="en-US" sz="2600" b="1">
                <a:latin typeface="Times New Roman" panose="02020603050405020304" pitchFamily="18" charset="0"/>
                <a:cs typeface="Times New Roman" panose="02020603050405020304" pitchFamily="18" charset="0"/>
              </a:rPr>
              <a:t>Điều 51. Điều kiện cấp giấy phép hoạt động đối với nhà hộ sinh</a:t>
            </a:r>
            <a:endParaRPr lang="en-SG" sz="2600">
              <a:latin typeface="Times New Roman" panose="02020603050405020304" pitchFamily="18" charset="0"/>
              <a:cs typeface="Times New Roman" panose="02020603050405020304" pitchFamily="18" charset="0"/>
            </a:endParaRPr>
          </a:p>
          <a:p>
            <a:r>
              <a:rPr lang="en-US" sz="2600">
                <a:latin typeface="Times New Roman" panose="02020603050405020304" pitchFamily="18" charset="0"/>
                <a:cs typeface="Times New Roman" panose="02020603050405020304" pitchFamily="18" charset="0"/>
              </a:rPr>
              <a:t>1. Cơ sở vật </a:t>
            </a:r>
            <a:r>
              <a:rPr lang="en-US" sz="2600" smtClean="0">
                <a:latin typeface="Times New Roman" panose="02020603050405020304" pitchFamily="18" charset="0"/>
                <a:cs typeface="Times New Roman" panose="02020603050405020304" pitchFamily="18" charset="0"/>
              </a:rPr>
              <a:t>chất: </a:t>
            </a:r>
            <a:r>
              <a:rPr lang="en-US" sz="2600">
                <a:latin typeface="Times New Roman" panose="02020603050405020304" pitchFamily="18" charset="0"/>
                <a:cs typeface="Times New Roman" panose="02020603050405020304" pitchFamily="18" charset="0"/>
              </a:rPr>
              <a:t>Có các phòng khám thai, khám phụ khoa, buồng đẻ, khoa lưu bệnh là nơi theo dõi, điều trị trước và sau khi sinh của sản phụ có số giường lưu dưới 20 giường, buồng sơ sinh.</a:t>
            </a:r>
            <a:endParaRPr lang="en-SG" sz="2600">
              <a:latin typeface="Times New Roman" panose="02020603050405020304" pitchFamily="18" charset="0"/>
              <a:cs typeface="Times New Roman" panose="02020603050405020304" pitchFamily="18" charset="0"/>
            </a:endParaRPr>
          </a:p>
          <a:p>
            <a:r>
              <a:rPr lang="en-US" sz="2600">
                <a:latin typeface="Times New Roman" panose="02020603050405020304" pitchFamily="18" charset="0"/>
                <a:cs typeface="Times New Roman" panose="02020603050405020304" pitchFamily="18" charset="0"/>
              </a:rPr>
              <a:t>2. Có phương tiện vận chuyển cấp cứu trong và ngoài nhà hộ sinh. </a:t>
            </a:r>
            <a:endParaRPr lang="en-US" sz="2600" smtClean="0">
              <a:latin typeface="Times New Roman" panose="02020603050405020304" pitchFamily="18" charset="0"/>
              <a:cs typeface="Times New Roman" panose="02020603050405020304" pitchFamily="18" charset="0"/>
            </a:endParaRPr>
          </a:p>
          <a:p>
            <a:r>
              <a:rPr lang="en-US" sz="2600" smtClean="0">
                <a:latin typeface="Times New Roman" panose="02020603050405020304" pitchFamily="18" charset="0"/>
                <a:cs typeface="Times New Roman" panose="02020603050405020304" pitchFamily="18" charset="0"/>
              </a:rPr>
              <a:t>3</a:t>
            </a:r>
            <a:r>
              <a:rPr lang="en-US" sz="2600">
                <a:latin typeface="Times New Roman" panose="02020603050405020304" pitchFamily="18" charset="0"/>
                <a:cs typeface="Times New Roman" panose="02020603050405020304" pitchFamily="18" charset="0"/>
              </a:rPr>
              <a:t>. Người </a:t>
            </a:r>
            <a:r>
              <a:rPr lang="en-US" sz="2600" smtClean="0">
                <a:latin typeface="Times New Roman" panose="02020603050405020304" pitchFamily="18" charset="0"/>
                <a:cs typeface="Times New Roman" panose="02020603050405020304" pitchFamily="18" charset="0"/>
              </a:rPr>
              <a:t>PTCMKT là </a:t>
            </a:r>
            <a:r>
              <a:rPr lang="en-US" sz="2600">
                <a:latin typeface="Times New Roman" panose="02020603050405020304" pitchFamily="18" charset="0"/>
                <a:cs typeface="Times New Roman" panose="02020603050405020304" pitchFamily="18" charset="0"/>
              </a:rPr>
              <a:t>Bác sỹ với phạm vi hành nghề chuyên khoa phụ </a:t>
            </a:r>
            <a:r>
              <a:rPr lang="en-US" sz="2600" smtClean="0">
                <a:latin typeface="Times New Roman" panose="02020603050405020304" pitchFamily="18" charset="0"/>
                <a:cs typeface="Times New Roman" panose="02020603050405020304" pitchFamily="18" charset="0"/>
              </a:rPr>
              <a:t>sản; Hộ </a:t>
            </a:r>
            <a:r>
              <a:rPr lang="en-US" sz="2600">
                <a:latin typeface="Times New Roman" panose="02020603050405020304" pitchFamily="18" charset="0"/>
                <a:cs typeface="Times New Roman" panose="02020603050405020304" pitchFamily="18" charset="0"/>
              </a:rPr>
              <a:t>sinh có trình độ cử nhân trở lên.</a:t>
            </a:r>
            <a:endParaRPr lang="en-SG" sz="2600">
              <a:latin typeface="Times New Roman" panose="02020603050405020304" pitchFamily="18" charset="0"/>
              <a:cs typeface="Times New Roman" panose="02020603050405020304" pitchFamily="18" charset="0"/>
            </a:endParaRPr>
          </a:p>
          <a:p>
            <a:r>
              <a:rPr lang="en-US" sz="2600">
                <a:latin typeface="Times New Roman" panose="02020603050405020304" pitchFamily="18" charset="0"/>
                <a:cs typeface="Times New Roman" panose="02020603050405020304" pitchFamily="18" charset="0"/>
              </a:rPr>
              <a:t>4. Phải tổ chức trực chuyên môn 24/24 giờ của tất cả các </a:t>
            </a:r>
            <a:r>
              <a:rPr lang="en-US" sz="2600" smtClean="0">
                <a:latin typeface="Times New Roman" panose="02020603050405020304" pitchFamily="18" charset="0"/>
                <a:cs typeface="Times New Roman" panose="02020603050405020304" pitchFamily="18" charset="0"/>
              </a:rPr>
              <a:t>ngày</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91491" y="471055"/>
            <a:ext cx="9961418" cy="6186309"/>
          </a:xfrm>
          <a:prstGeom prst="rect">
            <a:avLst/>
          </a:prstGeom>
        </p:spPr>
        <p:txBody>
          <a:bodyPr wrap="square">
            <a:spAutoFit/>
          </a:bodyPr>
          <a:lstStyle/>
          <a:p>
            <a:pPr algn="just"/>
            <a:r>
              <a:rPr lang="en-US" sz="2700" b="1" smtClean="0">
                <a:latin typeface="Times New Roman" pitchFamily="18" charset="0"/>
                <a:cs typeface="Times New Roman" pitchFamily="18" charset="0"/>
              </a:rPr>
              <a:t>Điều 52. Điều kiện cấp GPHĐ đối với phòng chẩn trị YHCT</a:t>
            </a:r>
          </a:p>
          <a:p>
            <a:pPr algn="just"/>
            <a:r>
              <a:rPr lang="en-US" sz="2700" b="1" smtClean="0">
                <a:latin typeface="Times New Roman" pitchFamily="18" charset="0"/>
                <a:cs typeface="Times New Roman" pitchFamily="18" charset="0"/>
              </a:rPr>
              <a:t>Nhân sự</a:t>
            </a:r>
            <a:r>
              <a:rPr lang="en-US" sz="2700" smtClean="0">
                <a:latin typeface="Times New Roman" pitchFamily="18" charset="0"/>
                <a:cs typeface="Times New Roman" pitchFamily="18" charset="0"/>
              </a:rPr>
              <a:t>: người PTCMKT là người hành nghề đã được cấp GPHN thuộc một trong các chức danh chuyên môn: Bác sỹ với phạm vi hành nghề YHCT; Bác sỹ với phạm vi hành nghề chuyên khoaYHCT;Y sỹ với phạm vi hành nghề YHCT; Lương y; Người có bài thuốc gia truyền; Người có phương pháp chữa bệnh gia truyền.</a:t>
            </a:r>
          </a:p>
          <a:p>
            <a:pPr algn="just"/>
            <a:r>
              <a:rPr lang="en-US" sz="2700" b="1" smtClean="0">
                <a:latin typeface="Times New Roman" pitchFamily="18" charset="0"/>
                <a:cs typeface="Times New Roman" pitchFamily="18" charset="0"/>
              </a:rPr>
              <a:t>Điều 53. Điều kiện cấp GPHĐ đối với cơ sở dịch vụ cận lâm sàng, cơ sở kỹ thuật phục hình răng, cơ sở kỹ thuật PHCN</a:t>
            </a:r>
          </a:p>
          <a:p>
            <a:pPr algn="just"/>
            <a:r>
              <a:rPr lang="vi-VN" sz="2700">
                <a:latin typeface="Times New Roman" panose="02020603050405020304" pitchFamily="18" charset="0"/>
                <a:cs typeface="Times New Roman" panose="02020603050405020304" pitchFamily="18" charset="0"/>
              </a:rPr>
              <a:t>Ngoài việc đáp ứng các điều kiện chung theo quy định tại Điều </a:t>
            </a:r>
            <a:r>
              <a:rPr lang="vi-VN" sz="2700" smtClean="0">
                <a:latin typeface="Times New Roman" panose="02020603050405020304" pitchFamily="18" charset="0"/>
                <a:cs typeface="Times New Roman" panose="02020603050405020304" pitchFamily="18" charset="0"/>
              </a:rPr>
              <a:t>40</a:t>
            </a:r>
            <a:r>
              <a:rPr lang="en-US" sz="2700" smtClean="0">
                <a:latin typeface="Times New Roman" panose="02020603050405020304" pitchFamily="18" charset="0"/>
                <a:cs typeface="Times New Roman" panose="02020603050405020304" pitchFamily="18" charset="0"/>
              </a:rPr>
              <a:t>, các cơ sở sau phải đáp ứng quy định như sau:</a:t>
            </a:r>
            <a:endParaRPr lang="en-US" sz="2700" b="1" smtClean="0">
              <a:latin typeface="Times New Roman" pitchFamily="18" charset="0"/>
              <a:cs typeface="Times New Roman" pitchFamily="18" charset="0"/>
            </a:endParaRPr>
          </a:p>
          <a:p>
            <a:pPr marL="514350" indent="-514350" algn="just">
              <a:buAutoNum type="arabicPeriod"/>
            </a:pPr>
            <a:r>
              <a:rPr lang="en-US" sz="2700" smtClean="0">
                <a:latin typeface="Times New Roman" pitchFamily="18" charset="0"/>
                <a:cs typeface="Times New Roman" pitchFamily="18" charset="0"/>
              </a:rPr>
              <a:t>Cơ sở xét nghiệm:</a:t>
            </a:r>
          </a:p>
          <a:p>
            <a:pPr marL="514350" indent="-514350" algn="just">
              <a:buAutoNum type="arabicPeriod"/>
            </a:pPr>
            <a:r>
              <a:rPr lang="en-US" sz="2700" smtClean="0">
                <a:latin typeface="Times New Roman" pitchFamily="18" charset="0"/>
                <a:cs typeface="Times New Roman" pitchFamily="18" charset="0"/>
              </a:rPr>
              <a:t>Cơ sở chẩn đoán hình ảnh:</a:t>
            </a:r>
          </a:p>
          <a:p>
            <a:pPr marL="514350" indent="-514350" algn="just">
              <a:buFontTx/>
              <a:buAutoNum type="arabicPeriod"/>
            </a:pPr>
            <a:r>
              <a:rPr lang="en-US" sz="2700" smtClean="0">
                <a:latin typeface="Times New Roman" pitchFamily="18" charset="0"/>
                <a:cs typeface="Times New Roman" pitchFamily="18" charset="0"/>
              </a:rPr>
              <a:t>Cơ sở kỹ thuật phục hình răng:</a:t>
            </a:r>
          </a:p>
          <a:p>
            <a:pPr marL="514350" indent="-514350" algn="just">
              <a:buFontTx/>
              <a:buAutoNum type="arabicPeriod"/>
            </a:pPr>
            <a:r>
              <a:rPr lang="en-US" sz="2700" smtClean="0">
                <a:latin typeface="Times New Roman" pitchFamily="18" charset="0"/>
                <a:cs typeface="Times New Roman" pitchFamily="18" charset="0"/>
              </a:rPr>
              <a:t>Cơ sở kỹ thuật phục hồi chức năng:</a:t>
            </a:r>
          </a:p>
          <a:p>
            <a:pPr algn="just"/>
            <a:endParaRPr lang="en-US" smtClean="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8458" y="318655"/>
            <a:ext cx="11196452" cy="6370975"/>
          </a:xfrm>
          <a:prstGeom prst="rect">
            <a:avLst/>
          </a:prstGeom>
        </p:spPr>
        <p:txBody>
          <a:bodyPr wrap="square">
            <a:spAutoFit/>
          </a:bodyPr>
          <a:lstStyle/>
          <a:p>
            <a:pPr algn="just">
              <a:spcAft>
                <a:spcPts val="600"/>
              </a:spcAft>
            </a:pP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2. </a:t>
            </a:r>
            <a:r>
              <a:rPr lang="en-US" sz="2700" b="1" err="1" smtClean="0">
                <a:latin typeface="Times New Roman" pitchFamily="18" charset="0"/>
                <a:cs typeface="Times New Roman" pitchFamily="18" charset="0"/>
              </a:rPr>
              <a:t>Giải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thích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từ</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ngữ</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Tiếp</a:t>
            </a:r>
            <a:r>
              <a:rPr lang="en-US" sz="2700" b="1" smtClean="0">
                <a:latin typeface="Times New Roman" pitchFamily="18" charset="0"/>
                <a:cs typeface="Times New Roman" pitchFamily="18" charset="0"/>
              </a:rPr>
              <a:t>)</a:t>
            </a:r>
          </a:p>
          <a:p>
            <a:pPr algn="just">
              <a:spcAft>
                <a:spcPts val="600"/>
              </a:spcAft>
            </a:pPr>
            <a:r>
              <a:rPr lang="en-US" sz="2700" b="1" smtClean="0">
                <a:latin typeface="Times New Roman" pitchFamily="18" charset="0"/>
                <a:cs typeface="Times New Roman" pitchFamily="18" charset="0"/>
              </a:rPr>
              <a:t>8. </a:t>
            </a:r>
            <a:r>
              <a:rPr lang="en-US" sz="2700" b="1" err="1" smtClean="0">
                <a:latin typeface="Times New Roman" pitchFamily="18" charset="0"/>
                <a:cs typeface="Times New Roman" pitchFamily="18" charset="0"/>
              </a:rPr>
              <a:t>Văn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bằng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chuyên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khoa</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nhận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học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hoàn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chương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trình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đào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tạo</a:t>
            </a:r>
            <a:r>
              <a:rPr lang="en-US" sz="2700" smtClean="0">
                <a:latin typeface="Times New Roman" pitchFamily="18" charset="0"/>
                <a:cs typeface="Times New Roman" pitchFamily="18" charset="0"/>
              </a:rPr>
              <a:t> CK </a:t>
            </a:r>
            <a:r>
              <a:rPr lang="en-US" sz="2700" err="1" smtClean="0">
                <a:latin typeface="Times New Roman" pitchFamily="18" charset="0"/>
                <a:cs typeface="Times New Roman" pitchFamily="18" charset="0"/>
              </a:rPr>
              <a:t>sau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học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lĩnh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vực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khỏe</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tương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ứng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với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một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điểm</a:t>
            </a:r>
            <a:r>
              <a:rPr lang="en-US" sz="2700" smtClean="0">
                <a:latin typeface="Times New Roman" pitchFamily="18" charset="0"/>
                <a:cs typeface="Times New Roman" pitchFamily="18" charset="0"/>
              </a:rPr>
              <a:t> a, c, d, đ, e, g, h </a:t>
            </a:r>
            <a:r>
              <a:rPr lang="en-US" sz="2700" err="1" smtClean="0">
                <a:latin typeface="Times New Roman" pitchFamily="18" charset="0"/>
                <a:cs typeface="Times New Roman" pitchFamily="18" charset="0"/>
              </a:rPr>
              <a:t>khoản</a:t>
            </a:r>
            <a:r>
              <a:rPr lang="en-US" sz="2700" smtClean="0">
                <a:latin typeface="Times New Roman" pitchFamily="18" charset="0"/>
                <a:cs typeface="Times New Roman" pitchFamily="18" charset="0"/>
              </a:rPr>
              <a:t> 1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26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Luật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chữa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a:t>
            </a:r>
          </a:p>
          <a:p>
            <a:pPr algn="just">
              <a:spcAft>
                <a:spcPts val="600"/>
              </a:spcAft>
            </a:pPr>
            <a:r>
              <a:rPr lang="en-US" sz="2700" b="1" smtClean="0">
                <a:latin typeface="Times New Roman" pitchFamily="18" charset="0"/>
                <a:cs typeface="Times New Roman" pitchFamily="18" charset="0"/>
              </a:rPr>
              <a:t>9. </a:t>
            </a:r>
            <a:r>
              <a:rPr lang="en-US" sz="2700" b="1" err="1" smtClean="0">
                <a:latin typeface="Times New Roman" pitchFamily="18" charset="0"/>
                <a:cs typeface="Times New Roman" pitchFamily="18" charset="0"/>
              </a:rPr>
              <a:t>Phạm</a:t>
            </a:r>
            <a:r>
              <a:rPr lang="en-US" sz="2700" b="1" smtClean="0">
                <a:latin typeface="Times New Roman" pitchFamily="18" charset="0"/>
                <a:cs typeface="Times New Roman" pitchFamily="18" charset="0"/>
              </a:rPr>
              <a:t> vi </a:t>
            </a:r>
            <a:r>
              <a:rPr lang="en-US" sz="2700" b="1" err="1" smtClean="0">
                <a:latin typeface="Times New Roman" pitchFamily="18" charset="0"/>
                <a:cs typeface="Times New Roman" pitchFamily="18" charset="0"/>
              </a:rPr>
              <a:t>hành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nghề</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nội</a:t>
            </a:r>
            <a:r>
              <a:rPr lang="en-US" sz="2700" smtClean="0">
                <a:latin typeface="Times New Roman" pitchFamily="18" charset="0"/>
                <a:cs typeface="Times New Roman" pitchFamily="18" charset="0"/>
              </a:rPr>
              <a:t> dung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HN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thể</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một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đây</a:t>
            </a:r>
            <a:r>
              <a:rPr lang="en-US" sz="2700" smtClean="0">
                <a:latin typeface="Times New Roman" pitchFamily="18" charset="0"/>
                <a:cs typeface="Times New Roman" pitchFamily="18" charset="0"/>
              </a:rPr>
              <a:t>:</a:t>
            </a:r>
          </a:p>
          <a:p>
            <a:pPr algn="just">
              <a:spcAft>
                <a:spcPts val="600"/>
              </a:spcAft>
            </a:pPr>
            <a:r>
              <a:rPr lang="en-US" sz="2700" smtClean="0">
                <a:solidFill>
                  <a:srgbClr val="FF0000"/>
                </a:solidFill>
                <a:latin typeface="Times New Roman" pitchFamily="18" charset="0"/>
                <a:cs typeface="Times New Roman" pitchFamily="18" charset="0"/>
              </a:rPr>
              <a:t>a) </a:t>
            </a:r>
            <a:r>
              <a:rPr lang="en-US" sz="2700" err="1" smtClean="0">
                <a:solidFill>
                  <a:srgbClr val="FF0000"/>
                </a:solidFill>
                <a:latin typeface="Times New Roman" pitchFamily="18" charset="0"/>
                <a:cs typeface="Times New Roman" pitchFamily="18" charset="0"/>
              </a:rPr>
              <a:t>Phạm</a:t>
            </a:r>
            <a:r>
              <a:rPr lang="en-US" sz="2700" smtClean="0">
                <a:solidFill>
                  <a:srgbClr val="FF0000"/>
                </a:solidFill>
                <a:latin typeface="Times New Roman" pitchFamily="18" charset="0"/>
                <a:cs typeface="Times New Roman" pitchFamily="18" charset="0"/>
              </a:rPr>
              <a:t> vi </a:t>
            </a:r>
            <a:r>
              <a:rPr lang="en-US" sz="2700" err="1" smtClean="0">
                <a:solidFill>
                  <a:srgbClr val="FF0000"/>
                </a:solidFill>
                <a:latin typeface="Times New Roman" pitchFamily="18" charset="0"/>
                <a:cs typeface="Times New Roman" pitchFamily="18" charset="0"/>
              </a:rPr>
              <a:t>hành</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nghề</a:t>
            </a:r>
            <a:r>
              <a:rPr lang="en-US" sz="2700" smtClean="0">
                <a:solidFill>
                  <a:srgbClr val="FF0000"/>
                </a:solidFill>
                <a:latin typeface="Times New Roman" pitchFamily="18" charset="0"/>
                <a:cs typeface="Times New Roman" pitchFamily="18" charset="0"/>
              </a:rPr>
              <a:t> trên GPHN; (theo các PL của TT 32/2023/TT-BYT)</a:t>
            </a:r>
          </a:p>
          <a:p>
            <a:pPr algn="just">
              <a:spcAft>
                <a:spcPts val="600"/>
              </a:spcAft>
            </a:pPr>
            <a:r>
              <a:rPr lang="en-US" sz="2700" smtClean="0">
                <a:solidFill>
                  <a:srgbClr val="FF0000"/>
                </a:solidFill>
                <a:latin typeface="Times New Roman" pitchFamily="18" charset="0"/>
                <a:cs typeface="Times New Roman" pitchFamily="18" charset="0"/>
              </a:rPr>
              <a:t>b) </a:t>
            </a:r>
            <a:r>
              <a:rPr lang="en-US" sz="2700" err="1" smtClean="0">
                <a:solidFill>
                  <a:srgbClr val="FF0000"/>
                </a:solidFill>
                <a:latin typeface="Times New Roman" pitchFamily="18" charset="0"/>
                <a:cs typeface="Times New Roman" pitchFamily="18" charset="0"/>
              </a:rPr>
              <a:t>Quyết</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định</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điều</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chỉnh</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phạm</a:t>
            </a:r>
            <a:r>
              <a:rPr lang="en-US" sz="2700" smtClean="0">
                <a:solidFill>
                  <a:srgbClr val="FF0000"/>
                </a:solidFill>
                <a:latin typeface="Times New Roman" pitchFamily="18" charset="0"/>
                <a:cs typeface="Times New Roman" pitchFamily="18" charset="0"/>
              </a:rPr>
              <a:t> vi </a:t>
            </a:r>
            <a:r>
              <a:rPr lang="en-US" sz="2700" err="1" smtClean="0">
                <a:solidFill>
                  <a:srgbClr val="FF0000"/>
                </a:solidFill>
                <a:latin typeface="Times New Roman" pitchFamily="18" charset="0"/>
                <a:cs typeface="Times New Roman" pitchFamily="18" charset="0"/>
              </a:rPr>
              <a:t>hành</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nghề</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Điều</a:t>
            </a:r>
            <a:r>
              <a:rPr lang="en-US" sz="2700" smtClean="0">
                <a:solidFill>
                  <a:srgbClr val="FF0000"/>
                </a:solidFill>
                <a:latin typeface="Times New Roman" pitchFamily="18" charset="0"/>
                <a:cs typeface="Times New Roman" pitchFamily="18" charset="0"/>
              </a:rPr>
              <a:t> 28 </a:t>
            </a:r>
            <a:r>
              <a:rPr lang="en-US" sz="2700" err="1" smtClean="0">
                <a:solidFill>
                  <a:srgbClr val="FF0000"/>
                </a:solidFill>
                <a:latin typeface="Times New Roman" pitchFamily="18" charset="0"/>
                <a:cs typeface="Times New Roman" pitchFamily="18" charset="0"/>
              </a:rPr>
              <a:t>của</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Luật</a:t>
            </a:r>
            <a:r>
              <a:rPr lang="en-US" sz="2700" smtClean="0">
                <a:solidFill>
                  <a:srgbClr val="FF0000"/>
                </a:solidFill>
                <a:latin typeface="Times New Roman" pitchFamily="18" charset="0"/>
                <a:cs typeface="Times New Roman" pitchFamily="18" charset="0"/>
              </a:rPr>
              <a:t> KCB)</a:t>
            </a:r>
          </a:p>
          <a:p>
            <a:pPr algn="just">
              <a:spcAft>
                <a:spcPts val="600"/>
              </a:spcAft>
            </a:pPr>
            <a:r>
              <a:rPr lang="en-US" sz="2700" smtClean="0">
                <a:solidFill>
                  <a:srgbClr val="FF0000"/>
                </a:solidFill>
                <a:latin typeface="Times New Roman" pitchFamily="18" charset="0"/>
                <a:cs typeface="Times New Roman" pitchFamily="18" charset="0"/>
              </a:rPr>
              <a:t>c) </a:t>
            </a:r>
            <a:r>
              <a:rPr lang="en-US" sz="2700" err="1" smtClean="0">
                <a:solidFill>
                  <a:srgbClr val="FF0000"/>
                </a:solidFill>
                <a:latin typeface="Times New Roman" pitchFamily="18" charset="0"/>
                <a:cs typeface="Times New Roman" pitchFamily="18" charset="0"/>
              </a:rPr>
              <a:t>Văn</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bản</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cho</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phép</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thực</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hiện</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kỹ</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thuật</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của</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người</a:t>
            </a:r>
            <a:r>
              <a:rPr lang="en-US" sz="2700" smtClean="0">
                <a:solidFill>
                  <a:srgbClr val="FF0000"/>
                </a:solidFill>
                <a:latin typeface="Times New Roman" pitchFamily="18" charset="0"/>
                <a:cs typeface="Times New Roman" pitchFamily="18" charset="0"/>
              </a:rPr>
              <a:t> PTCMKT </a:t>
            </a:r>
            <a:r>
              <a:rPr lang="en-US" sz="2700" err="1" smtClean="0">
                <a:solidFill>
                  <a:srgbClr val="FF0000"/>
                </a:solidFill>
                <a:latin typeface="Times New Roman" pitchFamily="18" charset="0"/>
                <a:cs typeface="Times New Roman" pitchFamily="18" charset="0"/>
              </a:rPr>
              <a:t>của</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cơ</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sở</a:t>
            </a:r>
            <a:r>
              <a:rPr lang="en-US" sz="2700" smtClean="0">
                <a:solidFill>
                  <a:srgbClr val="FF0000"/>
                </a:solidFill>
                <a:latin typeface="Times New Roman" pitchFamily="18" charset="0"/>
                <a:cs typeface="Times New Roman" pitchFamily="18" charset="0"/>
              </a:rPr>
              <a:t> KBCB (</a:t>
            </a:r>
            <a:r>
              <a:rPr lang="en-US" sz="2700" err="1" smtClean="0">
                <a:solidFill>
                  <a:srgbClr val="FF0000"/>
                </a:solidFill>
                <a:latin typeface="Times New Roman" pitchFamily="18" charset="0"/>
                <a:cs typeface="Times New Roman" pitchFamily="18" charset="0"/>
              </a:rPr>
              <a:t>khoản</a:t>
            </a:r>
            <a:r>
              <a:rPr lang="en-US" sz="2700" smtClean="0">
                <a:solidFill>
                  <a:srgbClr val="FF0000"/>
                </a:solidFill>
                <a:latin typeface="Times New Roman" pitchFamily="18" charset="0"/>
                <a:cs typeface="Times New Roman" pitchFamily="18" charset="0"/>
              </a:rPr>
              <a:t> 3 </a:t>
            </a:r>
            <a:r>
              <a:rPr lang="en-US" sz="2700" err="1" smtClean="0">
                <a:solidFill>
                  <a:srgbClr val="FF0000"/>
                </a:solidFill>
                <a:latin typeface="Times New Roman" pitchFamily="18" charset="0"/>
                <a:cs typeface="Times New Roman" pitchFamily="18" charset="0"/>
              </a:rPr>
              <a:t>Điều</a:t>
            </a:r>
            <a:r>
              <a:rPr lang="en-US" sz="2700" smtClean="0">
                <a:solidFill>
                  <a:srgbClr val="FF0000"/>
                </a:solidFill>
                <a:latin typeface="Times New Roman" pitchFamily="18" charset="0"/>
                <a:cs typeface="Times New Roman" pitchFamily="18" charset="0"/>
              </a:rPr>
              <a:t> 10 và </a:t>
            </a:r>
            <a:r>
              <a:rPr lang="en-US" sz="2700" err="1" smtClean="0">
                <a:solidFill>
                  <a:srgbClr val="FF0000"/>
                </a:solidFill>
                <a:latin typeface="Times New Roman" pitchFamily="18" charset="0"/>
                <a:cs typeface="Times New Roman" pitchFamily="18" charset="0"/>
              </a:rPr>
              <a:t>khoản</a:t>
            </a:r>
            <a:r>
              <a:rPr lang="en-US" sz="2700" smtClean="0">
                <a:solidFill>
                  <a:srgbClr val="FF0000"/>
                </a:solidFill>
                <a:latin typeface="Times New Roman" pitchFamily="18" charset="0"/>
                <a:cs typeface="Times New Roman" pitchFamily="18" charset="0"/>
              </a:rPr>
              <a:t> 3 </a:t>
            </a:r>
            <a:r>
              <a:rPr lang="en-US" sz="2700" err="1" smtClean="0">
                <a:solidFill>
                  <a:srgbClr val="FF0000"/>
                </a:solidFill>
                <a:latin typeface="Times New Roman" pitchFamily="18" charset="0"/>
                <a:cs typeface="Times New Roman" pitchFamily="18" charset="0"/>
              </a:rPr>
              <a:t>Điều</a:t>
            </a:r>
            <a:r>
              <a:rPr lang="en-US" sz="2700" smtClean="0">
                <a:solidFill>
                  <a:srgbClr val="FF0000"/>
                </a:solidFill>
                <a:latin typeface="Times New Roman" pitchFamily="18" charset="0"/>
                <a:cs typeface="Times New Roman" pitchFamily="18" charset="0"/>
              </a:rPr>
              <a:t> 125 </a:t>
            </a:r>
            <a:r>
              <a:rPr lang="en-US" sz="2700" err="1" smtClean="0">
                <a:solidFill>
                  <a:srgbClr val="FF0000"/>
                </a:solidFill>
                <a:latin typeface="Times New Roman" pitchFamily="18" charset="0"/>
                <a:cs typeface="Times New Roman" pitchFamily="18" charset="0"/>
              </a:rPr>
              <a:t>Nghị</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định</a:t>
            </a:r>
            <a:r>
              <a:rPr lang="en-US" sz="2700" smtClean="0">
                <a:solidFill>
                  <a:srgbClr val="FF0000"/>
                </a:solidFill>
                <a:latin typeface="Times New Roman" pitchFamily="18" charset="0"/>
                <a:cs typeface="Times New Roman" pitchFamily="18" charset="0"/>
              </a:rPr>
              <a:t>  96).</a:t>
            </a:r>
          </a:p>
          <a:p>
            <a:pPr algn="just">
              <a:spcAft>
                <a:spcPts val="600"/>
              </a:spcAft>
            </a:pPr>
            <a:r>
              <a:rPr lang="en-US" sz="2700" b="1" smtClean="0">
                <a:latin typeface="Times New Roman" pitchFamily="18" charset="0"/>
                <a:cs typeface="Times New Roman" pitchFamily="18" charset="0"/>
              </a:rPr>
              <a:t>10. </a:t>
            </a:r>
            <a:r>
              <a:rPr lang="en-US" sz="2700" b="1" err="1" smtClean="0">
                <a:latin typeface="Times New Roman" pitchFamily="18" charset="0"/>
                <a:cs typeface="Times New Roman" pitchFamily="18" charset="0"/>
              </a:rPr>
              <a:t>Bộ</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phận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chuyên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môn</a:t>
            </a:r>
            <a:r>
              <a:rPr lang="en-US" sz="2700" b="1" smtClean="0">
                <a:latin typeface="Times New Roman" pitchFamily="18" charset="0"/>
                <a:cs typeface="Times New Roman" pitchFamily="18" charset="0"/>
              </a:rPr>
              <a: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KBCB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một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tổ</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thực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nhiệm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vụ</a:t>
            </a:r>
            <a:r>
              <a:rPr lang="en-US" sz="2700" smtClean="0">
                <a:latin typeface="Times New Roman" pitchFamily="18" charset="0"/>
                <a:cs typeface="Times New Roman" pitchFamily="18" charset="0"/>
              </a:rPr>
              <a:t> KBCB </a:t>
            </a:r>
            <a:r>
              <a:rPr lang="en-US" sz="2700" err="1" smtClean="0">
                <a:latin typeface="Times New Roman" pitchFamily="18" charset="0"/>
                <a:cs typeface="Times New Roman" pitchFamily="18" charset="0"/>
              </a:rPr>
              <a:t>thuộc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tổ</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KBCB, </a:t>
            </a:r>
            <a:r>
              <a:rPr lang="en-US" sz="2700" err="1" smtClean="0">
                <a:latin typeface="Times New Roman" pitchFamily="18" charset="0"/>
                <a:cs typeface="Times New Roman" pitchFamily="18" charset="0"/>
              </a:rPr>
              <a:t>bộ</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phận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BV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gọi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một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gọi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trung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tâm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khoa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đơn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nguyên</a:t>
            </a:r>
            <a:r>
              <a:rPr lang="en-US" sz="2700" smtClean="0">
                <a:latin typeface="Times New Roman" pitchFamily="18" charset="0"/>
                <a:cs typeface="Times New Roman" pitchFamily="18" charset="0"/>
              </a:rPr>
              <a:t>.</a:t>
            </a:r>
            <a:endParaRPr lang="en-US" sz="2700">
              <a:latin typeface="Times New Roman" pitchFamily="18" charset="0"/>
              <a:cs typeface="Times New Roman" pitchFamily="18" charset="0"/>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399" y="554183"/>
            <a:ext cx="10751128" cy="5878532"/>
          </a:xfrm>
          <a:prstGeom prst="rect">
            <a:avLst/>
          </a:prstGeom>
        </p:spPr>
        <p:txBody>
          <a:bodyPr wrap="square">
            <a:spAutoFit/>
          </a:bodyPr>
          <a:lstStyle/>
          <a:p>
            <a:pPr algn="just">
              <a:spcBef>
                <a:spcPts val="600"/>
              </a:spcBef>
            </a:pPr>
            <a:r>
              <a:rPr lang="en-US" sz="2700" b="1" smtClean="0">
                <a:latin typeface="Times New Roman" pitchFamily="18" charset="0"/>
                <a:cs typeface="Times New Roman" pitchFamily="18" charset="0"/>
              </a:rPr>
              <a:t>Điều 54. Điều kiện cấp GPHĐ đối với cơ sở tâm lý lâm sàng</a:t>
            </a:r>
          </a:p>
          <a:p>
            <a:pPr algn="just">
              <a:spcBef>
                <a:spcPts val="600"/>
              </a:spcBef>
            </a:pPr>
            <a:r>
              <a:rPr lang="en-US" sz="2700" b="1" smtClean="0">
                <a:latin typeface="Times New Roman" pitchFamily="18" charset="0"/>
                <a:cs typeface="Times New Roman" pitchFamily="18" charset="0"/>
              </a:rPr>
              <a:t>Điều 55. Điều kiện cấp GPHĐ đối với cơ sở dịch vụ điều dưỡng, cơ sở dịch vụ hộ sinh, cơ sở chăm sóc giảm nhẹ</a:t>
            </a:r>
          </a:p>
          <a:p>
            <a:pPr algn="just">
              <a:spcBef>
                <a:spcPts val="600"/>
              </a:spcBef>
            </a:pPr>
            <a:r>
              <a:rPr lang="en-US" sz="2700">
                <a:latin typeface="Times New Roman" panose="02020603050405020304" pitchFamily="18" charset="0"/>
                <a:cs typeface="Times New Roman" panose="02020603050405020304" pitchFamily="18" charset="0"/>
              </a:rPr>
              <a:t>Ngoài việc đáp ứng các điều kiện chung theo quy định tại Điều 40 Nghị </a:t>
            </a:r>
            <a:r>
              <a:rPr lang="en-US" sz="2700" smtClean="0">
                <a:latin typeface="Times New Roman" panose="02020603050405020304" pitchFamily="18" charset="0"/>
                <a:cs typeface="Times New Roman" panose="02020603050405020304" pitchFamily="18" charset="0"/>
              </a:rPr>
              <a:t>định</a:t>
            </a:r>
          </a:p>
          <a:p>
            <a:pPr algn="just">
              <a:spcBef>
                <a:spcPts val="600"/>
              </a:spcBef>
            </a:pPr>
            <a:r>
              <a:rPr lang="en-US" sz="2700" b="1" smtClean="0">
                <a:latin typeface="Times New Roman" pitchFamily="18" charset="0"/>
                <a:cs typeface="Times New Roman" pitchFamily="18" charset="0"/>
              </a:rPr>
              <a:t>a) Đối với cơ sở dịch vụ điều dưỡng: </a:t>
            </a:r>
            <a:r>
              <a:rPr lang="en-US" sz="2700" smtClean="0">
                <a:latin typeface="Times New Roman" pitchFamily="18" charset="0"/>
                <a:cs typeface="Times New Roman" pitchFamily="18" charset="0"/>
              </a:rPr>
              <a:t>Người PTCMKT là người hành nghề thuộc một trong các chức danh: Bác sỹ; Ysỹ; Điều dưỡng; Hộ sinh.</a:t>
            </a:r>
          </a:p>
          <a:p>
            <a:pPr algn="just">
              <a:spcBef>
                <a:spcPts val="600"/>
              </a:spcBef>
            </a:pPr>
            <a:r>
              <a:rPr lang="en-US" sz="2700" b="1" smtClean="0">
                <a:latin typeface="Times New Roman" pitchFamily="18" charset="0"/>
                <a:cs typeface="Times New Roman" pitchFamily="18" charset="0"/>
              </a:rPr>
              <a:t>b) Đối với cơ sở dịch vụ hộ sinh: </a:t>
            </a:r>
            <a:r>
              <a:rPr lang="en-US" sz="2700" smtClean="0">
                <a:latin typeface="Times New Roman" pitchFamily="18" charset="0"/>
                <a:cs typeface="Times New Roman" pitchFamily="18" charset="0"/>
              </a:rPr>
              <a:t>Người PTCMKT là người hành nghề có chức danh hộ sinh.</a:t>
            </a:r>
          </a:p>
          <a:p>
            <a:pPr algn="just">
              <a:spcBef>
                <a:spcPts val="600"/>
              </a:spcBef>
            </a:pPr>
            <a:r>
              <a:rPr lang="en-US" sz="2700" b="1" smtClean="0">
                <a:latin typeface="Times New Roman" pitchFamily="18" charset="0"/>
                <a:cs typeface="Times New Roman" pitchFamily="18" charset="0"/>
              </a:rPr>
              <a:t>c) Đối với cơ sở dịch vụ chăm sóc giảm nhẹ: </a:t>
            </a:r>
            <a:r>
              <a:rPr lang="en-US" sz="2700" smtClean="0">
                <a:latin typeface="Times New Roman" pitchFamily="18" charset="0"/>
                <a:cs typeface="Times New Roman" pitchFamily="18" charset="0"/>
              </a:rPr>
              <a:t>Người PTCMKT là người hành nghề có chức danh </a:t>
            </a:r>
            <a:r>
              <a:rPr lang="en-US" sz="2700" smtClean="0">
                <a:solidFill>
                  <a:srgbClr val="FF0000"/>
                </a:solidFill>
                <a:latin typeface="Times New Roman" pitchFamily="18" charset="0"/>
                <a:cs typeface="Times New Roman" pitchFamily="18" charset="0"/>
              </a:rPr>
              <a:t>bác sỹ </a:t>
            </a:r>
            <a:r>
              <a:rPr lang="en-US" sz="2700" smtClean="0">
                <a:latin typeface="Times New Roman" pitchFamily="18" charset="0"/>
                <a:cs typeface="Times New Roman" pitchFamily="18" charset="0"/>
              </a:rPr>
              <a:t>với phạm vi hành nghề thuộc một trong các trường hợp sau đây: Phạm vi hành nghề y khoa; Phạm vi hành nghề y học dự phòng; </a:t>
            </a:r>
            <a:r>
              <a:rPr lang="vi-VN" sz="2700" smtClean="0">
                <a:latin typeface="Times New Roman" pitchFamily="18" charset="0"/>
                <a:cs typeface="Times New Roman" pitchFamily="18" charset="0"/>
              </a:rPr>
              <a:t>Phạm vi hành nghề chuyên khoa, trừ chuyên khoa răng hàm mặt.</a:t>
            </a:r>
            <a:endParaRPr lang="en-US" sz="2700" smtClean="0">
              <a:latin typeface="Times New Roman" pitchFamily="18" charset="0"/>
              <a:cs typeface="Times New Roman" pitchFamily="18" charset="0"/>
            </a:endParaRPr>
          </a:p>
          <a:p>
            <a:pPr marL="514350" indent="-514350" algn="just">
              <a:buFontTx/>
              <a:buAutoNum type="arabicPeriod"/>
            </a:pPr>
            <a:endParaRPr lang="en-US" sz="2700" smtClean="0">
              <a:latin typeface="Times New Roman" pitchFamily="18" charset="0"/>
              <a:cs typeface="Times New Roman" pitchFamily="18" charset="0"/>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2836" y="526473"/>
            <a:ext cx="10861964" cy="5909310"/>
          </a:xfrm>
          <a:prstGeom prst="rect">
            <a:avLst/>
          </a:prstGeom>
        </p:spPr>
        <p:txBody>
          <a:bodyPr wrap="square">
            <a:spAutoFit/>
          </a:bodyPr>
          <a:lstStyle/>
          <a:p>
            <a:r>
              <a:rPr lang="en-US" sz="2700" b="1" smtClean="0">
                <a:latin typeface="Times New Roman" pitchFamily="18" charset="0"/>
                <a:cs typeface="Times New Roman" pitchFamily="18" charset="0"/>
              </a:rPr>
              <a:t>Điều 56. Điều kiện cấp GPHĐ đối với cơ sở cấp cứu ngoại viện</a:t>
            </a:r>
            <a:endParaRPr lang="en-US" sz="2700" smtClean="0">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1. Cơ sở vật chất: a) Có khu vực khử khuẩn xe cứu thương kèm theo đầy đủ dụng cụ, phương tiện khử khuẩn hoặc có hợp đồng khử khuẩn với cơ sở KCB có đủ điều kiện để thực hiện việc khử khuẩn theo quy định của BYT.</a:t>
            </a:r>
          </a:p>
          <a:p>
            <a:pPr algn="just"/>
            <a:r>
              <a:rPr lang="en-US" sz="2700" smtClean="0">
                <a:latin typeface="Times New Roman" pitchFamily="18" charset="0"/>
                <a:cs typeface="Times New Roman" pitchFamily="18" charset="0"/>
              </a:rPr>
              <a:t>b) Có phòng trực, nhân viên trực, tổng đài điện thoại trực tại trụ sở 24/24 giờ tất cả các ngày đối với cơ sở cấp cứu ngoại viện.</a:t>
            </a:r>
          </a:p>
          <a:p>
            <a:pPr algn="just"/>
            <a:r>
              <a:rPr lang="en-US" sz="2700" smtClean="0">
                <a:latin typeface="Times New Roman" pitchFamily="18" charset="0"/>
                <a:cs typeface="Times New Roman" pitchFamily="18" charset="0"/>
              </a:rPr>
              <a:t>c) Trụ sở không bao gồm diện tích đỗ phương tiện vận chuyển cấp cứu.</a:t>
            </a:r>
          </a:p>
          <a:p>
            <a:pPr algn="just"/>
            <a:r>
              <a:rPr lang="en-US" sz="2700" smtClean="0">
                <a:latin typeface="Times New Roman" pitchFamily="18" charset="0"/>
                <a:cs typeface="Times New Roman" pitchFamily="18" charset="0"/>
              </a:rPr>
              <a:t>d) Phương tiện vận chuyển cấp cứu: Có tối thiểu 02 xe cứu thương đối với cơ sở cấp cứu ngoại viện; Các xe cứu thương của cơ sở phải đáp ứng các tiêu chuẩn theo quy định hiện hành.</a:t>
            </a:r>
          </a:p>
          <a:p>
            <a:pPr algn="just"/>
            <a:r>
              <a:rPr lang="en-US" sz="2700" smtClean="0">
                <a:latin typeface="Times New Roman" pitchFamily="18" charset="0"/>
                <a:cs typeface="Times New Roman" pitchFamily="18" charset="0"/>
              </a:rPr>
              <a:t>đ) Có hộp cấp cứu phản vệ và đủ thuốc cấp cứu bảo đảm an toàn và điều kiện vệ sinh cho người bệnh.</a:t>
            </a:r>
          </a:p>
          <a:p>
            <a:pPr algn="just"/>
            <a:r>
              <a:rPr lang="en-US" sz="2700" smtClean="0">
                <a:latin typeface="Times New Roman" pitchFamily="18" charset="0"/>
                <a:cs typeface="Times New Roman" pitchFamily="18" charset="0"/>
              </a:rPr>
              <a:t>2. Nhân sự:Người PTCMKT là người hành nghề thuộc một trong các chức danh sau đây:a) Bác sỹ;b) Cấp cứu viên ngoại viện.</a:t>
            </a:r>
            <a:endParaRPr lang="en-US" sz="2700">
              <a:latin typeface="Times New Roman" pitchFamily="18" charset="0"/>
              <a:cs typeface="Times New Roman" pitchFamily="18" charset="0"/>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3672" y="346364"/>
            <a:ext cx="10751128" cy="5463034"/>
          </a:xfrm>
          <a:prstGeom prst="rect">
            <a:avLst/>
          </a:prstGeom>
        </p:spPr>
        <p:txBody>
          <a:bodyPr wrap="square">
            <a:spAutoFit/>
          </a:bodyPr>
          <a:lstStyle/>
          <a:p>
            <a:pPr algn="just"/>
            <a:r>
              <a:rPr lang="en-US" sz="2600" b="1" smtClean="0">
                <a:latin typeface="Times New Roman" pitchFamily="18" charset="0"/>
                <a:cs typeface="Times New Roman" pitchFamily="18" charset="0"/>
              </a:rPr>
              <a:t>Điều 57. Điều kiện cấp GPHĐ cơ sở kính thuốc có đo, kiểm tra tật khúc xạ</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58. Điều kiện cấp GPHĐ đối với cơ sở lọc máu</a:t>
            </a:r>
          </a:p>
          <a:p>
            <a:pPr algn="just"/>
            <a:r>
              <a:rPr lang="en-US" sz="2700" b="1" smtClean="0">
                <a:latin typeface="Times New Roman" pitchFamily="18" charset="0"/>
                <a:cs typeface="Times New Roman" pitchFamily="18" charset="0"/>
              </a:rPr>
              <a:t>1. Cơ sở vật chất</a:t>
            </a:r>
            <a:r>
              <a:rPr lang="en-US" sz="2700" smtClean="0">
                <a:latin typeface="Times New Roman" pitchFamily="18" charset="0"/>
                <a:cs typeface="Times New Roman" pitchFamily="18" charset="0"/>
              </a:rPr>
              <a:t>: Có khu vực tiếp đón, khu vực chờ, kho sạch, kho ướt, phòng tái xử lý quả lọc (nếu có tái xử lý quả lọc); Có phòng lọc máu diện tích tối thiểu 4,5m</a:t>
            </a:r>
            <a:r>
              <a:rPr lang="en-US" sz="2700" baseline="30000" smtClean="0">
                <a:latin typeface="Times New Roman" pitchFamily="18" charset="0"/>
                <a:cs typeface="Times New Roman" pitchFamily="18" charset="0"/>
              </a:rPr>
              <a:t>2</a:t>
            </a:r>
            <a:r>
              <a:rPr lang="en-US" sz="2700" smtClean="0">
                <a:latin typeface="Times New Roman" pitchFamily="18" charset="0"/>
                <a:cs typeface="Times New Roman" pitchFamily="18" charset="0"/>
              </a:rPr>
              <a:t> /máy thận nhân tạo; Có hệ thống lọc nước R.O cho thận nhân tạo và tái xử lý quả lọc (nếu tái xử lý quả lọc); Có hợp đồng hỗ trợ CM với BV có phạm vi hoạt động chuyên môn TNT trên địa bàn; Có phương tiện vận chuyển cấp cứu, nếu không có phương tiện VCCC phải có HĐVC.</a:t>
            </a:r>
          </a:p>
          <a:p>
            <a:pPr algn="just"/>
            <a:r>
              <a:rPr lang="en-US" sz="2700" b="1" smtClean="0">
                <a:latin typeface="Times New Roman" pitchFamily="18" charset="0"/>
                <a:cs typeface="Times New Roman" pitchFamily="18" charset="0"/>
              </a:rPr>
              <a:t>2. Nhân lực</a:t>
            </a:r>
            <a:r>
              <a:rPr lang="en-US" sz="2700" smtClean="0">
                <a:latin typeface="Times New Roman" pitchFamily="18" charset="0"/>
                <a:cs typeface="Times New Roman" pitchFamily="18" charset="0"/>
              </a:rPr>
              <a:t>: Người chịu trách nhiệm CMKT là BS với 1 trong các PVHN: y khoa, CK nội, chuyên khoa HSCC; có CCĐT kỹ thuật chuyên môn theo quy định tại khoản 3 Điều 12 Nghị định này về thận nhân tạo; Người HN là điều dưỡng có CCĐT kỹ thuật chuyên môn theo quy định tại khoản 3 Điều 12 Nghị định này về thận nhân tạo.</a:t>
            </a:r>
            <a:endParaRPr lang="en-US" sz="2700">
              <a:latin typeface="Times New Roman" pitchFamily="18" charset="0"/>
              <a:cs typeface="Times New Roman" pitchFamily="18" charset="0"/>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277091"/>
            <a:ext cx="10584873" cy="6340197"/>
          </a:xfrm>
          <a:prstGeom prst="rect">
            <a:avLst/>
          </a:prstGeom>
        </p:spPr>
        <p:txBody>
          <a:bodyPr wrap="square">
            <a:spAutoFit/>
          </a:bodyPr>
          <a:lstStyle/>
          <a:p>
            <a:pPr algn="ctr"/>
            <a:r>
              <a:rPr lang="en-US" sz="2700" b="1" smtClean="0">
                <a:latin typeface="Times New Roman" pitchFamily="18" charset="0"/>
                <a:cs typeface="Times New Roman" pitchFamily="18" charset="0"/>
              </a:rPr>
              <a:t>Mục 2. CẤP GPHĐ KHÁM BỆNH, CHỮA BỆNH</a:t>
            </a:r>
          </a:p>
          <a:p>
            <a:r>
              <a:rPr lang="en-US" sz="2700" smtClean="0">
                <a:latin typeface="Times New Roman" pitchFamily="18" charset="0"/>
                <a:cs typeface="Times New Roman" pitchFamily="18" charset="0"/>
              </a:rPr>
              <a:t> </a:t>
            </a:r>
            <a:r>
              <a:rPr lang="en-US" sz="2700" b="1" smtClean="0">
                <a:latin typeface="Times New Roman" pitchFamily="18" charset="0"/>
                <a:cs typeface="Times New Roman" pitchFamily="18" charset="0"/>
              </a:rPr>
              <a:t>Điều 59. Các trường hợp cấp mới GPHĐ</a:t>
            </a:r>
          </a:p>
          <a:p>
            <a:pPr algn="just"/>
            <a:r>
              <a:rPr lang="en-US" sz="2700" b="1" smtClean="0">
                <a:latin typeface="Times New Roman" pitchFamily="18" charset="0"/>
                <a:cs typeface="Times New Roman" pitchFamily="18" charset="0"/>
              </a:rPr>
              <a:t>1. Các trường hợp cấp mới </a:t>
            </a:r>
            <a:endParaRPr lang="en-US" sz="2700" smtClean="0">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a) Cơ sở lần đầu tiên đề nghị cấp GPHĐ;</a:t>
            </a:r>
          </a:p>
          <a:p>
            <a:pPr algn="just"/>
            <a:r>
              <a:rPr lang="en-US" sz="2700" smtClean="0">
                <a:latin typeface="Times New Roman" pitchFamily="18" charset="0"/>
                <a:cs typeface="Times New Roman" pitchFamily="18" charset="0"/>
              </a:rPr>
              <a:t>b) Cơ sở bị thu hồi GPHĐ, trừ trường hợp quy định tại điểm d khoản 1 Điều 56 của Luật KCB (d. GPHĐ có sai sót thông tin);</a:t>
            </a:r>
          </a:p>
          <a:p>
            <a:pPr algn="just"/>
            <a:r>
              <a:rPr lang="en-US" sz="2700" smtClean="0">
                <a:latin typeface="Times New Roman" pitchFamily="18" charset="0"/>
                <a:cs typeface="Times New Roman" pitchFamily="18" charset="0"/>
              </a:rPr>
              <a:t>c) Cơ sở đã được cấp GPHĐ nhưng thay đổi hình thức tổ chức</a:t>
            </a:r>
          </a:p>
          <a:p>
            <a:pPr algn="just"/>
            <a:r>
              <a:rPr lang="en-US" sz="2700" smtClean="0">
                <a:latin typeface="Times New Roman" pitchFamily="18" charset="0"/>
                <a:cs typeface="Times New Roman" pitchFamily="18" charset="0"/>
              </a:rPr>
              <a:t>d) Cơ sở đã được cấp GPHĐ nhưng thay đổi địa điểm;</a:t>
            </a:r>
          </a:p>
          <a:p>
            <a:pPr algn="just"/>
            <a:r>
              <a:rPr lang="en-US" sz="2700" smtClean="0">
                <a:latin typeface="Times New Roman" pitchFamily="18" charset="0"/>
                <a:cs typeface="Times New Roman" pitchFamily="18" charset="0"/>
              </a:rPr>
              <a:t>đ) Cơ sở đã được cấp GPHĐ nhưng chia tách, hợp nhất, sáp nhập;</a:t>
            </a:r>
          </a:p>
          <a:p>
            <a:pPr algn="just"/>
            <a:r>
              <a:rPr lang="en-US" sz="2700" smtClean="0">
                <a:solidFill>
                  <a:srgbClr val="FF0000"/>
                </a:solidFill>
                <a:latin typeface="Times New Roman" pitchFamily="18" charset="0"/>
                <a:cs typeface="Times New Roman" pitchFamily="18" charset="0"/>
              </a:rPr>
              <a:t>e) Cơ sở đã được cấp GPHĐ nhưng bổ sung thêm cơ sở KCB trực thuộc ngoài khuôn viên của cơ sở đã được cấp phép;</a:t>
            </a:r>
          </a:p>
          <a:p>
            <a:pPr algn="just"/>
            <a:r>
              <a:rPr lang="en-US" sz="2700" smtClean="0">
                <a:latin typeface="Times New Roman" pitchFamily="18" charset="0"/>
                <a:cs typeface="Times New Roman" pitchFamily="18" charset="0"/>
              </a:rPr>
              <a:t>g) Cơ sở đã được cấp GPHĐ nhưng đề nghị chuyển sang hoạt động theo mô hình KCB nhân đạo hoặc cơ sở KCB không vì mục đích lợi nhuận.</a:t>
            </a:r>
          </a:p>
          <a:p>
            <a:pPr algn="just"/>
            <a:r>
              <a:rPr lang="en-US" sz="2700" b="1" smtClean="0">
                <a:latin typeface="Times New Roman" pitchFamily="18" charset="0"/>
                <a:cs typeface="Times New Roman" pitchFamily="18" charset="0"/>
              </a:rPr>
              <a:t>2. Cơ sở đã được cấp GPHĐ </a:t>
            </a:r>
            <a:r>
              <a:rPr lang="en-US" sz="2700" smtClean="0">
                <a:latin typeface="Times New Roman" pitchFamily="18" charset="0"/>
                <a:cs typeface="Times New Roman" pitchFamily="18" charset="0"/>
              </a:rPr>
              <a:t>có thay đổi chủ sở hữu nhưng không thay đổi tên gọi, quy mô, PVHĐ, địa điểm thì không phải cấp mới GPHĐ.</a:t>
            </a:r>
            <a:endParaRPr lang="en-US" sz="2700">
              <a:latin typeface="Times New Roman" pitchFamily="18" charset="0"/>
              <a:cs typeface="Times New Roman" pitchFamily="18" charset="0"/>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1514" y="228600"/>
            <a:ext cx="11066318" cy="6140142"/>
          </a:xfrm>
          <a:prstGeom prst="rect">
            <a:avLst/>
          </a:prstGeom>
        </p:spPr>
        <p:txBody>
          <a:bodyPr wrap="square">
            <a:spAutoFit/>
          </a:bodyPr>
          <a:lstStyle/>
          <a:p>
            <a:pPr algn="just"/>
            <a:r>
              <a:rPr lang="en-US" sz="2700" b="1" smtClean="0">
                <a:latin typeface="Times New Roman" pitchFamily="18" charset="0"/>
                <a:cs typeface="Times New Roman" pitchFamily="18" charset="0"/>
              </a:rPr>
              <a:t>Điều 60. Hồ sơ đề nghị cấp mới GPHĐ</a:t>
            </a:r>
          </a:p>
          <a:p>
            <a:pPr algn="just"/>
            <a:r>
              <a:rPr lang="en-US" sz="2600" smtClean="0">
                <a:latin typeface="Times New Roman" pitchFamily="18" charset="0"/>
                <a:cs typeface="Times New Roman" pitchFamily="18" charset="0"/>
              </a:rPr>
              <a:t>1. Hồ sơ đề nghị cấp mới tại các điểm a, b, c, d, đ, e khoản 1 Điều 59 Nghị định </a:t>
            </a:r>
          </a:p>
          <a:p>
            <a:pPr algn="just"/>
            <a:r>
              <a:rPr lang="en-US" sz="2600" smtClean="0">
                <a:latin typeface="Times New Roman" pitchFamily="18" charset="0"/>
                <a:cs typeface="Times New Roman" pitchFamily="18" charset="0"/>
              </a:rPr>
              <a:t>a) Đơn theo Mẫu 02 Phụ lục II Nghị định 96;</a:t>
            </a:r>
          </a:p>
          <a:p>
            <a:pPr algn="just"/>
            <a:r>
              <a:rPr lang="en-US" sz="2600" smtClean="0">
                <a:latin typeface="Times New Roman" pitchFamily="18" charset="0"/>
                <a:cs typeface="Times New Roman" pitchFamily="18" charset="0"/>
              </a:rPr>
              <a:t>b) Bản sao hợp lệ quyết định thành lập/giấy chứng nhận đăng ký doanh nghiệp đối với cơ sở khám bệnh, chữa bệnh tư nhân;</a:t>
            </a:r>
          </a:p>
          <a:p>
            <a:pPr algn="just"/>
            <a:r>
              <a:rPr lang="en-US" sz="2600" smtClean="0">
                <a:latin typeface="Times New Roman" pitchFamily="18" charset="0"/>
                <a:cs typeface="Times New Roman" pitchFamily="18" charset="0"/>
              </a:rPr>
              <a:t>c) Bản sao hợp lệ GPHN và giấy xác nhận quá trình hành nghề của người chịu trách nhiệm chuyên môn kỹ thuật theo Mẫu 11 Phụ lục I Nghị định này</a:t>
            </a:r>
          </a:p>
          <a:p>
            <a:pPr algn="just"/>
            <a:r>
              <a:rPr lang="en-US" sz="2600" smtClean="0">
                <a:latin typeface="Times New Roman" pitchFamily="18" charset="0"/>
                <a:cs typeface="Times New Roman" pitchFamily="18" charset="0"/>
              </a:rPr>
              <a:t>d) Bản sao hợp lệ GPHN và giấy xác nhận quá trình hành nghề theo Mẫu11 Phụ lục I Nghị định của người phụ trách bộ phận chuyên môn của cơ sở KBCB</a:t>
            </a:r>
          </a:p>
          <a:p>
            <a:pPr algn="just"/>
            <a:r>
              <a:rPr lang="en-US" sz="2600" smtClean="0">
                <a:latin typeface="Times New Roman" pitchFamily="18" charset="0"/>
                <a:cs typeface="Times New Roman" pitchFamily="18" charset="0"/>
              </a:rPr>
              <a:t>đ) Bản kê khai cơ sở vật chất, danh mục thiết bị y tế, danh sách nhân sự heo Mẫu 08 Phụ lục II Nghị định và các giấy tờ chứng minh, xác nhận các kê khai đó;</a:t>
            </a:r>
          </a:p>
          <a:p>
            <a:pPr algn="just"/>
            <a:r>
              <a:rPr lang="en-US" sz="2600" smtClean="0">
                <a:latin typeface="Times New Roman" pitchFamily="18" charset="0"/>
                <a:cs typeface="Times New Roman" pitchFamily="18" charset="0"/>
              </a:rPr>
              <a:t>e) Danh sách đăng ký hành nghề tại cơ sở theo Mẫu 01 Phụ lục II Nghị định này;</a:t>
            </a:r>
          </a:p>
          <a:p>
            <a:pPr algn="just"/>
            <a:r>
              <a:rPr lang="en-US" sz="2600" smtClean="0">
                <a:latin typeface="Times New Roman" pitchFamily="18" charset="0"/>
                <a:cs typeface="Times New Roman" pitchFamily="18" charset="0"/>
              </a:rPr>
              <a:t>g) Văn bản phê duyệt quy định về chức năng nhiệm vụ, cơ cấu tổ chức của BV của nhà nước.</a:t>
            </a:r>
            <a:r>
              <a:rPr lang="en-US" sz="2800" smtClean="0"/>
              <a:t> </a:t>
            </a:r>
          </a:p>
          <a:p>
            <a:pPr algn="just"/>
            <a:r>
              <a:rPr lang="en-US" sz="2600" smtClean="0">
                <a:latin typeface="Times New Roman" pitchFamily="18" charset="0"/>
                <a:cs typeface="Times New Roman" pitchFamily="18" charset="0"/>
              </a:rPr>
              <a:t>h) Danh mục chuyên môn kỹ thuật của cơ sở KBCB đề xuất</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8675" y="474345"/>
            <a:ext cx="10929938" cy="6032421"/>
          </a:xfrm>
          <a:prstGeom prst="rect">
            <a:avLst/>
          </a:prstGeom>
        </p:spPr>
        <p:txBody>
          <a:bodyPr wrap="square">
            <a:spAutoFit/>
          </a:bodyPr>
          <a:lstStyle/>
          <a:p>
            <a:pPr algn="just">
              <a:spcAft>
                <a:spcPts val="600"/>
              </a:spcAft>
            </a:pPr>
            <a:r>
              <a:rPr lang="en-US" sz="2600" b="1" smtClean="0">
                <a:latin typeface="Times New Roman" pitchFamily="18" charset="0"/>
                <a:cs typeface="Times New Roman" pitchFamily="18" charset="0"/>
              </a:rPr>
              <a:t>Điều 60. Hồ sơ đề nghị cấp mới GPHĐ (tiếp)</a:t>
            </a:r>
          </a:p>
          <a:p>
            <a:pPr algn="just">
              <a:spcAft>
                <a:spcPts val="600"/>
              </a:spcAft>
            </a:pPr>
            <a:r>
              <a:rPr lang="en-US" sz="2600" b="1" smtClean="0">
                <a:latin typeface="Times New Roman" pitchFamily="18" charset="0"/>
                <a:cs typeface="Times New Roman" pitchFamily="18" charset="0"/>
              </a:rPr>
              <a:t>2. Hồ sơ đề nghị cấp giấy phép hoạt động đối với trường hợp đã được cấp giấy phép hoạt động nhưng thay đổi địa điểm </a:t>
            </a:r>
            <a:r>
              <a:rPr lang="en-US" sz="2600" smtClean="0">
                <a:latin typeface="Times New Roman" pitchFamily="18" charset="0"/>
                <a:cs typeface="Times New Roman" pitchFamily="18" charset="0"/>
              </a:rPr>
              <a:t>theo quy định tại điểm d khoản 1 Điều 59 Nghị định này:</a:t>
            </a:r>
          </a:p>
          <a:p>
            <a:pPr algn="just">
              <a:spcAft>
                <a:spcPts val="600"/>
              </a:spcAft>
            </a:pPr>
            <a:r>
              <a:rPr lang="en-US" sz="2600" smtClean="0">
                <a:latin typeface="Times New Roman" pitchFamily="18" charset="0"/>
                <a:cs typeface="Times New Roman" pitchFamily="18" charset="0"/>
              </a:rPr>
              <a:t>a) Đơn theo Mẫu 02 Phụ lục II ban hành kèm theo Nghị định này;</a:t>
            </a:r>
          </a:p>
          <a:p>
            <a:pPr algn="just">
              <a:spcAft>
                <a:spcPts val="600"/>
              </a:spcAft>
            </a:pPr>
            <a:r>
              <a:rPr lang="en-US" sz="2600" smtClean="0">
                <a:latin typeface="Times New Roman" pitchFamily="18" charset="0"/>
                <a:cs typeface="Times New Roman" pitchFamily="18" charset="0"/>
              </a:rPr>
              <a:t>b) Bản sao hợp lệ quyết định thành lập hoặc văn bản có tên của cơ sở khám bệnh, chữa bệnh của cơ quan nhà nước có thẩm quyền đối với cơ sở khám bệnh, chữa bệnh của nhà nước hoặc giấy chứng nhận đăng ký doanh nghiệp đối với cơ sở khám bệnh, chữa bệnh tư nhân hoặc giấy chứng nhận đầu tư đối với cơ sở khám bệnh, chữa bệnh có vốn đầu tư nước ngoài;</a:t>
            </a:r>
          </a:p>
          <a:p>
            <a:pPr algn="just">
              <a:spcAft>
                <a:spcPts val="600"/>
              </a:spcAft>
            </a:pPr>
            <a:r>
              <a:rPr lang="en-US" sz="2600" smtClean="0">
                <a:latin typeface="Times New Roman" pitchFamily="18" charset="0"/>
                <a:cs typeface="Times New Roman" pitchFamily="18" charset="0"/>
              </a:rPr>
              <a:t>c) Bản kê khai cơ sở vật chất đáp ứng điều kiện cấp giấy phép hoạt động tại địa điểm mới và các giấy tờ chứng minh, xác nhận các kê khai đó;</a:t>
            </a:r>
          </a:p>
          <a:p>
            <a:pPr algn="just">
              <a:spcAft>
                <a:spcPts val="600"/>
              </a:spcAft>
            </a:pPr>
            <a:r>
              <a:rPr lang="en-US" sz="2600" smtClean="0">
                <a:latin typeface="Times New Roman" pitchFamily="18" charset="0"/>
                <a:cs typeface="Times New Roman" pitchFamily="18" charset="0"/>
              </a:rPr>
              <a:t>d) Bản sao hợp lệ giấy phép hoạt động đã cấp.</a:t>
            </a:r>
          </a:p>
          <a:p>
            <a:pPr algn="just"/>
            <a:endParaRPr lang="en-US" b="1" smtClean="0">
              <a:latin typeface="Times New Roman" pitchFamily="18" charset="0"/>
              <a:cs typeface="Times New Roman" pitchFamily="18" charset="0"/>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300039"/>
            <a:ext cx="11101387" cy="6632585"/>
          </a:xfrm>
          <a:prstGeom prst="rect">
            <a:avLst/>
          </a:prstGeom>
        </p:spPr>
        <p:txBody>
          <a:bodyPr wrap="square">
            <a:spAutoFit/>
          </a:bodyPr>
          <a:lstStyle/>
          <a:p>
            <a:pPr algn="just"/>
            <a:r>
              <a:rPr lang="en-US" sz="2500" b="1" smtClean="0">
                <a:latin typeface="Times New Roman" pitchFamily="18" charset="0"/>
                <a:cs typeface="Times New Roman" pitchFamily="18" charset="0"/>
              </a:rPr>
              <a:t>Điều 61. Thủ tục cấp mới GPHĐ</a:t>
            </a:r>
            <a:endParaRPr lang="en-US" sz="2500" smtClean="0">
              <a:latin typeface="Times New Roman" pitchFamily="18" charset="0"/>
              <a:cs typeface="Times New Roman" pitchFamily="18" charset="0"/>
            </a:endParaRPr>
          </a:p>
          <a:p>
            <a:pPr algn="just"/>
            <a:r>
              <a:rPr lang="en-US" sz="2500" b="1" smtClean="0">
                <a:latin typeface="Times New Roman" pitchFamily="18" charset="0"/>
                <a:cs typeface="Times New Roman" pitchFamily="18" charset="0"/>
              </a:rPr>
              <a:t>Điều 62. Hồ sơ đề nghị cấp lại: </a:t>
            </a:r>
            <a:r>
              <a:rPr lang="en-US" sz="2500" smtClean="0">
                <a:latin typeface="Times New Roman" pitchFamily="18" charset="0"/>
                <a:cs typeface="Times New Roman" pitchFamily="18" charset="0"/>
              </a:rPr>
              <a:t>bị mất hoặc hư hỏng hoặc sai sót thông tin</a:t>
            </a:r>
          </a:p>
          <a:p>
            <a:pPr algn="just"/>
            <a:r>
              <a:rPr lang="en-US" sz="2500" b="1" smtClean="0">
                <a:latin typeface="Times New Roman" pitchFamily="18" charset="0"/>
                <a:cs typeface="Times New Roman" pitchFamily="18" charset="0"/>
              </a:rPr>
              <a:t>Điều 63. Thủ tục cấp lại giấy phép hoạt động</a:t>
            </a:r>
          </a:p>
          <a:p>
            <a:pPr algn="just"/>
            <a:r>
              <a:rPr lang="en-US" sz="2500" b="1" smtClean="0">
                <a:latin typeface="Times New Roman" pitchFamily="18" charset="0"/>
                <a:cs typeface="Times New Roman" pitchFamily="18" charset="0"/>
              </a:rPr>
              <a:t>Điều 64. Hồ sơ đề nghị điều chỉnh nội dung GPHĐ</a:t>
            </a:r>
          </a:p>
          <a:p>
            <a:r>
              <a:rPr lang="en-US" sz="2500" b="1" smtClean="0">
                <a:latin typeface="Times New Roman" pitchFamily="18" charset="0"/>
                <a:cs typeface="Times New Roman" pitchFamily="18" charset="0"/>
              </a:rPr>
              <a:t>1. Điều chỉnh nội dung GPHĐ do thay đổi tên, địa chỉ (không thay đổi địa điểm), thời gian làm việc</a:t>
            </a:r>
            <a:r>
              <a:rPr lang="en-US" sz="2500" smtClean="0">
                <a:latin typeface="Times New Roman" pitchFamily="18" charset="0"/>
                <a:cs typeface="Times New Roman" pitchFamily="18" charset="0"/>
              </a:rPr>
              <a:t>: Đơn Mẫu 02 Phụ lục II và Các giấy tờ chứng minh việc thay đổi.</a:t>
            </a:r>
          </a:p>
          <a:p>
            <a:r>
              <a:rPr lang="en-US" sz="2500" b="1" smtClean="0">
                <a:latin typeface="Times New Roman" pitchFamily="18" charset="0"/>
                <a:cs typeface="Times New Roman" pitchFamily="18" charset="0"/>
              </a:rPr>
              <a:t>2. Điều chỉnh nội dung GPHĐ khi thay đổi quy mô hoạt động, phạm vi hoạt động chuyên môn hoặc </a:t>
            </a:r>
            <a:r>
              <a:rPr lang="en-US" sz="2500" b="1" u="sng" smtClean="0">
                <a:latin typeface="Times New Roman" pitchFamily="18" charset="0"/>
                <a:cs typeface="Times New Roman" pitchFamily="18" charset="0"/>
              </a:rPr>
              <a:t>bổ sung, giảm bớt danh mục kỹ thuật</a:t>
            </a:r>
            <a:endParaRPr lang="en-US" sz="2500" b="1" smtClean="0">
              <a:solidFill>
                <a:srgbClr val="FF0000"/>
              </a:solidFill>
              <a:latin typeface="Times New Roman" pitchFamily="18" charset="0"/>
              <a:cs typeface="Times New Roman" pitchFamily="18" charset="0"/>
            </a:endParaRPr>
          </a:p>
          <a:p>
            <a:r>
              <a:rPr lang="en-US" sz="2500" smtClean="0">
                <a:latin typeface="Times New Roman" pitchFamily="18" charset="0"/>
                <a:cs typeface="Times New Roman" pitchFamily="18" charset="0"/>
              </a:rPr>
              <a:t>a) Đơn theo Mẫu 02 Phụ lục II ban hành kèm theo Nghị định này;</a:t>
            </a:r>
          </a:p>
          <a:p>
            <a:r>
              <a:rPr lang="en-US" sz="2500" smtClean="0">
                <a:latin typeface="Times New Roman" pitchFamily="18" charset="0"/>
                <a:cs typeface="Times New Roman" pitchFamily="18" charset="0"/>
              </a:rPr>
              <a:t>b) Bản gốc giấy phép hoạt động (bản sao chứng thực nộp theo hồ sơ)</a:t>
            </a:r>
          </a:p>
          <a:p>
            <a:r>
              <a:rPr lang="en-US" sz="2500" smtClean="0">
                <a:latin typeface="Times New Roman" pitchFamily="18" charset="0"/>
                <a:cs typeface="Times New Roman" pitchFamily="18" charset="0"/>
              </a:rPr>
              <a:t>c) Bản kê khai cơ sở vật chất, thiết bị y tế và hồ sơ nhân sự tương ứng với quy mô hoặc phạm vi hoạt động chuyên môn hoặc danh mục kỹ thuật dự kiến thay đổi và các tài liệu minh chứng đáp ứng việc thay đổi.</a:t>
            </a:r>
          </a:p>
          <a:p>
            <a:pPr algn="just"/>
            <a:r>
              <a:rPr lang="en-US" sz="2500" smtClean="0">
                <a:latin typeface="Times New Roman" pitchFamily="18" charset="0"/>
                <a:cs typeface="Times New Roman" pitchFamily="18" charset="0"/>
              </a:rPr>
              <a:t>*</a:t>
            </a:r>
            <a:r>
              <a:rPr lang="en-US" sz="2500" smtClean="0">
                <a:solidFill>
                  <a:srgbClr val="FF0000"/>
                </a:solidFill>
                <a:latin typeface="Times New Roman" pitchFamily="18" charset="0"/>
                <a:cs typeface="Times New Roman" pitchFamily="18" charset="0"/>
              </a:rPr>
              <a:t>Nếu đủ điều kiện thì được phép thay đổi quy mô hoạt động, phạm vi HĐCM hoặc bổ sung, giảm bớt DMKT (thủ tục này thay thế thủ tục theo TT 43/2013 và TT21/2017 BYT; </a:t>
            </a:r>
            <a:r>
              <a:rPr lang="en-US" sz="2500" u="sng" smtClean="0">
                <a:solidFill>
                  <a:srgbClr val="FF0000"/>
                </a:solidFill>
                <a:latin typeface="Times New Roman" pitchFamily="18" charset="0"/>
                <a:cs typeface="Times New Roman" pitchFamily="18" charset="0"/>
              </a:rPr>
              <a:t>về DMKT tạm thời vẫn áp dụng TT43, TT 21</a:t>
            </a:r>
            <a:r>
              <a:rPr lang="en-US" sz="2500" smtClean="0">
                <a:solidFill>
                  <a:srgbClr val="FF0000"/>
                </a:solidFill>
                <a:latin typeface="Times New Roman" pitchFamily="18" charset="0"/>
                <a:cs typeface="Times New Roman" pitchFamily="18" charset="0"/>
              </a:rPr>
              <a:t>).</a:t>
            </a:r>
            <a:r>
              <a:rPr lang="en-US" sz="2500" smtClean="0">
                <a:latin typeface="Times New Roman" pitchFamily="18" charset="0"/>
                <a:cs typeface="Times New Roman" pitchFamily="18" charset="0"/>
              </a:rPr>
              <a:t>Đối với bổ sung các kỹ thuật thuộc danh mục kỹ thuật loại đặc biệt: Thuộc thẩm quyền của BYT.</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91" y="512618"/>
            <a:ext cx="10515600" cy="6370975"/>
          </a:xfrm>
          <a:prstGeom prst="rect">
            <a:avLst/>
          </a:prstGeom>
        </p:spPr>
        <p:txBody>
          <a:bodyPr wrap="square">
            <a:spAutoFit/>
          </a:bodyPr>
          <a:lstStyle/>
          <a:p>
            <a:pPr algn="just">
              <a:spcBef>
                <a:spcPts val="600"/>
              </a:spcBef>
            </a:pPr>
            <a:r>
              <a:rPr lang="vi-VN" sz="2700" b="1" smtClean="0">
                <a:latin typeface="Times New Roman" pitchFamily="18" charset="0"/>
                <a:cs typeface="Times New Roman" pitchFamily="18" charset="0"/>
              </a:rPr>
              <a:t>Điều 67. Thẩm quyền cấp mới, cấp lại, điều chỉnh giấy phép hoạt động</a:t>
            </a:r>
            <a:endParaRPr lang="en-US" sz="2700" b="1" smtClean="0">
              <a:latin typeface="Times New Roman" pitchFamily="18" charset="0"/>
              <a:cs typeface="Times New Roman" pitchFamily="18" charset="0"/>
            </a:endParaRPr>
          </a:p>
          <a:p>
            <a:pPr marL="342900" indent="-342900" algn="just">
              <a:spcBef>
                <a:spcPts val="600"/>
              </a:spcBef>
            </a:pPr>
            <a:r>
              <a:rPr lang="en-US" sz="2700" b="1" smtClean="0">
                <a:latin typeface="Times New Roman" pitchFamily="18" charset="0"/>
                <a:cs typeface="Times New Roman" pitchFamily="18" charset="0"/>
              </a:rPr>
              <a:t>1. Bộ Y tế: </a:t>
            </a:r>
            <a:r>
              <a:rPr lang="en-US" sz="2700" smtClean="0">
                <a:latin typeface="Times New Roman" pitchFamily="18" charset="0"/>
                <a:cs typeface="Times New Roman" pitchFamily="18" charset="0"/>
              </a:rPr>
              <a:t>cơ sở KCB </a:t>
            </a:r>
            <a:r>
              <a:rPr lang="en-US" sz="2700" b="1" smtClean="0">
                <a:latin typeface="Times New Roman" pitchFamily="18" charset="0"/>
                <a:cs typeface="Times New Roman" pitchFamily="18" charset="0"/>
              </a:rPr>
              <a:t>thuộc thẩm quyền quản lý  </a:t>
            </a:r>
            <a:r>
              <a:rPr lang="en-US" sz="2700" smtClean="0">
                <a:latin typeface="Times New Roman" pitchFamily="18" charset="0"/>
                <a:cs typeface="Times New Roman" pitchFamily="18" charset="0"/>
              </a:rPr>
              <a:t>(BV trực thuộc và BV tư nhân) </a:t>
            </a:r>
          </a:p>
          <a:p>
            <a:pPr algn="just">
              <a:spcBef>
                <a:spcPts val="600"/>
              </a:spcBef>
            </a:pPr>
            <a:r>
              <a:rPr lang="en-US" sz="2700" b="1" smtClean="0">
                <a:latin typeface="Times New Roman" pitchFamily="18" charset="0"/>
                <a:cs typeface="Times New Roman" pitchFamily="18" charset="0"/>
              </a:rPr>
              <a:t>2. Sở Y tế: </a:t>
            </a:r>
            <a:r>
              <a:rPr lang="en-US" sz="2700" smtClean="0">
                <a:latin typeface="Times New Roman" pitchFamily="18" charset="0"/>
                <a:cs typeface="Times New Roman" pitchFamily="18" charset="0"/>
              </a:rPr>
              <a:t>Các cơ sở trên địa bàn quản lý, trừ các cơ sở thuộc Bộ Y tế, Bộ Quốc phòng, Bộ Công an quản lý.</a:t>
            </a:r>
          </a:p>
          <a:p>
            <a:pPr algn="just">
              <a:spcBef>
                <a:spcPts val="600"/>
              </a:spcBef>
            </a:pPr>
            <a:r>
              <a:rPr lang="en-US" sz="2700" b="1" smtClean="0">
                <a:latin typeface="Times New Roman" pitchFamily="18" charset="0"/>
                <a:cs typeface="Times New Roman" pitchFamily="18" charset="0"/>
              </a:rPr>
              <a:t>Điều chỉnh GPHĐ cho </a:t>
            </a:r>
            <a:r>
              <a:rPr lang="en-US" sz="2700" smtClean="0">
                <a:latin typeface="Times New Roman" pitchFamily="18" charset="0"/>
                <a:cs typeface="Times New Roman" pitchFamily="18" charset="0"/>
              </a:rPr>
              <a:t>các cơ sở </a:t>
            </a:r>
            <a:r>
              <a:rPr lang="en-US" sz="2700" b="1" smtClean="0">
                <a:latin typeface="Times New Roman" pitchFamily="18" charset="0"/>
                <a:cs typeface="Times New Roman" pitchFamily="18" charset="0"/>
              </a:rPr>
              <a:t>trên địa bàn quản lý</a:t>
            </a:r>
            <a:r>
              <a:rPr lang="en-US" sz="2700" smtClean="0">
                <a:latin typeface="Times New Roman" pitchFamily="18" charset="0"/>
                <a:cs typeface="Times New Roman" pitchFamily="18" charset="0"/>
              </a:rPr>
              <a:t>, trừ các cơ sở thuộc BYT, BQP, BCA quản lý khi thay đổi quy mô hoạt động, gồm :</a:t>
            </a:r>
          </a:p>
          <a:p>
            <a:pPr algn="just">
              <a:spcBef>
                <a:spcPts val="600"/>
              </a:spcBef>
            </a:pPr>
            <a:r>
              <a:rPr lang="en-US" sz="2700" smtClean="0">
                <a:solidFill>
                  <a:srgbClr val="FF0000"/>
                </a:solidFill>
                <a:latin typeface="Times New Roman" pitchFamily="18" charset="0"/>
                <a:cs typeface="Times New Roman" pitchFamily="18" charset="0"/>
              </a:rPr>
              <a:t>- Bổ sung, giảm bớt khoa, phòng chuyên môn</a:t>
            </a:r>
            <a:r>
              <a:rPr lang="en-US" sz="2700" smtClean="0">
                <a:latin typeface="Times New Roman" pitchFamily="18" charset="0"/>
                <a:cs typeface="Times New Roman" pitchFamily="18" charset="0"/>
              </a:rPr>
              <a:t>, bao gồm cả trường hợp quy định tại điểm đ khoản 1 Điều 54 của Luật KCB (đ. Cơ sở bị đình chỉ một phần hoạt động khi hết thời hạn đình chỉ mà không hoàn thành việc khắc phục đầy đủ các nội dung yêu cầu tại văn bản đình chỉ)</a:t>
            </a:r>
          </a:p>
          <a:p>
            <a:pPr algn="just">
              <a:spcBef>
                <a:spcPts val="600"/>
              </a:spcBef>
              <a:buFontTx/>
              <a:buChar char="-"/>
            </a:pPr>
            <a:r>
              <a:rPr lang="en-US" sz="2700" smtClean="0">
                <a:solidFill>
                  <a:srgbClr val="FF0000"/>
                </a:solidFill>
                <a:latin typeface="Times New Roman" pitchFamily="18" charset="0"/>
                <a:cs typeface="Times New Roman" pitchFamily="18" charset="0"/>
              </a:rPr>
              <a:t>Thay đổi quy mô giường bệnh từ 10% trở lên </a:t>
            </a:r>
            <a:r>
              <a:rPr lang="en-US" sz="2700" smtClean="0">
                <a:latin typeface="Times New Roman" pitchFamily="18" charset="0"/>
                <a:cs typeface="Times New Roman" pitchFamily="18" charset="0"/>
              </a:rPr>
              <a:t>hoặc trường hợp điều chỉnh GB dưới 10% nhưng số giường điều chỉnh vượt quá 30 giường bệnh;</a:t>
            </a:r>
          </a:p>
          <a:p>
            <a:pPr algn="just">
              <a:spcBef>
                <a:spcPts val="600"/>
              </a:spcBef>
              <a:buFontTx/>
              <a:buChar char="-"/>
            </a:pPr>
            <a:r>
              <a:rPr lang="en-US" sz="2700" smtClean="0">
                <a:latin typeface="Times New Roman" pitchFamily="18" charset="0"/>
                <a:cs typeface="Times New Roman" pitchFamily="18" charset="0"/>
              </a:rPr>
              <a:t> Thay đổi quy mô giường bệnh theo quy định tại khoản 4 Điều này.</a:t>
            </a:r>
            <a:endParaRPr lang="en-US">
              <a:latin typeface="Times New Roman" pitchFamily="18" charset="0"/>
              <a:cs typeface="Times New Roman" pitchFamily="18" charset="0"/>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2945" y="318656"/>
            <a:ext cx="10926722" cy="6140142"/>
          </a:xfrm>
          <a:prstGeom prst="rect">
            <a:avLst/>
          </a:prstGeom>
        </p:spPr>
        <p:txBody>
          <a:bodyPr wrap="square">
            <a:spAutoFit/>
          </a:bodyPr>
          <a:lstStyle/>
          <a:p>
            <a:pPr algn="just">
              <a:spcAft>
                <a:spcPts val="600"/>
              </a:spcAft>
            </a:pPr>
            <a:r>
              <a:rPr lang="vi-VN" sz="2700" b="1" smtClean="0">
                <a:latin typeface="Times New Roman" pitchFamily="18" charset="0"/>
                <a:cs typeface="Times New Roman" pitchFamily="18" charset="0"/>
              </a:rPr>
              <a:t>Điều 67. Thẩm quyền cấp mới, cấp lại, điều chỉnh</a:t>
            </a:r>
            <a:r>
              <a:rPr lang="en-US" sz="2700" b="1" smtClean="0">
                <a:latin typeface="Times New Roman" pitchFamily="18" charset="0"/>
                <a:cs typeface="Times New Roman" pitchFamily="18" charset="0"/>
              </a:rPr>
              <a:t> GPHĐ (tiếp)</a:t>
            </a:r>
          </a:p>
          <a:p>
            <a:pPr algn="just">
              <a:spcAft>
                <a:spcPts val="600"/>
              </a:spcAft>
            </a:pPr>
            <a:r>
              <a:rPr lang="en-US" sz="2700" b="1" smtClean="0">
                <a:latin typeface="Times New Roman" pitchFamily="18" charset="0"/>
                <a:cs typeface="Times New Roman" pitchFamily="18" charset="0"/>
              </a:rPr>
              <a:t>3. Bệnh viện </a:t>
            </a:r>
            <a:r>
              <a:rPr lang="en-US" sz="2700" smtClean="0">
                <a:latin typeface="Times New Roman" pitchFamily="18" charset="0"/>
                <a:cs typeface="Times New Roman" pitchFamily="18" charset="0"/>
              </a:rPr>
              <a:t>được phép thay đổi quy mô GB của các khoa, phòng nếu quy mô thay đổi dưới 10% tổng số quy mô GB đã được ghi trong GPHĐ nhưng số giường điều chỉnh không được vượt quá 30 GB </a:t>
            </a:r>
            <a:r>
              <a:rPr lang="en-US" sz="2700" smtClean="0">
                <a:solidFill>
                  <a:srgbClr val="FF0000"/>
                </a:solidFill>
                <a:latin typeface="Times New Roman" pitchFamily="18" charset="0"/>
                <a:cs typeface="Times New Roman" pitchFamily="18" charset="0"/>
              </a:rPr>
              <a:t>và phải báo cáo bằng văn bản với Sở Y tế, trong đó phải nêu rõ: Số GB thay đổi của các khoa, phòng; Bản kê khai cơ sở vật chất, thiết bị y tế và hồ sơ nhân sự chứng minh đáp ứng đủ điều kiện thay đổi quy mô giường bệnh.</a:t>
            </a:r>
          </a:p>
          <a:p>
            <a:pPr algn="just">
              <a:spcAft>
                <a:spcPts val="600"/>
              </a:spcAft>
            </a:pPr>
            <a:r>
              <a:rPr lang="en-US" sz="2700" b="1" smtClean="0">
                <a:latin typeface="Times New Roman" pitchFamily="18" charset="0"/>
                <a:cs typeface="Times New Roman" pitchFamily="18" charset="0"/>
              </a:rPr>
              <a:t>4. Trường hợp BV </a:t>
            </a:r>
            <a:r>
              <a:rPr lang="en-US" sz="2700" smtClean="0">
                <a:latin typeface="Times New Roman" pitchFamily="18" charset="0"/>
                <a:cs typeface="Times New Roman" pitchFamily="18" charset="0"/>
              </a:rPr>
              <a:t>đã hoàn thành việc điều chỉnh quy mô GB dưới 10% và tiếp tục muốn điều chỉnh quy mô GB thì phải điều chỉnh GPHĐ quy định tại Điều 66 Nghị định này. </a:t>
            </a:r>
          </a:p>
          <a:p>
            <a:pPr algn="just">
              <a:spcAft>
                <a:spcPts val="600"/>
              </a:spcAft>
            </a:pPr>
            <a:r>
              <a:rPr lang="en-US" sz="2700" b="1" smtClean="0">
                <a:latin typeface="Times New Roman" pitchFamily="18" charset="0"/>
                <a:cs typeface="Times New Roman" pitchFamily="18" charset="0"/>
              </a:rPr>
              <a:t>5. Sau khi được điều chỉnh GPHĐ </a:t>
            </a:r>
            <a:r>
              <a:rPr lang="en-US" sz="2700" smtClean="0">
                <a:latin typeface="Times New Roman" pitchFamily="18" charset="0"/>
                <a:cs typeface="Times New Roman" pitchFamily="18" charset="0"/>
              </a:rPr>
              <a:t>theo quy định tại khoản 4 Điều này, nếu BV tiếp tục muốn điều chỉnh quy mô GB </a:t>
            </a:r>
            <a:r>
              <a:rPr lang="en-US" sz="2700" smtClean="0">
                <a:solidFill>
                  <a:srgbClr val="FF0000"/>
                </a:solidFill>
                <a:latin typeface="Times New Roman" pitchFamily="18" charset="0"/>
                <a:cs typeface="Times New Roman" pitchFamily="18" charset="0"/>
              </a:rPr>
              <a:t>thì tại các lần điều chỉnh quy mô GB tiếp theo</a:t>
            </a:r>
            <a:r>
              <a:rPr lang="en-US" sz="2700" smtClean="0">
                <a:latin typeface="Times New Roman" pitchFamily="18" charset="0"/>
                <a:cs typeface="Times New Roman" pitchFamily="18" charset="0"/>
              </a:rPr>
              <a:t>, </a:t>
            </a:r>
            <a:r>
              <a:rPr lang="en-US" sz="2700" smtClean="0">
                <a:solidFill>
                  <a:srgbClr val="FF0000"/>
                </a:solidFill>
                <a:latin typeface="Times New Roman" pitchFamily="18" charset="0"/>
                <a:cs typeface="Times New Roman" pitchFamily="18" charset="0"/>
              </a:rPr>
              <a:t>BV thực hiện lần lượt theo quy định tại khoản 3 và khoản 4 Điều này</a:t>
            </a:r>
            <a:endParaRPr lang="en-US">
              <a:solidFill>
                <a:srgbClr val="FF0000"/>
              </a:solidFill>
              <a:latin typeface="Times New Roman" pitchFamily="18" charset="0"/>
              <a:cs typeface="Times New Roman" pitchFamily="18" charset="0"/>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1273" y="277091"/>
            <a:ext cx="10751127" cy="6324808"/>
          </a:xfrm>
          <a:prstGeom prst="rect">
            <a:avLst/>
          </a:prstGeom>
        </p:spPr>
        <p:txBody>
          <a:bodyPr wrap="square">
            <a:spAutoFit/>
          </a:bodyPr>
          <a:lstStyle/>
          <a:p>
            <a:pPr algn="just"/>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68. </a:t>
            </a:r>
            <a:r>
              <a:rPr lang="en-US" sz="2700" b="1" err="1" smtClean="0">
                <a:latin typeface="Times New Roman" pitchFamily="18" charset="0"/>
                <a:cs typeface="Times New Roman" pitchFamily="18" charset="0"/>
              </a:rPr>
              <a:t>Hồ</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công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bố</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đủ</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kiện</a:t>
            </a:r>
            <a:r>
              <a:rPr lang="en-US" sz="2700" b="1" smtClean="0">
                <a:latin typeface="Times New Roman" pitchFamily="18" charset="0"/>
                <a:cs typeface="Times New Roman" pitchFamily="18" charset="0"/>
              </a:rPr>
              <a:t> KSK </a:t>
            </a:r>
            <a:r>
              <a:rPr lang="en-US" sz="2700" b="1" err="1" smtClean="0">
                <a:solidFill>
                  <a:srgbClr val="FF0000"/>
                </a:solidFill>
                <a:latin typeface="Times New Roman" pitchFamily="18" charset="0"/>
                <a:cs typeface="Times New Roman" pitchFamily="18" charset="0"/>
              </a:rPr>
              <a:t>hoặc</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khám,điều</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trị</a:t>
            </a:r>
            <a:r>
              <a:rPr lang="en-US" sz="2700" b="1" smtClean="0">
                <a:solidFill>
                  <a:srgbClr val="FF0000"/>
                </a:solidFill>
                <a:latin typeface="Times New Roman" pitchFamily="18" charset="0"/>
                <a:cs typeface="Times New Roman" pitchFamily="18" charset="0"/>
              </a:rPr>
              <a:t> HIV/AIDS (đây là 2 TTHC riêng)</a:t>
            </a:r>
            <a:endParaRPr lang="en-US" sz="2700" smtClean="0">
              <a:solidFill>
                <a:srgbClr val="FF0000"/>
              </a:solidFill>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1. </a:t>
            </a:r>
            <a:r>
              <a:rPr lang="en-US" sz="2700" err="1" smtClean="0">
                <a:latin typeface="Times New Roman" pitchFamily="18" charset="0"/>
                <a:cs typeface="Times New Roman" pitchFamily="18" charset="0"/>
              </a:rPr>
              <a:t>Văn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Mẫu</a:t>
            </a:r>
            <a:r>
              <a:rPr lang="en-US" sz="2700" smtClean="0">
                <a:latin typeface="Times New Roman" pitchFamily="18" charset="0"/>
                <a:cs typeface="Times New Roman" pitchFamily="18" charset="0"/>
              </a:rPr>
              <a:t> 04 Phụ lục II ban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kèm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NĐ 96</a:t>
            </a:r>
          </a:p>
          <a:p>
            <a:pPr algn="just"/>
            <a:r>
              <a:rPr lang="en-US" sz="2700" smtClean="0">
                <a:latin typeface="Times New Roman" pitchFamily="18" charset="0"/>
                <a:cs typeface="Times New Roman" pitchFamily="18" charset="0"/>
              </a:rPr>
              <a:t>2.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lệ</a:t>
            </a:r>
            <a:r>
              <a:rPr lang="en-US" sz="2700" smtClean="0">
                <a:latin typeface="Times New Roman" pitchFamily="18" charset="0"/>
                <a:cs typeface="Times New Roman" pitchFamily="18" charset="0"/>
              </a:rPr>
              <a:t> GPHĐ </a:t>
            </a:r>
            <a:r>
              <a:rPr lang="en-US" sz="2700" err="1" smtClean="0">
                <a:latin typeface="Times New Roman" pitchFamily="18" charset="0"/>
                <a:cs typeface="Times New Roman" pitchFamily="18" charset="0"/>
              </a:rPr>
              <a:t>kèm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mục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thuật</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3.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sách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sự</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thiết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bị</a:t>
            </a:r>
            <a:r>
              <a:rPr lang="en-US" sz="2700" smtClean="0">
                <a:latin typeface="Times New Roman" pitchFamily="18" charset="0"/>
                <a:cs typeface="Times New Roman" pitchFamily="18" charset="0"/>
              </a:rPr>
              <a:t> y </a:t>
            </a:r>
            <a:r>
              <a:rPr lang="en-US" sz="2700" err="1" smtClean="0">
                <a:latin typeface="Times New Roman" pitchFamily="18" charset="0"/>
                <a:cs typeface="Times New Roman" pitchFamily="18" charset="0"/>
              </a:rPr>
              <a:t>tế</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đảm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thực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khỏe</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trị</a:t>
            </a:r>
            <a:r>
              <a:rPr lang="en-US" sz="2700" smtClean="0">
                <a:latin typeface="Times New Roman" pitchFamily="18" charset="0"/>
                <a:cs typeface="Times New Roman" pitchFamily="18" charset="0"/>
              </a:rPr>
              <a:t> HIV/AIDS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Mẫu</a:t>
            </a:r>
            <a:r>
              <a:rPr lang="en-US" sz="2700" smtClean="0">
                <a:latin typeface="Times New Roman" pitchFamily="18" charset="0"/>
                <a:cs typeface="Times New Roman" pitchFamily="18" charset="0"/>
              </a:rPr>
              <a:t> 05 Phụ lục II </a:t>
            </a:r>
            <a:r>
              <a:rPr lang="en-US" sz="2700" err="1" smtClean="0">
                <a:latin typeface="Times New Roman" pitchFamily="18" charset="0"/>
                <a:cs typeface="Times New Roman" pitchFamily="18" charset="0"/>
              </a:rPr>
              <a:t>kèm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NĐ 96</a:t>
            </a:r>
          </a:p>
          <a:p>
            <a:pPr algn="just"/>
            <a:r>
              <a:rPr lang="en-US" sz="2700" smtClean="0">
                <a:latin typeface="Times New Roman" pitchFamily="18" charset="0"/>
                <a:cs typeface="Times New Roman" pitchFamily="18" charset="0"/>
              </a:rPr>
              <a:t>4.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lệ</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đồng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hỗ</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nếu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a:t>
            </a:r>
          </a:p>
          <a:p>
            <a:pPr algn="just"/>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69. </a:t>
            </a:r>
            <a:r>
              <a:rPr lang="en-US" sz="2700" b="1" err="1" smtClean="0">
                <a:latin typeface="Times New Roman" pitchFamily="18" charset="0"/>
                <a:cs typeface="Times New Roman" pitchFamily="18" charset="0"/>
              </a:rPr>
              <a:t>Thủ</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tục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công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bố</a:t>
            </a:r>
            <a:endParaRPr lang="en-US" sz="2700" b="1" smtClean="0">
              <a:latin typeface="Times New Roman" pitchFamily="18" charset="0"/>
              <a:cs typeface="Times New Roman" pitchFamily="18" charset="0"/>
            </a:endParaRPr>
          </a:p>
          <a:p>
            <a:pPr algn="just"/>
            <a:r>
              <a:rPr lang="en-US" sz="2700" err="1" smtClean="0">
                <a:latin typeface="Times New Roman" pitchFamily="18" charset="0"/>
                <a:cs typeface="Times New Roman" pitchFamily="18" charset="0"/>
              </a:rPr>
              <a:t>Trước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thực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khỏe</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lần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đầu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phải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nộp</a:t>
            </a:r>
            <a:r>
              <a:rPr lang="en-US" sz="2700" smtClean="0">
                <a:latin typeface="Times New Roman" pitchFamily="18" charset="0"/>
                <a:cs typeface="Times New Roman" pitchFamily="18" charset="0"/>
              </a:rPr>
              <a:t> 01 </a:t>
            </a:r>
            <a:r>
              <a:rPr lang="en-US" sz="2700" err="1" smtClean="0">
                <a:latin typeface="Times New Roman" pitchFamily="18" charset="0"/>
                <a:cs typeface="Times New Roman" pitchFamily="18" charset="0"/>
              </a:rPr>
              <a:t>bộ</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hồ</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Y </a:t>
            </a:r>
            <a:r>
              <a:rPr lang="en-US" sz="2700" err="1" smtClean="0">
                <a:latin typeface="Times New Roman" pitchFamily="18" charset="0"/>
                <a:cs typeface="Times New Roman" pitchFamily="18" charset="0"/>
              </a:rPr>
              <a:t>tế</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trừ</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trực thuộc BYT, BQP, BCA).</a:t>
            </a:r>
          </a:p>
          <a:p>
            <a:pPr algn="just"/>
            <a:r>
              <a:rPr lang="en-US" sz="2700" err="1" smtClean="0">
                <a:latin typeface="Times New Roman" pitchFamily="18" charset="0"/>
                <a:cs typeface="Times New Roman" pitchFamily="18" charset="0"/>
              </a:rPr>
              <a:t>Trường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hồ</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đầy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đủ</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lệ</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đủ</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triển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khai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hoạt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khỏe</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trị</a:t>
            </a:r>
            <a:r>
              <a:rPr lang="en-US" sz="2700" smtClean="0">
                <a:latin typeface="Times New Roman" pitchFamily="18" charset="0"/>
                <a:cs typeface="Times New Roman" pitchFamily="18" charset="0"/>
              </a:rPr>
              <a:t> HIV/AIDS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đúng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Trường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sự</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thay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đổi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chỉ</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vật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chất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sự</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đã</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phải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báo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bằng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đến</a:t>
            </a:r>
            <a:r>
              <a:rPr lang="en-US" sz="2700" smtClean="0">
                <a:latin typeface="Times New Roman" pitchFamily="18" charset="0"/>
                <a:cs typeface="Times New Roman" pitchFamily="18" charset="0"/>
              </a:rPr>
              <a:t> SYT </a:t>
            </a:r>
            <a:r>
              <a:rPr lang="en-US" sz="2700" err="1" smtClean="0">
                <a:latin typeface="Times New Roman" pitchFamily="18" charset="0"/>
                <a:cs typeface="Times New Roman" pitchFamily="18" charset="0"/>
              </a:rPr>
              <a:t>nơi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tiếp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nhận</a:t>
            </a:r>
            <a:r>
              <a:rPr lang="en-US" sz="2700" smtClean="0">
                <a:latin typeface="Times New Roman" pitchFamily="18" charset="0"/>
                <a:cs typeface="Times New Roman" pitchFamily="18" charset="0"/>
              </a:rPr>
              <a:t> HS </a:t>
            </a:r>
            <a:r>
              <a:rPr lang="en-US" sz="2700" err="1" smtClean="0">
                <a:latin typeface="Times New Roman" pitchFamily="18" charset="0"/>
                <a:cs typeface="Times New Roman" pitchFamily="18" charset="0"/>
              </a:rPr>
              <a:t>công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bố</a:t>
            </a:r>
            <a:endParaRPr lang="en-US" sz="270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8473"/>
            <a:ext cx="10515600" cy="6014301"/>
          </a:xfrm>
        </p:spPr>
        <p:txBody>
          <a:bodyPr>
            <a:normAutofit/>
          </a:bodyPr>
          <a:lstStyle/>
          <a:p>
            <a:pPr>
              <a:spcBef>
                <a:spcPts val="600"/>
              </a:spcBef>
              <a:spcAft>
                <a:spcPts val="600"/>
              </a:spcAft>
            </a:pPr>
            <a:r>
              <a:rPr lang="en-US" sz="2900" b="1" err="1" smtClean="0">
                <a:latin typeface="Times New Roman" pitchFamily="18" charset="0"/>
                <a:cs typeface="Times New Roman" pitchFamily="18" charset="0"/>
              </a:rPr>
              <a:t>Điều</a:t>
            </a:r>
            <a:r>
              <a:rPr lang="en-US" sz="2900" b="1" smtClean="0">
                <a:latin typeface="Times New Roman" pitchFamily="18" charset="0"/>
                <a:cs typeface="Times New Roman" pitchFamily="18" charset="0"/>
              </a:rPr>
              <a:t> 2. (</a:t>
            </a:r>
            <a:r>
              <a:rPr lang="en-US" sz="2900" b="1" err="1" smtClean="0">
                <a:latin typeface="Times New Roman" pitchFamily="18" charset="0"/>
                <a:cs typeface="Times New Roman" pitchFamily="18" charset="0"/>
              </a:rPr>
              <a:t>tiếp</a:t>
            </a:r>
            <a:r>
              <a:rPr lang="en-US" sz="2900" b="1" smtClean="0">
                <a:latin typeface="Times New Roman" pitchFamily="18" charset="0"/>
                <a:cs typeface="Times New Roman" pitchFamily="18" charset="0"/>
              </a:rPr>
              <a:t>)</a:t>
            </a:r>
            <a:r>
              <a:rPr lang="en-US" sz="2900" smtClean="0">
                <a:latin typeface="Times New Roman" pitchFamily="18" charset="0"/>
                <a:cs typeface="Times New Roman" pitchFamily="18" charset="0"/>
              </a:rPr>
              <a:t/>
            </a:r>
            <a:br>
              <a:rPr lang="en-US" sz="2900" smtClean="0">
                <a:latin typeface="Times New Roman" pitchFamily="18" charset="0"/>
                <a:cs typeface="Times New Roman" pitchFamily="18" charset="0"/>
              </a:rPr>
            </a:br>
            <a:r>
              <a:rPr lang="en-US" sz="2900" b="1" smtClean="0">
                <a:latin typeface="Times New Roman" pitchFamily="18" charset="0"/>
                <a:cs typeface="Times New Roman" pitchFamily="18" charset="0"/>
              </a:rPr>
              <a:t>11. </a:t>
            </a:r>
            <a:r>
              <a:rPr lang="en-US" sz="2900" b="1" err="1" smtClean="0">
                <a:latin typeface="Times New Roman" pitchFamily="18" charset="0"/>
                <a:cs typeface="Times New Roman" pitchFamily="18" charset="0"/>
              </a:rPr>
              <a:t>Vật</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tư</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linh</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kiện</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để</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sửa</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chữa</a:t>
            </a:r>
            <a:r>
              <a:rPr lang="en-US" sz="2900" b="1" smtClean="0">
                <a:latin typeface="Times New Roman" pitchFamily="18" charset="0"/>
                <a:cs typeface="Times New Roman" pitchFamily="18" charset="0"/>
              </a:rPr>
              <a:t> TBYT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là</a:t>
            </a:r>
            <a:r>
              <a:rPr lang="en-US" sz="2900" smtClean="0">
                <a:latin typeface="Times New Roman" pitchFamily="18" charset="0"/>
                <a:cs typeface="Times New Roman" pitchFamily="18" charset="0"/>
              </a:rPr>
              <a:t> chi </a:t>
            </a:r>
            <a:r>
              <a:rPr lang="en-US" sz="2900" err="1" smtClean="0">
                <a:latin typeface="Times New Roman" pitchFamily="18" charset="0"/>
                <a:cs typeface="Times New Roman" pitchFamily="18" charset="0"/>
              </a:rPr>
              <a:t>tiết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cụm</a:t>
            </a:r>
            <a:r>
              <a:rPr lang="en-US" sz="2900" smtClean="0">
                <a:latin typeface="Times New Roman" pitchFamily="18" charset="0"/>
                <a:cs typeface="Times New Roman" pitchFamily="18" charset="0"/>
              </a:rPr>
              <a:t> chi </a:t>
            </a:r>
            <a:r>
              <a:rPr lang="en-US" sz="2900" err="1" smtClean="0">
                <a:latin typeface="Times New Roman" pitchFamily="18" charset="0"/>
                <a:cs typeface="Times New Roman" pitchFamily="18" charset="0"/>
              </a:rPr>
              <a:t>tiết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góp</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phần</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cấu</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thành</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nên</a:t>
            </a:r>
            <a:r>
              <a:rPr lang="en-US" sz="2900" smtClean="0">
                <a:latin typeface="Times New Roman" pitchFamily="18" charset="0"/>
                <a:cs typeface="Times New Roman" pitchFamily="18" charset="0"/>
              </a:rPr>
              <a:t> TBYT, </a:t>
            </a:r>
            <a:r>
              <a:rPr lang="en-US" sz="2900" err="1" smtClean="0">
                <a:latin typeface="Times New Roman" pitchFamily="18" charset="0"/>
                <a:cs typeface="Times New Roman" pitchFamily="18" charset="0"/>
              </a:rPr>
              <a:t>được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sử</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dụng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để</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thay</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thế</a:t>
            </a:r>
            <a:r>
              <a:rPr lang="en-US" sz="2900" smtClean="0">
                <a:latin typeface="Times New Roman" pitchFamily="18" charset="0"/>
                <a:cs typeface="Times New Roman" pitchFamily="18" charset="0"/>
              </a:rPr>
              <a:t>, SC </a:t>
            </a:r>
            <a:r>
              <a:rPr lang="en-US" sz="2900" err="1" smtClean="0">
                <a:latin typeface="Times New Roman" pitchFamily="18" charset="0"/>
                <a:cs typeface="Times New Roman" pitchFamily="18" charset="0"/>
              </a:rPr>
              <a:t>nhằm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bảo</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đảm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hoặc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nâng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cao</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hiệu</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quả</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công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suất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hoạt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động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của</a:t>
            </a:r>
            <a:r>
              <a:rPr lang="en-US" sz="2900" smtClean="0">
                <a:latin typeface="Times New Roman" pitchFamily="18" charset="0"/>
                <a:cs typeface="Times New Roman" pitchFamily="18" charset="0"/>
              </a:rPr>
              <a:t> TBYT </a:t>
            </a:r>
            <a:r>
              <a:rPr lang="en-US" sz="2900" err="1" smtClean="0">
                <a:latin typeface="Times New Roman" pitchFamily="18" charset="0"/>
                <a:cs typeface="Times New Roman" pitchFamily="18" charset="0"/>
              </a:rPr>
              <a:t>đang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sử</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dụng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tại</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cơ</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sở</a:t>
            </a:r>
            <a:r>
              <a:rPr lang="en-US" sz="2900" smtClean="0">
                <a:latin typeface="Times New Roman" pitchFamily="18" charset="0"/>
                <a:cs typeface="Times New Roman" pitchFamily="18" charset="0"/>
              </a:rPr>
              <a:t> KB, CB</a:t>
            </a:r>
            <a:br>
              <a:rPr lang="en-US" sz="2900" smtClean="0">
                <a:latin typeface="Times New Roman" pitchFamily="18" charset="0"/>
                <a:cs typeface="Times New Roman" pitchFamily="18" charset="0"/>
              </a:rPr>
            </a:br>
            <a:r>
              <a:rPr lang="en-US" sz="2900" b="1" smtClean="0">
                <a:latin typeface="Times New Roman" pitchFamily="18" charset="0"/>
                <a:cs typeface="Times New Roman" pitchFamily="18" charset="0"/>
              </a:rPr>
              <a:t>12. </a:t>
            </a:r>
            <a:r>
              <a:rPr lang="en-US" sz="2900" b="1" err="1" smtClean="0">
                <a:latin typeface="Times New Roman" pitchFamily="18" charset="0"/>
                <a:cs typeface="Times New Roman" pitchFamily="18" charset="0"/>
              </a:rPr>
              <a:t>Vật</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tư</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xét</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nghiệm</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là</a:t>
            </a:r>
            <a:r>
              <a:rPr lang="en-US" sz="2900" b="1" smtClean="0">
                <a:latin typeface="Times New Roman" pitchFamily="18" charset="0"/>
                <a:cs typeface="Times New Roman" pitchFamily="18" charset="0"/>
              </a:rPr>
              <a:t> TBYT </a:t>
            </a:r>
            <a:r>
              <a:rPr lang="en-US" sz="2900" b="1" err="1" smtClean="0">
                <a:latin typeface="Times New Roman" pitchFamily="18" charset="0"/>
                <a:cs typeface="Times New Roman" pitchFamily="18" charset="0"/>
              </a:rPr>
              <a:t>gồm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thuốc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thử</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chất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hiệu</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chuẩn</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vật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liệu</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kiểm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soát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dụng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cụ</a:t>
            </a:r>
            <a:r>
              <a:rPr lang="en-US" sz="2900" smtClean="0">
                <a:latin typeface="Times New Roman" pitchFamily="18" charset="0"/>
                <a:cs typeface="Times New Roman" pitchFamily="18" charset="0"/>
              </a:rPr>
              <a:t> và </a:t>
            </a:r>
            <a:r>
              <a:rPr lang="en-US" sz="2900" err="1" smtClean="0">
                <a:latin typeface="Times New Roman" pitchFamily="18" charset="0"/>
                <a:cs typeface="Times New Roman" pitchFamily="18" charset="0"/>
              </a:rPr>
              <a:t>các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sản</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phẩm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khác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là</a:t>
            </a:r>
            <a:r>
              <a:rPr lang="en-US" sz="2900" smtClean="0">
                <a:latin typeface="Times New Roman" pitchFamily="18" charset="0"/>
                <a:cs typeface="Times New Roman" pitchFamily="18" charset="0"/>
              </a:rPr>
              <a:t> TBYT </a:t>
            </a:r>
            <a:r>
              <a:rPr lang="en-US" sz="2900" err="1" smtClean="0">
                <a:latin typeface="Times New Roman" pitchFamily="18" charset="0"/>
                <a:cs typeface="Times New Roman" pitchFamily="18" charset="0"/>
              </a:rPr>
              <a:t>tham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gia</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hoặc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hỗ</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trợ</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quá</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trình</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thực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hiện</a:t>
            </a:r>
            <a:r>
              <a:rPr lang="en-US" sz="2900" smtClean="0">
                <a:latin typeface="Times New Roman" pitchFamily="18" charset="0"/>
                <a:cs typeface="Times New Roman" pitchFamily="18" charset="0"/>
              </a:rPr>
              <a:t> XN </a:t>
            </a:r>
            <a:r>
              <a:rPr lang="en-US" sz="2900" err="1" smtClean="0">
                <a:latin typeface="Times New Roman" pitchFamily="18" charset="0"/>
                <a:cs typeface="Times New Roman" pitchFamily="18" charset="0"/>
              </a:rPr>
              <a:t>được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sử</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dụng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riêng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rẽ</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hoặc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kết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hợp</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theo</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chỉ</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định</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của</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chủ</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sở</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hữu</a:t>
            </a:r>
            <a:r>
              <a:rPr lang="en-US" sz="2900" smtClean="0">
                <a:latin typeface="Times New Roman" pitchFamily="18" charset="0"/>
                <a:cs typeface="Times New Roman" pitchFamily="18" charset="0"/>
              </a:rPr>
              <a:t> TBYT </a:t>
            </a:r>
            <a:r>
              <a:rPr lang="en-US" sz="2900" err="1" smtClean="0">
                <a:latin typeface="Times New Roman" pitchFamily="18" charset="0"/>
                <a:cs typeface="Times New Roman" pitchFamily="18" charset="0"/>
              </a:rPr>
              <a:t>để</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phục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vụ</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cho</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việc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kiểm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tra</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các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mẫu</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vật</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có</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nguồn</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gốc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từ</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cơ</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thể</a:t>
            </a:r>
            <a:r>
              <a:rPr lang="en-US" sz="2900" smtClean="0">
                <a:latin typeface="Times New Roman" pitchFamily="18" charset="0"/>
                <a:cs typeface="Times New Roman" pitchFamily="18" charset="0"/>
              </a:rPr>
              <a:t> con </a:t>
            </a:r>
            <a:r>
              <a:rPr lang="en-US" sz="2900" err="1" smtClean="0">
                <a:latin typeface="Times New Roman" pitchFamily="18" charset="0"/>
                <a:cs typeface="Times New Roman" pitchFamily="18" charset="0"/>
              </a:rPr>
              <a:t>người</a:t>
            </a:r>
            <a:r>
              <a:rPr lang="en-US" sz="2900" smtClean="0">
                <a:latin typeface="Times New Roman" pitchFamily="18" charset="0"/>
                <a:cs typeface="Times New Roman" pitchFamily="18" charset="0"/>
              </a:rPr>
              <a:t>.</a:t>
            </a:r>
            <a:br>
              <a:rPr lang="en-US" sz="2900" smtClean="0">
                <a:latin typeface="Times New Roman" pitchFamily="18" charset="0"/>
                <a:cs typeface="Times New Roman" pitchFamily="18" charset="0"/>
              </a:rPr>
            </a:br>
            <a:r>
              <a:rPr lang="en-US" sz="2900" b="1" smtClean="0">
                <a:latin typeface="Times New Roman" pitchFamily="18" charset="0"/>
                <a:cs typeface="Times New Roman" pitchFamily="18" charset="0"/>
              </a:rPr>
              <a:t>13. </a:t>
            </a:r>
            <a:r>
              <a:rPr lang="en-US" sz="2900" b="1" err="1" smtClean="0">
                <a:latin typeface="Times New Roman" pitchFamily="18" charset="0"/>
                <a:cs typeface="Times New Roman" pitchFamily="18" charset="0"/>
              </a:rPr>
              <a:t>Quản</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lý</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rủi</a:t>
            </a:r>
            <a:r>
              <a:rPr lang="en-US" sz="2900" b="1" smtClean="0">
                <a:latin typeface="Times New Roman" pitchFamily="18" charset="0"/>
                <a:cs typeface="Times New Roman" pitchFamily="18" charset="0"/>
              </a:rPr>
              <a:t> </a:t>
            </a:r>
            <a:r>
              <a:rPr lang="en-US" sz="2900" b="1" err="1" smtClean="0">
                <a:latin typeface="Times New Roman" pitchFamily="18" charset="0"/>
                <a:cs typeface="Times New Roman" pitchFamily="18" charset="0"/>
              </a:rPr>
              <a:t>ro</a:t>
            </a:r>
            <a:r>
              <a:rPr lang="en-US" sz="2900" b="1"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là</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việc</a:t>
            </a:r>
            <a:r>
              <a:rPr lang="en-US" sz="2900" smtClean="0">
                <a:latin typeface="Times New Roman" pitchFamily="18" charset="0"/>
                <a:cs typeface="Times New Roman" pitchFamily="18" charset="0"/>
              </a:rPr>
              <a:t> CQQL </a:t>
            </a:r>
            <a:r>
              <a:rPr lang="en-US" sz="2900" err="1" smtClean="0">
                <a:latin typeface="Times New Roman" pitchFamily="18" charset="0"/>
                <a:cs typeface="Times New Roman" pitchFamily="18" charset="0"/>
              </a:rPr>
              <a:t>về</a:t>
            </a:r>
            <a:r>
              <a:rPr lang="en-US" sz="2900" smtClean="0">
                <a:latin typeface="Times New Roman" pitchFamily="18" charset="0"/>
                <a:cs typeface="Times New Roman" pitchFamily="18" charset="0"/>
              </a:rPr>
              <a:t> y </a:t>
            </a:r>
            <a:r>
              <a:rPr lang="en-US" sz="2900" err="1" smtClean="0">
                <a:latin typeface="Times New Roman" pitchFamily="18" charset="0"/>
                <a:cs typeface="Times New Roman" pitchFamily="18" charset="0"/>
              </a:rPr>
              <a:t>tế</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áp</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dụng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hệ</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thống</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các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biện</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pháp</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quy</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trình</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nghiệp</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vụ</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nhằm</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xác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định</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đánh</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giá</a:t>
            </a:r>
            <a:r>
              <a:rPr lang="en-US" sz="2900" smtClean="0">
                <a:latin typeface="Times New Roman" pitchFamily="18" charset="0"/>
                <a:cs typeface="Times New Roman" pitchFamily="18" charset="0"/>
              </a:rPr>
              <a:t> và </a:t>
            </a:r>
            <a:r>
              <a:rPr lang="en-US" sz="2900" err="1" smtClean="0">
                <a:latin typeface="Times New Roman" pitchFamily="18" charset="0"/>
                <a:cs typeface="Times New Roman" pitchFamily="18" charset="0"/>
              </a:rPr>
              <a:t>phân</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loại</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mức</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độ</a:t>
            </a:r>
            <a:r>
              <a:rPr lang="en-US" sz="2900" smtClean="0">
                <a:latin typeface="Times New Roman" pitchFamily="18" charset="0"/>
                <a:cs typeface="Times New Roman" pitchFamily="18" charset="0"/>
              </a:rPr>
              <a:t> </a:t>
            </a:r>
            <a:r>
              <a:rPr lang="en-US" sz="2900" err="1" smtClean="0">
                <a:latin typeface="Times New Roman" pitchFamily="18" charset="0"/>
                <a:cs typeface="Times New Roman" pitchFamily="18" charset="0"/>
              </a:rPr>
              <a:t>rủi</a:t>
            </a:r>
            <a:r>
              <a:rPr lang="en-US" sz="2900" smtClean="0">
                <a:latin typeface="Times New Roman" pitchFamily="18" charset="0"/>
                <a:cs typeface="Times New Roman" pitchFamily="18" charset="0"/>
              </a:rPr>
              <a:t> ro.</a:t>
            </a:r>
            <a:endParaRPr lang="en-US" sz="2900">
              <a:latin typeface="Times New Roman" pitchFamily="18" charset="0"/>
              <a:cs typeface="Times New Roman" pitchFamily="18" charset="0"/>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4291" y="474345"/>
            <a:ext cx="11028218" cy="5293757"/>
          </a:xfrm>
          <a:prstGeom prst="rect">
            <a:avLst/>
          </a:prstGeom>
        </p:spPr>
        <p:txBody>
          <a:bodyPr wrap="square">
            <a:spAutoFit/>
          </a:bodyPr>
          <a:lstStyle/>
          <a:p>
            <a:pPr algn="just">
              <a:spcBef>
                <a:spcPts val="600"/>
              </a:spcBef>
            </a:pPr>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70. </a:t>
            </a:r>
            <a:r>
              <a:rPr lang="en-US" sz="2800" b="1" err="1" smtClean="0">
                <a:latin typeface="Times New Roman" pitchFamily="18" charset="0"/>
                <a:cs typeface="Times New Roman" pitchFamily="18" charset="0"/>
              </a:rPr>
              <a:t>Quy</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định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về</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nội</a:t>
            </a:r>
            <a:r>
              <a:rPr lang="en-US" sz="2800" b="1" smtClean="0">
                <a:latin typeface="Times New Roman" pitchFamily="18" charset="0"/>
                <a:cs typeface="Times New Roman" pitchFamily="18" charset="0"/>
              </a:rPr>
              <a:t> dung </a:t>
            </a:r>
            <a:r>
              <a:rPr lang="en-US" sz="2800" b="1" err="1" smtClean="0">
                <a:latin typeface="Times New Roman" pitchFamily="18" charset="0"/>
                <a:cs typeface="Times New Roman" pitchFamily="18" charset="0"/>
              </a:rPr>
              <a:t>biển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hiệu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chung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cho</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các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loại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hình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cơ</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sở</a:t>
            </a:r>
            <a:r>
              <a:rPr lang="en-US" sz="2800" b="1" smtClean="0">
                <a:latin typeface="Times New Roman" pitchFamily="18" charset="0"/>
                <a:cs typeface="Times New Roman" pitchFamily="18" charset="0"/>
              </a:rPr>
              <a:t> KCB)</a:t>
            </a:r>
            <a:endParaRPr lang="en-US" sz="2800" smtClean="0">
              <a:latin typeface="Times New Roman" pitchFamily="18" charset="0"/>
              <a:cs typeface="Times New Roman" pitchFamily="18" charset="0"/>
            </a:endParaRPr>
          </a:p>
          <a:p>
            <a:pPr algn="just">
              <a:spcBef>
                <a:spcPts val="600"/>
              </a:spcBef>
            </a:pPr>
            <a:r>
              <a:rPr lang="en-US" sz="2800" err="1" smtClean="0">
                <a:latin typeface="Times New Roman" pitchFamily="18" charset="0"/>
                <a:cs typeface="Times New Roman" pitchFamily="18" charset="0"/>
              </a:rPr>
              <a:t>Cơ</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sở</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khám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bệnh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chữa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bệnh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sau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GPHĐ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biển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hiệu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theo</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quy</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định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của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pháp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luật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biển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hiệu</a:t>
            </a:r>
            <a:r>
              <a:rPr lang="en-US" sz="2800" smtClean="0">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không</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sử</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dụng</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biểu</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tượng</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chữ</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thập</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đỏ</a:t>
            </a:r>
            <a:r>
              <a:rPr lang="en-US" sz="2800" smtClean="0">
                <a:solidFill>
                  <a:srgbClr val="FF0000"/>
                </a:solidFill>
                <a:latin typeface="Times New Roman" pitchFamily="18" charset="0"/>
                <a:cs typeface="Times New Roman" pitchFamily="18" charset="0"/>
              </a:rPr>
              <a:t> </a:t>
            </a:r>
            <a:r>
              <a:rPr lang="en-US" sz="2800" err="1" smtClean="0">
                <a:latin typeface="Times New Roman" pitchFamily="18" charset="0"/>
                <a:cs typeface="Times New Roman" pitchFamily="18" charset="0"/>
              </a:rPr>
              <a:t>trên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biển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hiệu</a:t>
            </a:r>
            <a:r>
              <a:rPr lang="en-US" sz="2800" smtClean="0">
                <a:latin typeface="Times New Roman" pitchFamily="18" charset="0"/>
                <a:cs typeface="Times New Roman" pitchFamily="18" charset="0"/>
              </a:rPr>
              <a:t> và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đủ</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các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thông</a:t>
            </a:r>
            <a:r>
              <a:rPr lang="en-US" sz="2800" smtClean="0">
                <a:latin typeface="Times New Roman" pitchFamily="18" charset="0"/>
                <a:cs typeface="Times New Roman" pitchFamily="18" charset="0"/>
              </a:rPr>
              <a:t> tin </a:t>
            </a:r>
            <a:r>
              <a:rPr lang="en-US" sz="2800" err="1" smtClean="0">
                <a:latin typeface="Times New Roman" pitchFamily="18" charset="0"/>
                <a:cs typeface="Times New Roman" pitchFamily="18" charset="0"/>
              </a:rPr>
              <a:t>cơ</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bản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sau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đây</a:t>
            </a:r>
            <a:r>
              <a:rPr lang="en-US" sz="2800" smtClean="0">
                <a:latin typeface="Times New Roman" pitchFamily="18" charset="0"/>
                <a:cs typeface="Times New Roman" pitchFamily="18" charset="0"/>
              </a:rPr>
              <a:t>:</a:t>
            </a:r>
          </a:p>
          <a:p>
            <a:pPr algn="just">
              <a:spcBef>
                <a:spcPts val="600"/>
              </a:spcBef>
            </a:pPr>
            <a:r>
              <a:rPr lang="en-US" sz="2800" b="1" smtClean="0">
                <a:latin typeface="Times New Roman" pitchFamily="18" charset="0"/>
                <a:cs typeface="Times New Roman" pitchFamily="18" charset="0"/>
              </a:rPr>
              <a:t>1. </a:t>
            </a:r>
            <a:r>
              <a:rPr lang="en-US" sz="2800" b="1" err="1" smtClean="0">
                <a:latin typeface="Times New Roman" pitchFamily="18" charset="0"/>
                <a:cs typeface="Times New Roman" pitchFamily="18" charset="0"/>
              </a:rPr>
              <a:t>Tên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đầy</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đủ</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của</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cơ</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sở</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theo</a:t>
            </a:r>
            <a:r>
              <a:rPr lang="en-US" sz="2800" b="1" smtClean="0">
                <a:latin typeface="Times New Roman" pitchFamily="18" charset="0"/>
                <a:cs typeface="Times New Roman" pitchFamily="18" charset="0"/>
              </a:rPr>
              <a:t> GPHĐ).</a:t>
            </a:r>
          </a:p>
          <a:p>
            <a:pPr algn="just">
              <a:spcBef>
                <a:spcPts val="600"/>
              </a:spcBef>
            </a:pPr>
            <a:r>
              <a:rPr lang="en-US" sz="2800" b="1" smtClean="0">
                <a:latin typeface="Times New Roman" pitchFamily="18" charset="0"/>
                <a:cs typeface="Times New Roman" pitchFamily="18" charset="0"/>
              </a:rPr>
              <a:t>2. </a:t>
            </a:r>
            <a:r>
              <a:rPr lang="en-US" sz="2800" b="1" err="1" smtClean="0">
                <a:latin typeface="Times New Roman" pitchFamily="18" charset="0"/>
                <a:cs typeface="Times New Roman" pitchFamily="18" charset="0"/>
              </a:rPr>
              <a:t>Hình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thức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tổ</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chức</a:t>
            </a:r>
            <a:r>
              <a:rPr lang="en-US" sz="2800" b="1">
                <a:latin typeface="Times New Roman" pitchFamily="18" charset="0"/>
                <a:cs typeface="Times New Roman" pitchFamily="18" charset="0"/>
              </a:rPr>
              <a:t> </a:t>
            </a:r>
            <a:r>
              <a:rPr lang="en-US" sz="2800" b="1" smtClean="0">
                <a:latin typeface="Times New Roman" pitchFamily="18" charset="0"/>
                <a:cs typeface="Times New Roman" pitchFamily="18" charset="0"/>
              </a:rPr>
              <a:t>(BVĐK, PKĐK, PKCB…)</a:t>
            </a:r>
          </a:p>
          <a:p>
            <a:pPr algn="just">
              <a:spcBef>
                <a:spcPts val="600"/>
              </a:spcBef>
            </a:pPr>
            <a:r>
              <a:rPr lang="en-US" sz="2800" b="1" smtClean="0">
                <a:latin typeface="Times New Roman" pitchFamily="18" charset="0"/>
                <a:cs typeface="Times New Roman" pitchFamily="18" charset="0"/>
              </a:rPr>
              <a:t>3. </a:t>
            </a:r>
            <a:r>
              <a:rPr lang="en-US" sz="2800" b="1" err="1" smtClean="0">
                <a:latin typeface="Times New Roman" pitchFamily="18" charset="0"/>
                <a:cs typeface="Times New Roman" pitchFamily="18" charset="0"/>
              </a:rPr>
              <a:t>Số</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giấy</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phép</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hoạt</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động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khám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bệnh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chữa</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bệnh</a:t>
            </a:r>
            <a:r>
              <a:rPr lang="en-US" sz="2800" b="1" smtClean="0">
                <a:latin typeface="Times New Roman" pitchFamily="18" charset="0"/>
                <a:cs typeface="Times New Roman" pitchFamily="18" charset="0"/>
              </a:rPr>
              <a:t>.</a:t>
            </a:r>
          </a:p>
          <a:p>
            <a:pPr algn="just">
              <a:spcBef>
                <a:spcPts val="600"/>
              </a:spcBef>
            </a:pPr>
            <a:r>
              <a:rPr lang="en-US" sz="2800" b="1" smtClean="0">
                <a:latin typeface="Times New Roman" pitchFamily="18" charset="0"/>
                <a:cs typeface="Times New Roman" pitchFamily="18" charset="0"/>
              </a:rPr>
              <a:t>4. </a:t>
            </a:r>
            <a:r>
              <a:rPr lang="en-US" sz="2800" b="1" err="1" smtClean="0">
                <a:latin typeface="Times New Roman" pitchFamily="18" charset="0"/>
                <a:cs typeface="Times New Roman" pitchFamily="18" charset="0"/>
              </a:rPr>
              <a:t>Địa</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chỉ</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của</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cơ</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sở</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ghi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trong</a:t>
            </a:r>
            <a:r>
              <a:rPr lang="en-US" sz="2800" b="1" smtClean="0">
                <a:latin typeface="Times New Roman" pitchFamily="18" charset="0"/>
                <a:cs typeface="Times New Roman" pitchFamily="18" charset="0"/>
              </a:rPr>
              <a:t> GPHĐ </a:t>
            </a:r>
            <a:r>
              <a:rPr lang="en-US" sz="2800" b="1" err="1" smtClean="0">
                <a:latin typeface="Times New Roman" pitchFamily="18" charset="0"/>
                <a:cs typeface="Times New Roman" pitchFamily="18" charset="0"/>
              </a:rPr>
              <a:t>khám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bệnh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chữa</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bệnh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số</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điện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thoại</a:t>
            </a:r>
            <a:r>
              <a:rPr lang="en-US" sz="2800" b="1" smtClean="0">
                <a:latin typeface="Times New Roman" pitchFamily="18" charset="0"/>
                <a:cs typeface="Times New Roman" pitchFamily="18" charset="0"/>
              </a:rPr>
              <a:t>.</a:t>
            </a:r>
          </a:p>
          <a:p>
            <a:pPr algn="just">
              <a:spcBef>
                <a:spcPts val="600"/>
              </a:spcBef>
            </a:pPr>
            <a:r>
              <a:rPr lang="en-US" sz="2800" b="1" smtClean="0">
                <a:latin typeface="Times New Roman" pitchFamily="18" charset="0"/>
                <a:cs typeface="Times New Roman" pitchFamily="18" charset="0"/>
              </a:rPr>
              <a:t>5. </a:t>
            </a:r>
            <a:r>
              <a:rPr lang="en-US" sz="2800" b="1" err="1" smtClean="0">
                <a:latin typeface="Times New Roman" pitchFamily="18" charset="0"/>
                <a:cs typeface="Times New Roman" pitchFamily="18" charset="0"/>
              </a:rPr>
              <a:t>Thời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gian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hoạt</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động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ghi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theo</a:t>
            </a:r>
            <a:r>
              <a:rPr lang="en-US" sz="2800" b="1" smtClean="0">
                <a:latin typeface="Times New Roman" pitchFamily="18" charset="0"/>
                <a:cs typeface="Times New Roman" pitchFamily="18" charset="0"/>
              </a:rPr>
              <a:t> GPHĐ).</a:t>
            </a:r>
            <a:endParaRPr lang="en-US" sz="2800" b="1">
              <a:latin typeface="Times New Roman" pitchFamily="18" charset="0"/>
              <a:cs typeface="Times New Roman" pitchFamily="18" charset="0"/>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Rectangle 1"/>
          <p:cNvSpPr>
            <a:spLocks noChangeArrowheads="1"/>
          </p:cNvSpPr>
          <p:nvPr/>
        </p:nvSpPr>
        <p:spPr bwMode="auto">
          <a:xfrm>
            <a:off x="642937" y="1471614"/>
            <a:ext cx="10787064" cy="4955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ctr" defTabSz="914400" rtl="0" eaLnBrk="1" fontAlgn="base" latinLnBrk="0" hangingPunct="1">
              <a:lnSpc>
                <a:spcPct val="100000"/>
              </a:lnSpc>
              <a:spcBef>
                <a:spcPct val="0"/>
              </a:spcBef>
              <a:spcAft>
                <a:spcPct val="0"/>
              </a:spcAft>
              <a:buClrTx/>
              <a:buSzTx/>
              <a:buFontTx/>
              <a:buNone/>
              <a:tabLst>
                <a:tab pos="5819775" algn="l"/>
              </a:tabLst>
            </a:pPr>
            <a:endParaRPr kumimoji="0" lang="en-US" sz="24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57200" algn="ctr" defTabSz="914400" rtl="0" eaLnBrk="1" fontAlgn="base" latinLnBrk="0" hangingPunct="1">
              <a:lnSpc>
                <a:spcPct val="100000"/>
              </a:lnSpc>
              <a:spcBef>
                <a:spcPct val="0"/>
              </a:spcBef>
              <a:spcAft>
                <a:spcPct val="0"/>
              </a:spcAft>
              <a:buClrTx/>
              <a:buSzTx/>
              <a:buFontTx/>
              <a:buNone/>
              <a:tabLst>
                <a:tab pos="5819775" algn="l"/>
              </a:tabLst>
            </a:pPr>
            <a:r>
              <a:rPr kumimoji="0" lang="en-US" sz="24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G</a:t>
            </a:r>
            <a:r>
              <a:rPr kumimoji="0" lang="vi-VN" sz="24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IẤY PHÉP HOẠT ĐỘNG KHÁM BỆNH, CHỮA BỆNH</a:t>
            </a:r>
            <a:endParaRPr kumimoji="0" lang="en-US" sz="2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endParaRPr kumimoji="0" lang="en-US" sz="2400" b="0" i="1"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57200" algn="ctr" defTabSz="914400" rtl="0" eaLnBrk="0" fontAlgn="base" latinLnBrk="0" hangingPunct="0">
              <a:lnSpc>
                <a:spcPct val="100000"/>
              </a:lnSpc>
              <a:spcBef>
                <a:spcPct val="0"/>
              </a:spcBef>
              <a:spcAft>
                <a:spcPct val="0"/>
              </a:spcAft>
              <a:buClrTx/>
              <a:buSzTx/>
              <a:buFontTx/>
              <a:buNone/>
              <a:tabLst>
                <a:tab pos="5819775" algn="l"/>
              </a:tabLst>
            </a:pPr>
            <a:r>
              <a:rPr lang="en-US" sz="2400" b="1" smtClean="0">
                <a:latin typeface="Times New Roman" pitchFamily="18" charset="0"/>
                <a:ea typeface="Times New Roman" pitchFamily="18" charset="0"/>
                <a:cs typeface="Times New Roman" pitchFamily="18" charset="0"/>
              </a:rPr>
              <a:t>GIÁM ĐỐC SỞ Y TẾ HÀ GIANG</a:t>
            </a: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1"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Căn cứ Luật Khám bệnh, chữa bệnh ngày 09 tháng 01 năm 2023;</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1"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Căn cứ Nghị định số /2023/NĐ-CP ngày tháng 12 năm 2023 của Chính phủ quy định chi tiết một số điều của Luật Khám bệnh, chữa bệnh;</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1"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Xét đề nghị của………………………</a:t>
            </a:r>
            <a:r>
              <a:rPr kumimoji="0" lang="vi-VN" sz="2000" b="0" i="1"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5</a:t>
            </a:r>
            <a:r>
              <a:rPr kumimoji="0" lang="vi-VN" sz="2000" b="0" i="1"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CẤP PHÉP HOẠT ĐỘNG KHÁM BỆNH, CHỮA BỆNH</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Tên cơ sở khám bệnh, chữa bệnh:………………………</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6</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Hình thức tổ chức: ………………………</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7</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Địa chỉ hoạt động: ………………………</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8</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Thời gian làm việc hằng ngày: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8197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Phạm vi hoạt động chuyên môn: Thực hiện kỹ thuật chuyên môn được Bộ trưởng Bộ Y tế hoặc Giám đốc Sở Y tế phê duyệt ban hành kèm theo giấy phép hoạt động.</a:t>
            </a:r>
            <a:endParaRPr kumimoji="0" lang="vi-VN" sz="2000" b="0" i="0" u="none" strike="noStrike" cap="none" normalizeH="0" baseline="0" smtClean="0">
              <a:ln>
                <a:noFill/>
              </a:ln>
              <a:solidFill>
                <a:schemeClr val="tx1"/>
              </a:solidFill>
              <a:effectLst/>
              <a:latin typeface="Times New Roman" pitchFamily="18" charset="0"/>
              <a:cs typeface="Times New Roman" pitchFamily="18" charset="0"/>
            </a:endParaRPr>
          </a:p>
        </p:txBody>
      </p:sp>
      <p:graphicFrame>
        <p:nvGraphicFramePr>
          <p:cNvPr id="3" name="Table 2"/>
          <p:cNvGraphicFramePr>
            <a:graphicFrameLocks noGrp="1"/>
          </p:cNvGraphicFramePr>
          <p:nvPr/>
        </p:nvGraphicFramePr>
        <p:xfrm>
          <a:off x="600075" y="298322"/>
          <a:ext cx="11201400" cy="1174052"/>
        </p:xfrm>
        <a:graphic>
          <a:graphicData uri="http://schemas.openxmlformats.org/drawingml/2006/table">
            <a:tbl>
              <a:tblPr/>
              <a:tblGrid>
                <a:gridCol w="4576893">
                  <a:extLst>
                    <a:ext uri="{9D8B030D-6E8A-4147-A177-3AD203B41FA5}">
                      <a16:colId xmlns:a16="http://schemas.microsoft.com/office/drawing/2014/main" val="20000"/>
                    </a:ext>
                  </a:extLst>
                </a:gridCol>
                <a:gridCol w="6624507">
                  <a:extLst>
                    <a:ext uri="{9D8B030D-6E8A-4147-A177-3AD203B41FA5}">
                      <a16:colId xmlns:a16="http://schemas.microsoft.com/office/drawing/2014/main" val="20001"/>
                    </a:ext>
                  </a:extLst>
                </a:gridCol>
              </a:tblGrid>
              <a:tr h="730378">
                <a:tc>
                  <a:txBody>
                    <a:bodyPr/>
                    <a:lstStyle/>
                    <a:p>
                      <a:pPr algn="ctr">
                        <a:lnSpc>
                          <a:spcPct val="107000"/>
                        </a:lnSpc>
                        <a:spcAft>
                          <a:spcPts val="0"/>
                        </a:spcAft>
                      </a:pPr>
                      <a:endParaRPr lang="en-SG" sz="1800" baseline="30000" smtClean="0">
                        <a:latin typeface="Times New Roman" pitchFamily="18" charset="0"/>
                        <a:ea typeface="Times New Roman"/>
                        <a:cs typeface="Times New Roman" pitchFamily="18" charset="0"/>
                      </a:endParaRPr>
                    </a:p>
                    <a:p>
                      <a:pPr algn="ctr">
                        <a:lnSpc>
                          <a:spcPct val="107000"/>
                        </a:lnSpc>
                        <a:spcAft>
                          <a:spcPts val="0"/>
                        </a:spcAft>
                      </a:pPr>
                      <a:r>
                        <a:rPr lang="en-SG" sz="1600" b="1" baseline="0" smtClean="0">
                          <a:latin typeface="Times New Roman" pitchFamily="18" charset="0"/>
                          <a:ea typeface="Times New Roman"/>
                          <a:cs typeface="Times New Roman" pitchFamily="18" charset="0"/>
                        </a:rPr>
                        <a:t>UBND TỈNH HÀ GIANG</a:t>
                      </a:r>
                      <a:endParaRPr lang="en-SG" sz="1600" b="1" baseline="30000" smtClean="0">
                        <a:latin typeface="Times New Roman" pitchFamily="18" charset="0"/>
                        <a:ea typeface="Times New Roman"/>
                        <a:cs typeface="Times New Roman" pitchFamily="18" charset="0"/>
                      </a:endParaRPr>
                    </a:p>
                    <a:p>
                      <a:pPr algn="ctr">
                        <a:lnSpc>
                          <a:spcPct val="107000"/>
                        </a:lnSpc>
                        <a:spcAft>
                          <a:spcPts val="0"/>
                        </a:spcAft>
                      </a:pPr>
                      <a:r>
                        <a:rPr lang="en-SG" sz="1600" b="1" baseline="0" smtClean="0">
                          <a:latin typeface="Times New Roman" pitchFamily="18" charset="0"/>
                          <a:ea typeface="Times New Roman"/>
                          <a:cs typeface="Times New Roman" pitchFamily="18" charset="0"/>
                        </a:rPr>
                        <a:t>SỞ Y TẾ</a:t>
                      </a:r>
                      <a:endParaRPr lang="en-US" sz="1600" b="1">
                        <a:latin typeface="Times New Roman" pitchFamily="18" charset="0"/>
                        <a:ea typeface="Times New Roman"/>
                        <a:cs typeface="Times New Roman" pitchFamily="18" charset="0"/>
                      </a:endParaRPr>
                    </a:p>
                    <a:p>
                      <a:pPr algn="ctr">
                        <a:lnSpc>
                          <a:spcPct val="107000"/>
                        </a:lnSpc>
                        <a:spcAft>
                          <a:spcPts val="0"/>
                        </a:spcAft>
                      </a:pPr>
                      <a:r>
                        <a:rPr lang="en-SG" sz="2400">
                          <a:latin typeface="Times New Roman" pitchFamily="18" charset="0"/>
                          <a:ea typeface="Times New Roman"/>
                          <a:cs typeface="Times New Roman" pitchFamily="18" charset="0"/>
                        </a:rPr>
                        <a:t>Số: </a:t>
                      </a:r>
                      <a:r>
                        <a:rPr lang="en-SG" sz="2400" smtClean="0">
                          <a:latin typeface="Times New Roman" pitchFamily="18" charset="0"/>
                          <a:ea typeface="Times New Roman"/>
                          <a:cs typeface="Times New Roman" pitchFamily="18" charset="0"/>
                        </a:rPr>
                        <a:t>000100/HAG-GPHĐ</a:t>
                      </a:r>
                      <a:endParaRPr lang="en-US" sz="2400">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a:txBody>
                    <a:bodyPr/>
                    <a:lstStyle/>
                    <a:p>
                      <a:pPr algn="ctr">
                        <a:lnSpc>
                          <a:spcPct val="107000"/>
                        </a:lnSpc>
                        <a:spcAft>
                          <a:spcPts val="0"/>
                        </a:spcAft>
                      </a:pPr>
                      <a:r>
                        <a:rPr lang="en-SG" sz="2400" b="1">
                          <a:latin typeface="Times New Roman" pitchFamily="18" charset="0"/>
                          <a:ea typeface="Times New Roman"/>
                          <a:cs typeface="Times New Roman" pitchFamily="18" charset="0"/>
                        </a:rPr>
                        <a:t>CỘNG HÒA XÃ HỘI CHỦ NGHĨA VIỆT NAM</a:t>
                      </a:r>
                      <a:endParaRPr lang="en-US" sz="2400">
                        <a:latin typeface="Times New Roman" pitchFamily="18" charset="0"/>
                        <a:ea typeface="Times New Roman"/>
                        <a:cs typeface="Times New Roman" pitchFamily="18" charset="0"/>
                      </a:endParaRPr>
                    </a:p>
                    <a:p>
                      <a:pPr algn="ctr">
                        <a:lnSpc>
                          <a:spcPct val="107000"/>
                        </a:lnSpc>
                        <a:spcAft>
                          <a:spcPts val="0"/>
                        </a:spcAft>
                      </a:pPr>
                      <a:r>
                        <a:rPr lang="en-SG" sz="2400" b="1">
                          <a:latin typeface="Times New Roman" pitchFamily="18" charset="0"/>
                          <a:ea typeface="Times New Roman"/>
                          <a:cs typeface="Times New Roman" pitchFamily="18" charset="0"/>
                        </a:rPr>
                        <a:t>Độc lập – Tự do – Hạnh phúc</a:t>
                      </a:r>
                      <a:endParaRPr lang="en-US" sz="2400">
                        <a:latin typeface="Times New Roman" pitchFamily="18" charset="0"/>
                        <a:ea typeface="Times New Roman"/>
                        <a:cs typeface="Times New Roman" pitchFamily="18" charset="0"/>
                      </a:endParaRPr>
                    </a:p>
                    <a:p>
                      <a:pPr algn="ctr">
                        <a:lnSpc>
                          <a:spcPct val="107000"/>
                        </a:lnSpc>
                        <a:spcAft>
                          <a:spcPts val="0"/>
                        </a:spcAft>
                      </a:pPr>
                      <a:r>
                        <a:rPr lang="en-SG" sz="2400" baseline="30000">
                          <a:latin typeface="Times New Roman" pitchFamily="18" charset="0"/>
                          <a:ea typeface="Times New Roman"/>
                          <a:cs typeface="Times New Roman" pitchFamily="18" charset="0"/>
                        </a:rPr>
                        <a:t>_________________</a:t>
                      </a:r>
                      <a:endParaRPr lang="en-US" sz="2400">
                        <a:latin typeface="Times New Roman" pitchFamily="18" charset="0"/>
                        <a:ea typeface="Times New Roman"/>
                        <a:cs typeface="Times New Roman"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2741" y="354535"/>
            <a:ext cx="11236751" cy="5940857"/>
          </a:xfrm>
          <a:prstGeom prst="rect">
            <a:avLst/>
          </a:prstGeom>
        </p:spPr>
        <p:txBody>
          <a:bodyPr wrap="square">
            <a:spAutoFit/>
          </a:bodyPr>
          <a:lstStyle/>
          <a:p>
            <a:pPr indent="457200" algn="just">
              <a:lnSpc>
                <a:spcPct val="115000"/>
              </a:lnSpc>
              <a:spcAft>
                <a:spcPts val="600"/>
              </a:spcAft>
            </a:pPr>
            <a:r>
              <a:rPr lang="en-US" sz="2700" b="1" err="1">
                <a:solidFill>
                  <a:srgbClr val="000000"/>
                </a:solidFill>
                <a:latin typeface="Times New Roman" panose="02020603050405020304" pitchFamily="18" charset="0"/>
                <a:ea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rPr>
              <a:t> 144. </a:t>
            </a:r>
            <a:r>
              <a:rPr lang="en-US" sz="2700" b="1" err="1">
                <a:solidFill>
                  <a:srgbClr val="000000"/>
                </a:solidFill>
                <a:latin typeface="Times New Roman" panose="02020603050405020304" pitchFamily="18" charset="0"/>
                <a:ea typeface="Times New Roman" panose="02020603050405020304" pitchFamily="18" charset="0"/>
              </a:rPr>
              <a:t>Quy</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định</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chuyển</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tiếp</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đối</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với</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giấy</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phép</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hoạt</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động</a:t>
            </a:r>
            <a:endParaRPr lang="en-SG" sz="2700">
              <a:latin typeface="Times New Roman" panose="02020603050405020304" pitchFamily="18" charset="0"/>
              <a:ea typeface="Times New Roman" panose="02020603050405020304" pitchFamily="18" charset="0"/>
            </a:endParaRPr>
          </a:p>
          <a:p>
            <a:pPr marL="342900" indent="-342900" algn="just">
              <a:spcBef>
                <a:spcPts val="600"/>
              </a:spcBef>
              <a:buAutoNum type="arabicPeriod"/>
              <a:tabLst>
                <a:tab pos="553085" algn="l"/>
              </a:tabLst>
            </a:pPr>
            <a:r>
              <a:rPr lang="en-US" sz="2700" err="1" smtClean="0">
                <a:solidFill>
                  <a:srgbClr val="000000"/>
                </a:solidFill>
                <a:latin typeface="Times New Roman" panose="02020603050405020304" pitchFamily="18" charset="0"/>
                <a:ea typeface="Times New Roman" panose="02020603050405020304" pitchFamily="18" charset="0"/>
              </a:rPr>
              <a:t>Các</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đang</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rPr>
              <a:t>cũ</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được</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tiếp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mà</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không</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phải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chuyển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rPr>
              <a:t> sang </a:t>
            </a:r>
            <a:r>
              <a:rPr lang="en-US" sz="2700" err="1">
                <a:solidFill>
                  <a:srgbClr val="000000"/>
                </a:solidFill>
                <a:latin typeface="Times New Roman" panose="02020603050405020304" pitchFamily="18" charset="0"/>
                <a:ea typeface="Times New Roman" panose="02020603050405020304" pitchFamily="18" charset="0"/>
              </a:rPr>
              <a:t>hình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thức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tổ</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chức</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mới</a:t>
            </a:r>
            <a:endParaRPr lang="en-US" sz="2700" smtClean="0">
              <a:solidFill>
                <a:srgbClr val="000000"/>
              </a:solidFill>
              <a:latin typeface="Times New Roman" panose="02020603050405020304" pitchFamily="18" charset="0"/>
              <a:ea typeface="Times New Roman" panose="02020603050405020304" pitchFamily="18" charset="0"/>
            </a:endParaRPr>
          </a:p>
          <a:p>
            <a:pPr marL="342900" indent="-342900" algn="just">
              <a:spcBef>
                <a:spcPts val="600"/>
              </a:spcBef>
              <a:buAutoNum type="arabicPeriod"/>
              <a:tabLst>
                <a:tab pos="553085" algn="l"/>
              </a:tabLst>
            </a:pPr>
            <a:r>
              <a:rPr lang="en-US" sz="2700" err="1" smtClean="0">
                <a:solidFill>
                  <a:srgbClr val="000000"/>
                </a:solidFill>
                <a:latin typeface="Times New Roman" panose="02020603050405020304" pitchFamily="18" charset="0"/>
                <a:ea typeface="Times New Roman" panose="02020603050405020304" pitchFamily="18" charset="0"/>
              </a:rPr>
              <a:t>Nếu</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muốn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rPr>
              <a:t> sang </a:t>
            </a:r>
            <a:r>
              <a:rPr lang="en-US" sz="2700" err="1">
                <a:solidFill>
                  <a:srgbClr val="000000"/>
                </a:solidFill>
                <a:latin typeface="Times New Roman" panose="02020603050405020304" pitchFamily="18" charset="0"/>
                <a:ea typeface="Times New Roman" panose="02020603050405020304" pitchFamily="18" charset="0"/>
              </a:rPr>
              <a:t>hình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thức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tổ</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chức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thì</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phải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rPr>
              <a:t>quy</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rPr>
              <a:t> 64, 65 và 66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smtClean="0">
                <a:solidFill>
                  <a:srgbClr val="000000"/>
                </a:solidFill>
                <a:latin typeface="Times New Roman" panose="02020603050405020304" pitchFamily="18" charset="0"/>
                <a:ea typeface="Times New Roman" panose="02020603050405020304" pitchFamily="18" charset="0"/>
              </a:rPr>
              <a:t>.</a:t>
            </a:r>
            <a:endParaRPr lang="en-SG" sz="2700" smtClean="0">
              <a:latin typeface="Times New Roman" panose="02020603050405020304" pitchFamily="18" charset="0"/>
              <a:ea typeface="Times New Roman" panose="02020603050405020304" pitchFamily="18" charset="0"/>
            </a:endParaRPr>
          </a:p>
          <a:p>
            <a:pPr marL="342900" indent="-342900" algn="just">
              <a:spcBef>
                <a:spcPts val="600"/>
              </a:spcBef>
              <a:buAutoNum type="arabicPeriod"/>
              <a:tabLst>
                <a:tab pos="553085" algn="l"/>
              </a:tabLst>
            </a:pPr>
            <a:r>
              <a:rPr lang="en-US" sz="2700" b="1" err="1" smtClean="0">
                <a:solidFill>
                  <a:srgbClr val="000000"/>
                </a:solidFill>
                <a:latin typeface="Times New Roman" panose="02020603050405020304" pitchFamily="18" charset="0"/>
                <a:ea typeface="Times New Roman" panose="02020603050405020304" pitchFamily="18" charset="0"/>
              </a:rPr>
              <a:t>Đối</a:t>
            </a:r>
            <a:r>
              <a:rPr lang="en-US" sz="2700" b="1" smtClean="0">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với</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cơ</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sở</a:t>
            </a:r>
            <a:r>
              <a:rPr lang="en-US" sz="2700" b="1">
                <a:solidFill>
                  <a:srgbClr val="000000"/>
                </a:solidFill>
                <a:latin typeface="Times New Roman" panose="02020603050405020304" pitchFamily="18" charset="0"/>
                <a:ea typeface="Times New Roman" panose="02020603050405020304" pitchFamily="18" charset="0"/>
              </a:rPr>
              <a:t> </a:t>
            </a:r>
            <a:r>
              <a:rPr lang="en-US" sz="2700" b="1" err="1" smtClean="0">
                <a:solidFill>
                  <a:srgbClr val="000000"/>
                </a:solidFill>
                <a:latin typeface="Times New Roman" panose="02020603050405020304" pitchFamily="18" charset="0"/>
                <a:ea typeface="Times New Roman" panose="02020603050405020304" pitchFamily="18" charset="0"/>
              </a:rPr>
              <a:t>phòng</a:t>
            </a:r>
            <a:r>
              <a:rPr lang="en-US" sz="2700" b="1" smtClean="0">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khám</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đa</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khoa</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khu</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vực</a:t>
            </a:r>
            <a:r>
              <a:rPr lang="en-US" sz="2700" b="1">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đã</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giấy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phép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trước</a:t>
            </a:r>
            <a:r>
              <a:rPr lang="en-US" sz="2700">
                <a:solidFill>
                  <a:srgbClr val="000000"/>
                </a:solidFill>
                <a:latin typeface="Times New Roman" panose="02020603050405020304" pitchFamily="18" charset="0"/>
                <a:ea typeface="Times New Roman" panose="02020603050405020304" pitchFamily="18" charset="0"/>
              </a:rPr>
              <a:t> ngày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có</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hiệu</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lực</a:t>
            </a:r>
            <a:r>
              <a:rPr lang="en-US" sz="2700">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được</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tiếp</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tục</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thực</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hiện</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trị</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nội</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trú</a:t>
            </a:r>
            <a:r>
              <a:rPr lang="en-US" sz="2700">
                <a:solidFill>
                  <a:srgbClr val="000000"/>
                </a:solidFill>
                <a:latin typeface="Times New Roman" panose="02020603050405020304" pitchFamily="18" charset="0"/>
                <a:ea typeface="Times New Roman" panose="02020603050405020304" pitchFamily="18" charset="0"/>
              </a:rPr>
              <a:t> và </a:t>
            </a:r>
            <a:r>
              <a:rPr lang="en-US" sz="2700" b="1" err="1">
                <a:solidFill>
                  <a:srgbClr val="000000"/>
                </a:solidFill>
                <a:latin typeface="Times New Roman" panose="02020603050405020304" pitchFamily="18" charset="0"/>
                <a:ea typeface="Times New Roman" panose="02020603050405020304" pitchFamily="18" charset="0"/>
              </a:rPr>
              <a:t>phải</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duy</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trì</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tổ</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chức</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trực</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khoa</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chuyên</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môn</a:t>
            </a:r>
            <a:r>
              <a:rPr lang="en-US" sz="2700" b="1">
                <a:solidFill>
                  <a:srgbClr val="000000"/>
                </a:solidFill>
                <a:latin typeface="Times New Roman" panose="02020603050405020304" pitchFamily="18" charset="0"/>
                <a:ea typeface="Times New Roman" panose="02020603050405020304" pitchFamily="18" charset="0"/>
              </a:rPr>
              <a:t> 24/24 </a:t>
            </a:r>
            <a:r>
              <a:rPr lang="en-US" sz="2700" b="1" err="1">
                <a:solidFill>
                  <a:srgbClr val="000000"/>
                </a:solidFill>
                <a:latin typeface="Times New Roman" panose="02020603050405020304" pitchFamily="18" charset="0"/>
                <a:ea typeface="Times New Roman" panose="02020603050405020304" pitchFamily="18" charset="0"/>
              </a:rPr>
              <a:t>giờ</a:t>
            </a:r>
            <a:r>
              <a:rPr lang="en-US" sz="2700" smtClean="0">
                <a:solidFill>
                  <a:srgbClr val="000000"/>
                </a:solidFill>
                <a:latin typeface="Times New Roman" panose="02020603050405020304" pitchFamily="18" charset="0"/>
                <a:ea typeface="Times New Roman" panose="02020603050405020304" pitchFamily="18" charset="0"/>
              </a:rPr>
              <a:t>.</a:t>
            </a:r>
            <a:endParaRPr lang="en-SG" sz="2700" smtClean="0">
              <a:latin typeface="Times New Roman" panose="02020603050405020304" pitchFamily="18" charset="0"/>
              <a:ea typeface="Times New Roman" panose="02020603050405020304" pitchFamily="18" charset="0"/>
            </a:endParaRPr>
          </a:p>
          <a:p>
            <a:pPr marL="342900" indent="-342900" algn="just">
              <a:spcBef>
                <a:spcPts val="600"/>
              </a:spcBef>
              <a:buAutoNum type="arabicPeriod"/>
              <a:tabLst>
                <a:tab pos="553085" algn="l"/>
              </a:tabLst>
            </a:pPr>
            <a:r>
              <a:rPr lang="en-US" sz="2700" smtClean="0">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Đối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là</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dịch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vụ</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cứu</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hỗ</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trợ</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vận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chuyển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người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đã</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giấy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phép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trước</a:t>
            </a:r>
            <a:r>
              <a:rPr lang="en-US" sz="2700">
                <a:solidFill>
                  <a:srgbClr val="000000"/>
                </a:solidFill>
                <a:latin typeface="Times New Roman" panose="02020603050405020304" pitchFamily="18" charset="0"/>
                <a:ea typeface="Times New Roman" panose="02020603050405020304" pitchFamily="18" charset="0"/>
              </a:rPr>
              <a:t> ngày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có</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hiệu</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lực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tiếp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rPr>
              <a:t> và </a:t>
            </a:r>
            <a:r>
              <a:rPr lang="en-US" sz="2700" err="1">
                <a:solidFill>
                  <a:srgbClr val="000000"/>
                </a:solidFill>
                <a:latin typeface="Times New Roman" panose="02020603050405020304" pitchFamily="18" charset="0"/>
                <a:ea typeface="Times New Roman" panose="02020603050405020304" pitchFamily="18" charset="0"/>
              </a:rPr>
              <a:t>phải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duy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trì</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kiện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định</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về</a:t>
            </a:r>
            <a:r>
              <a:rPr lang="en-US" sz="2700" smtClean="0">
                <a:solidFill>
                  <a:srgbClr val="000000"/>
                </a:solidFill>
                <a:latin typeface="Times New Roman" panose="02020603050405020304" pitchFamily="18" charset="0"/>
                <a:ea typeface="Times New Roman" panose="02020603050405020304" pitchFamily="18" charset="0"/>
              </a:rPr>
              <a:t> CSVC; </a:t>
            </a:r>
            <a:r>
              <a:rPr lang="en-US" sz="2700" err="1" smtClean="0">
                <a:solidFill>
                  <a:srgbClr val="000000"/>
                </a:solidFill>
                <a:latin typeface="Times New Roman" panose="02020603050405020304" pitchFamily="18" charset="0"/>
                <a:ea typeface="Times New Roman" panose="02020603050405020304" pitchFamily="18" charset="0"/>
              </a:rPr>
              <a:t>Thiết</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bị</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vận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chuyển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nhân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sự</a:t>
            </a:r>
            <a:endParaRPr lang="en-US" sz="2700" smtClean="0">
              <a:solidFill>
                <a:srgbClr val="00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2450786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1595" y="434964"/>
            <a:ext cx="11142483" cy="6324808"/>
          </a:xfrm>
          <a:prstGeom prst="rect">
            <a:avLst/>
          </a:prstGeom>
        </p:spPr>
        <p:txBody>
          <a:bodyPr wrap="square">
            <a:spAutoFit/>
          </a:bodyPr>
          <a:lstStyle/>
          <a:p>
            <a:pPr indent="457200" algn="just"/>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145.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mới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01/01/2024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đến</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31/12/2026</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tabLst>
                <a:tab pos="593090" algn="l"/>
              </a:tabLst>
            </a:pP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trưởng</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b="1">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tabLst>
                <a:tab pos="602615" algn="l"/>
              </a:tabLst>
            </a:pPr>
            <a:r>
              <a:rPr lang="en-US" sz="2700">
                <a:latin typeface="Times New Roman" panose="02020603050405020304" pitchFamily="18" charset="0"/>
                <a:ea typeface="Times New Roman" panose="02020603050405020304" pitchFamily="18" charset="0"/>
                <a:cs typeface="Times New Roman" panose="02020603050405020304" pitchFamily="18" charset="0"/>
              </a:rPr>
              <a:t>a)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u="sng"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b="1" u="sng"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b="1"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b="1"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b="1"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b="1"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tabLst>
                <a:tab pos="602615" algn="l"/>
              </a:tabLst>
            </a:pPr>
            <a:r>
              <a:rPr lang="en-US" sz="2700">
                <a:latin typeface="Times New Roman" panose="02020603050405020304" pitchFamily="18" charset="0"/>
                <a:ea typeface="Times New Roman" panose="02020603050405020304" pitchFamily="18" charset="0"/>
                <a:cs typeface="Times New Roman" panose="02020603050405020304" pitchFamily="18" charset="0"/>
              </a:rPr>
              <a:t>b)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bổ</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sung,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bớt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tabLst>
                <a:tab pos="602615" algn="l"/>
              </a:tabLst>
            </a:pPr>
            <a:r>
              <a:rPr lang="en-US" sz="2700">
                <a:latin typeface="Times New Roman" panose="02020603050405020304" pitchFamily="18" charset="0"/>
                <a:ea typeface="Times New Roman" panose="02020603050405020304" pitchFamily="18" charset="0"/>
                <a:cs typeface="Times New Roman" panose="02020603050405020304" pitchFamily="18" charset="0"/>
              </a:rPr>
              <a:t>c)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tabLst>
                <a:tab pos="602615" algn="l"/>
              </a:tabLst>
            </a:pP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d</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gian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trường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700">
                <a:solidFill>
                  <a:srgbClr val="000000"/>
                </a:solidFill>
                <a:latin typeface="Times New Roman" panose="02020603050405020304" pitchFamily="18" charset="0"/>
                <a:ea typeface="Times New Roman" panose="02020603050405020304" pitchFamily="18" charset="0"/>
              </a:rPr>
              <a:t>.</a:t>
            </a:r>
            <a:endParaRPr lang="en-SG" sz="27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2514568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2425" y="559753"/>
            <a:ext cx="10878532" cy="6294031"/>
          </a:xfrm>
          <a:prstGeom prst="rect">
            <a:avLst/>
          </a:prstGeom>
        </p:spPr>
        <p:txBody>
          <a:bodyPr wrap="square">
            <a:spAutoFit/>
          </a:bodyPr>
          <a:lstStyle/>
          <a:p>
            <a:pPr indent="457200" algn="just"/>
            <a:r>
              <a:rPr lang="en-US" sz="2700" b="1" err="1" smtClean="0">
                <a:latin typeface="Times New Roman" panose="02020603050405020304" pitchFamily="18" charset="0"/>
                <a:ea typeface="Times New Roman" panose="02020603050405020304" pitchFamily="18" charset="0"/>
              </a:rPr>
              <a:t>Điều</a:t>
            </a:r>
            <a:r>
              <a:rPr lang="en-US" sz="2700" b="1" smtClean="0">
                <a:latin typeface="Times New Roman" panose="02020603050405020304" pitchFamily="18" charset="0"/>
                <a:ea typeface="Times New Roman" panose="02020603050405020304" pitchFamily="18" charset="0"/>
              </a:rPr>
              <a:t> 145 (</a:t>
            </a:r>
            <a:r>
              <a:rPr lang="en-US" sz="2700" b="1" err="1" smtClean="0">
                <a:latin typeface="Times New Roman" panose="02020603050405020304" pitchFamily="18" charset="0"/>
                <a:ea typeface="Times New Roman" panose="02020603050405020304" pitchFamily="18" charset="0"/>
              </a:rPr>
              <a:t>tiếp</a:t>
            </a:r>
            <a:r>
              <a:rPr lang="en-US" sz="2700" b="1" smtClean="0">
                <a:latin typeface="Times New Roman" panose="02020603050405020304" pitchFamily="18" charset="0"/>
                <a:ea typeface="Times New Roman" panose="02020603050405020304" pitchFamily="18" charset="0"/>
              </a:rPr>
              <a:t>)</a:t>
            </a:r>
          </a:p>
          <a:p>
            <a:pPr indent="457200" algn="just"/>
            <a:r>
              <a:rPr lang="en-US" sz="2700" b="1" smtClean="0">
                <a:latin typeface="Times New Roman" panose="02020603050405020304" pitchFamily="18" charset="0"/>
                <a:ea typeface="Times New Roman" panose="02020603050405020304" pitchFamily="18" charset="0"/>
                <a:cs typeface="Times New Roman" panose="02020603050405020304" pitchFamily="18" charset="0"/>
              </a:rPr>
              <a:t>2</a:t>
            </a:r>
            <a:r>
              <a:rPr lang="en-US" sz="2700" b="1">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UBND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tỉnh</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YT):</a:t>
            </a:r>
            <a:endParaRPr lang="en-SG" sz="2700" b="1">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600"/>
              </a:spcAft>
            </a:pP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 Cấp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trừ</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u="sng"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YT, </a:t>
            </a:r>
            <a:r>
              <a:rPr lang="en-US" sz="2700" u="sng"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u="sng"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QP ,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an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u="sng">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u="sng"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endParaRPr lang="en-SG" sz="2700" u="sng">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600"/>
              </a:spcAft>
            </a:pP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b</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bổ</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sung,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giảm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bớt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600"/>
              </a:spcAft>
            </a:pPr>
            <a:r>
              <a:rPr lang="en-US" sz="2700">
                <a:latin typeface="Times New Roman" panose="02020603050405020304" pitchFamily="18" charset="0"/>
                <a:ea typeface="Times New Roman" panose="02020603050405020304" pitchFamily="18" charset="0"/>
                <a:cs typeface="Times New Roman" panose="02020603050405020304" pitchFamily="18" charset="0"/>
              </a:rPr>
              <a:t>c)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động</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Bổ</a:t>
            </a:r>
            <a:r>
              <a:rPr lang="en-US" sz="2700">
                <a:latin typeface="Times New Roman" panose="02020603050405020304" pitchFamily="18" charset="0"/>
                <a:cs typeface="Times New Roman" panose="02020603050405020304" pitchFamily="18" charset="0"/>
              </a:rPr>
              <a:t> sung, </a:t>
            </a:r>
            <a:r>
              <a:rPr lang="en-US" sz="2700" err="1">
                <a:latin typeface="Times New Roman" panose="02020603050405020304" pitchFamily="18" charset="0"/>
                <a:cs typeface="Times New Roman" panose="02020603050405020304" pitchFamily="18" charset="0"/>
              </a:rPr>
              <a:t>giảm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bớt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khoa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phòng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chuyên</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môn</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Thay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đổi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mô</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giường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bệnh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từ</a:t>
            </a:r>
            <a:r>
              <a:rPr lang="en-US" sz="2700">
                <a:latin typeface="Times New Roman" panose="02020603050405020304" pitchFamily="18" charset="0"/>
                <a:cs typeface="Times New Roman" panose="02020603050405020304" pitchFamily="18" charset="0"/>
              </a:rPr>
              <a:t> 10% </a:t>
            </a:r>
            <a:r>
              <a:rPr lang="en-US" sz="2700" err="1">
                <a:latin typeface="Times New Roman" panose="02020603050405020304" pitchFamily="18" charset="0"/>
                <a:cs typeface="Times New Roman" panose="02020603050405020304" pitchFamily="18" charset="0"/>
              </a:rPr>
              <a:t>trở</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lên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hoặc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trường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hợp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chỉnh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mô</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giường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bệnh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dưới</a:t>
            </a:r>
            <a:r>
              <a:rPr lang="en-US" sz="2700">
                <a:latin typeface="Times New Roman" panose="02020603050405020304" pitchFamily="18" charset="0"/>
                <a:cs typeface="Times New Roman" panose="02020603050405020304" pitchFamily="18" charset="0"/>
              </a:rPr>
              <a:t> 10% </a:t>
            </a:r>
            <a:r>
              <a:rPr lang="en-US" sz="2700" err="1">
                <a:latin typeface="Times New Roman" panose="02020603050405020304" pitchFamily="18" charset="0"/>
                <a:cs typeface="Times New Roman" panose="02020603050405020304" pitchFamily="18" charset="0"/>
              </a:rPr>
              <a:t>nhưng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số</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giường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chỉnh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vượt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quá</a:t>
            </a:r>
            <a:r>
              <a:rPr lang="en-US" sz="2700">
                <a:latin typeface="Times New Roman" panose="02020603050405020304" pitchFamily="18" charset="0"/>
                <a:cs typeface="Times New Roman" panose="02020603050405020304" pitchFamily="18" charset="0"/>
              </a:rPr>
              <a:t> 30 </a:t>
            </a:r>
            <a:r>
              <a:rPr lang="en-US" sz="2700" err="1">
                <a:latin typeface="Times New Roman" panose="02020603050405020304" pitchFamily="18" charset="0"/>
                <a:cs typeface="Times New Roman" panose="02020603050405020304" pitchFamily="18" charset="0"/>
              </a:rPr>
              <a:t>giường</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bệnh</a:t>
            </a:r>
            <a:r>
              <a:rPr lang="en-US" sz="2700" smtClean="0">
                <a:latin typeface="Times New Roman" panose="02020603050405020304" pitchFamily="18" charset="0"/>
                <a:cs typeface="Times New Roman" panose="02020603050405020304" pitchFamily="18" charset="0"/>
              </a:rPr>
              <a:t>…</a:t>
            </a:r>
          </a:p>
          <a:p>
            <a:pPr algn="just">
              <a:spcAft>
                <a:spcPts val="600"/>
              </a:spcAft>
            </a:pPr>
            <a:r>
              <a:rPr lang="en-US" sz="2700">
                <a:latin typeface="Times New Roman" panose="02020603050405020304" pitchFamily="18" charset="0"/>
                <a:cs typeface="Times New Roman" panose="02020603050405020304" pitchFamily="18" charset="0"/>
              </a:rPr>
              <a:t>d)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chỉnh</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khi</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thay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đổi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thời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gian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làm</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việc</a:t>
            </a:r>
            <a:r>
              <a:rPr lang="en-US" sz="2700" smtClean="0">
                <a:latin typeface="Times New Roman" panose="02020603050405020304" pitchFamily="18" charset="0"/>
                <a:cs typeface="Times New Roman" panose="02020603050405020304" pitchFamily="18" charset="0"/>
              </a:rPr>
              <a:t>. </a:t>
            </a:r>
          </a:p>
          <a:p>
            <a:pPr algn="just">
              <a:spcAft>
                <a:spcPts val="600"/>
              </a:spcAft>
            </a:pPr>
            <a:r>
              <a:rPr lang="en-US" sz="2700" smtClean="0">
                <a:latin typeface="Times New Roman" panose="02020603050405020304" pitchFamily="18" charset="0"/>
                <a:cs typeface="Times New Roman" panose="02020603050405020304" pitchFamily="18" charset="0"/>
              </a:rPr>
              <a:t>đ</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chỉnh</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GPHĐ </a:t>
            </a:r>
            <a:r>
              <a:rPr lang="en-US" sz="2700" err="1" smtClean="0">
                <a:latin typeface="Times New Roman" panose="02020603050405020304" pitchFamily="18" charset="0"/>
                <a:cs typeface="Times New Roman" panose="02020603050405020304" pitchFamily="18" charset="0"/>
              </a:rPr>
              <a:t>khi</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thay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đổi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tên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chỉ</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nhưng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không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thay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đổi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điểm</a:t>
            </a:r>
            <a:r>
              <a:rPr lang="en-US" sz="2700" smtClean="0">
                <a:latin typeface="Times New Roman" panose="02020603050405020304" pitchFamily="18" charset="0"/>
                <a:cs typeface="Times New Roman" panose="02020603050405020304" pitchFamily="18" charset="0"/>
              </a:rPr>
              <a:t>.</a:t>
            </a:r>
          </a:p>
          <a:p>
            <a:pPr algn="just">
              <a:spcAft>
                <a:spcPts val="600"/>
              </a:spcAft>
            </a:pPr>
            <a:r>
              <a:rPr lang="en-US" sz="2700" b="1" err="1">
                <a:latin typeface="Times New Roman" panose="02020603050405020304" pitchFamily="18" charset="0"/>
                <a:cs typeface="Times New Roman" panose="02020603050405020304" pitchFamily="18" charset="0"/>
              </a:rPr>
              <a:t>Hồ</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sơ</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đề</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nghị</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cấp</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mới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cấp</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lại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chỉnh</a:t>
            </a:r>
            <a:r>
              <a:rPr lang="en-US" sz="2700" b="1">
                <a:latin typeface="Times New Roman" panose="02020603050405020304" pitchFamily="18" charset="0"/>
                <a:cs typeface="Times New Roman" panose="02020603050405020304" pitchFamily="18" charset="0"/>
              </a:rPr>
              <a:t> </a:t>
            </a:r>
            <a:r>
              <a:rPr lang="en-US" sz="2700" b="1" smtClean="0">
                <a:latin typeface="Times New Roman" panose="02020603050405020304" pitchFamily="18" charset="0"/>
                <a:cs typeface="Times New Roman" panose="02020603050405020304" pitchFamily="18" charset="0"/>
              </a:rPr>
              <a:t>GPHĐ </a:t>
            </a:r>
            <a:r>
              <a:rPr lang="en-US" sz="2700" b="1" err="1" smtClean="0">
                <a:latin typeface="Times New Roman" panose="02020603050405020304" pitchFamily="18" charset="0"/>
                <a:cs typeface="Times New Roman" panose="02020603050405020304" pitchFamily="18" charset="0"/>
              </a:rPr>
              <a:t>nộp</a:t>
            </a:r>
            <a:r>
              <a:rPr lang="en-US" sz="2700" b="1" smtClean="0">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trước</a:t>
            </a:r>
            <a:r>
              <a:rPr lang="en-US" sz="2700" b="1">
                <a:latin typeface="Times New Roman" panose="02020603050405020304" pitchFamily="18" charset="0"/>
                <a:cs typeface="Times New Roman" panose="02020603050405020304" pitchFamily="18" charset="0"/>
              </a:rPr>
              <a:t> ngày </a:t>
            </a:r>
            <a:r>
              <a:rPr lang="en-US" sz="2700" b="1" smtClean="0">
                <a:latin typeface="Times New Roman" panose="02020603050405020304" pitchFamily="18" charset="0"/>
                <a:cs typeface="Times New Roman" panose="02020603050405020304" pitchFamily="18" charset="0"/>
              </a:rPr>
              <a:t>31/12/ </a:t>
            </a:r>
            <a:r>
              <a:rPr lang="en-US" sz="2700" b="1">
                <a:latin typeface="Times New Roman" panose="02020603050405020304" pitchFamily="18" charset="0"/>
                <a:cs typeface="Times New Roman" panose="02020603050405020304" pitchFamily="18" charset="0"/>
              </a:rPr>
              <a:t>2026 </a:t>
            </a:r>
            <a:r>
              <a:rPr lang="en-US" sz="2700" b="1" err="1">
                <a:latin typeface="Times New Roman" panose="02020603050405020304" pitchFamily="18" charset="0"/>
                <a:cs typeface="Times New Roman" panose="02020603050405020304" pitchFamily="18" charset="0"/>
              </a:rPr>
              <a:t>thực</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hiện</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theo</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thẩm</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quyền</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quy</a:t>
            </a:r>
            <a:r>
              <a:rPr lang="en-US" sz="2700" b="1">
                <a:latin typeface="Times New Roman" panose="02020603050405020304" pitchFamily="18" charset="0"/>
                <a:cs typeface="Times New Roman" panose="02020603050405020304" pitchFamily="18" charset="0"/>
              </a:rPr>
              <a:t> </a:t>
            </a:r>
            <a:r>
              <a:rPr lang="en-US" sz="2700" b="1" err="1" smtClean="0">
                <a:latin typeface="Times New Roman" panose="02020603050405020304" pitchFamily="18" charset="0"/>
                <a:cs typeface="Times New Roman" panose="02020603050405020304" pitchFamily="18" charset="0"/>
              </a:rPr>
              <a:t>định</a:t>
            </a:r>
            <a:r>
              <a:rPr lang="en-US" sz="2700" b="1" smtClean="0">
                <a:latin typeface="Times New Roman" panose="02020603050405020304" pitchFamily="18" charset="0"/>
                <a:cs typeface="Times New Roman" panose="02020603050405020304" pitchFamily="18" charset="0"/>
              </a:rPr>
              <a:t> </a:t>
            </a:r>
            <a:r>
              <a:rPr lang="en-US" sz="2700" b="1" err="1" smtClean="0">
                <a:latin typeface="Times New Roman" panose="02020603050405020304" pitchFamily="18" charset="0"/>
                <a:cs typeface="Times New Roman" panose="02020603050405020304" pitchFamily="18" charset="0"/>
              </a:rPr>
              <a:t>nêu</a:t>
            </a:r>
            <a:r>
              <a:rPr lang="en-US" sz="2700" b="1" smtClean="0">
                <a:latin typeface="Times New Roman" panose="02020603050405020304" pitchFamily="18" charset="0"/>
                <a:cs typeface="Times New Roman" panose="02020603050405020304" pitchFamily="18" charset="0"/>
              </a:rPr>
              <a:t> </a:t>
            </a:r>
            <a:r>
              <a:rPr lang="en-US" sz="2700" b="1" err="1" smtClean="0">
                <a:latin typeface="Times New Roman" panose="02020603050405020304" pitchFamily="18" charset="0"/>
                <a:cs typeface="Times New Roman" panose="02020603050405020304" pitchFamily="18" charset="0"/>
              </a:rPr>
              <a:t>trên</a:t>
            </a:r>
            <a:r>
              <a:rPr lang="en-US" sz="2700" b="1" smtClean="0">
                <a:latin typeface="Times New Roman" panose="02020603050405020304" pitchFamily="18" charset="0"/>
                <a:cs typeface="Times New Roman" panose="02020603050405020304" pitchFamily="18" charset="0"/>
              </a:rPr>
              <a:t>.</a:t>
            </a:r>
            <a:endParaRPr lang="en-SG" sz="2700" b="1">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5669523"/>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8644" y="265104"/>
            <a:ext cx="11091574" cy="6294031"/>
          </a:xfrm>
          <a:prstGeom prst="rect">
            <a:avLst/>
          </a:prstGeom>
        </p:spPr>
        <p:txBody>
          <a:bodyPr wrap="square">
            <a:spAutoFit/>
          </a:bodyPr>
          <a:lstStyle/>
          <a:p>
            <a:pPr algn="just">
              <a:spcBef>
                <a:spcPts val="600"/>
              </a:spcBef>
            </a:pPr>
            <a:r>
              <a:rPr lang="en-US" sz="2700" b="1" smtClean="0">
                <a:latin typeface="Times New Roman" pitchFamily="18" charset="0"/>
                <a:cs typeface="Times New Roman" pitchFamily="18" charset="0"/>
              </a:rPr>
              <a:t>Điều 80. </a:t>
            </a:r>
            <a:r>
              <a:rPr lang="en-US" sz="2700" b="1" err="1" smtClean="0">
                <a:latin typeface="Times New Roman" pitchFamily="18" charset="0"/>
                <a:cs typeface="Times New Roman" pitchFamily="18" charset="0"/>
              </a:rPr>
              <a:t>Hoạt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chữa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nhân</a:t>
            </a:r>
            <a:r>
              <a:rPr lang="en-US" sz="2700" b="1" smtClean="0">
                <a:latin typeface="Times New Roman" pitchFamily="18" charset="0"/>
                <a:cs typeface="Times New Roman" pitchFamily="18" charset="0"/>
              </a:rPr>
              <a:t> đạo</a:t>
            </a:r>
          </a:p>
          <a:p>
            <a:pPr algn="just"/>
            <a:r>
              <a:rPr lang="en-US" sz="2700" b="1" smtClean="0">
                <a:latin typeface="Times New Roman" pitchFamily="18" charset="0"/>
                <a:cs typeface="Times New Roman" pitchFamily="18" charset="0"/>
              </a:rPr>
              <a:t>KCB Nhân đạo là 1 hình thức của KCB Lưu động quy định tại Đ 79 Luât: </a:t>
            </a:r>
            <a:r>
              <a:rPr lang="en-SG" sz="2700" i="1" smtClean="0">
                <a:latin typeface="Times New Roman" panose="02020603050405020304" pitchFamily="18" charset="0"/>
                <a:cs typeface="Times New Roman" panose="02020603050405020304" pitchFamily="18" charset="0"/>
              </a:rPr>
              <a:t>Các </a:t>
            </a:r>
            <a:r>
              <a:rPr lang="en-SG" sz="2700" i="1">
                <a:latin typeface="Times New Roman" panose="02020603050405020304" pitchFamily="18" charset="0"/>
                <a:cs typeface="Times New Roman" panose="02020603050405020304" pitchFamily="18" charset="0"/>
              </a:rPr>
              <a:t>hoạt động </a:t>
            </a:r>
            <a:r>
              <a:rPr lang="en-SG" sz="2700" i="1" smtClean="0">
                <a:latin typeface="Times New Roman" panose="02020603050405020304" pitchFamily="18" charset="0"/>
                <a:cs typeface="Times New Roman" panose="02020603050405020304" pitchFamily="18" charset="0"/>
              </a:rPr>
              <a:t>KCB lưu </a:t>
            </a:r>
            <a:r>
              <a:rPr lang="en-SG" sz="2700" i="1">
                <a:latin typeface="Times New Roman" panose="02020603050405020304" pitchFamily="18" charset="0"/>
                <a:cs typeface="Times New Roman" panose="02020603050405020304" pitchFamily="18" charset="0"/>
              </a:rPr>
              <a:t>động bao </a:t>
            </a:r>
            <a:r>
              <a:rPr lang="en-SG" sz="2700" i="1" smtClean="0">
                <a:latin typeface="Times New Roman" panose="02020603050405020304" pitchFamily="18" charset="0"/>
                <a:cs typeface="Times New Roman" panose="02020603050405020304" pitchFamily="18" charset="0"/>
              </a:rPr>
              <a:t>gồm: Hoạt động KCB lưu </a:t>
            </a:r>
            <a:r>
              <a:rPr lang="en-SG" sz="2700" i="1">
                <a:latin typeface="Times New Roman" panose="02020603050405020304" pitchFamily="18" charset="0"/>
                <a:cs typeface="Times New Roman" panose="02020603050405020304" pitchFamily="18" charset="0"/>
              </a:rPr>
              <a:t>động do cơ sở </a:t>
            </a:r>
            <a:r>
              <a:rPr lang="en-SG" sz="2700" i="1" smtClean="0">
                <a:latin typeface="Times New Roman" panose="02020603050405020304" pitchFamily="18" charset="0"/>
                <a:cs typeface="Times New Roman" panose="02020603050405020304" pitchFamily="18" charset="0"/>
              </a:rPr>
              <a:t>KBCB cung </a:t>
            </a:r>
            <a:r>
              <a:rPr lang="en-SG" sz="2700" i="1">
                <a:latin typeface="Times New Roman" panose="02020603050405020304" pitchFamily="18" charset="0"/>
                <a:cs typeface="Times New Roman" panose="02020603050405020304" pitchFamily="18" charset="0"/>
              </a:rPr>
              <a:t>cấp ngoài địa điểm </a:t>
            </a:r>
            <a:r>
              <a:rPr lang="en-SG" sz="2700" i="1" smtClean="0">
                <a:latin typeface="Times New Roman" panose="02020603050405020304" pitchFamily="18" charset="0"/>
                <a:cs typeface="Times New Roman" panose="02020603050405020304" pitchFamily="18" charset="0"/>
              </a:rPr>
              <a:t>KBCB ghi trong GPHĐ;</a:t>
            </a:r>
            <a:r>
              <a:rPr lang="en-US" sz="2700" i="1" smtClean="0">
                <a:latin typeface="Times New Roman" panose="02020603050405020304" pitchFamily="18" charset="0"/>
                <a:cs typeface="Times New Roman" panose="02020603050405020304" pitchFamily="18" charset="0"/>
              </a:rPr>
              <a:t> KCB t</a:t>
            </a:r>
            <a:r>
              <a:rPr lang="en-SG" sz="2700" i="1" smtClean="0">
                <a:latin typeface="Times New Roman" panose="02020603050405020304" pitchFamily="18" charset="0"/>
                <a:cs typeface="Times New Roman" panose="02020603050405020304" pitchFamily="18" charset="0"/>
              </a:rPr>
              <a:t>ại </a:t>
            </a:r>
            <a:r>
              <a:rPr lang="en-SG" sz="2700" i="1">
                <a:latin typeface="Times New Roman" panose="02020603050405020304" pitchFamily="18" charset="0"/>
                <a:cs typeface="Times New Roman" panose="02020603050405020304" pitchFamily="18" charset="0"/>
              </a:rPr>
              <a:t>nhà, khám sức khỏe tại cơ quan, tổ chức, đơn </a:t>
            </a:r>
            <a:r>
              <a:rPr lang="en-SG" sz="2700" i="1" smtClean="0">
                <a:latin typeface="Times New Roman" panose="02020603050405020304" pitchFamily="18" charset="0"/>
                <a:cs typeface="Times New Roman" panose="02020603050405020304" pitchFamily="18" charset="0"/>
              </a:rPr>
              <a:t>vị và</a:t>
            </a:r>
            <a:r>
              <a:rPr lang="en-US" sz="2700" i="1" smtClean="0">
                <a:latin typeface="Times New Roman" panose="02020603050405020304" pitchFamily="18" charset="0"/>
                <a:cs typeface="Times New Roman" panose="02020603050405020304" pitchFamily="18" charset="0"/>
              </a:rPr>
              <a:t>  KCB </a:t>
            </a:r>
            <a:r>
              <a:rPr lang="en-SG" sz="2700" i="1" smtClean="0">
                <a:latin typeface="Times New Roman" panose="02020603050405020304" pitchFamily="18" charset="0"/>
                <a:cs typeface="Times New Roman" panose="02020603050405020304" pitchFamily="18" charset="0"/>
              </a:rPr>
              <a:t>nhân </a:t>
            </a:r>
            <a:r>
              <a:rPr lang="en-SG" sz="2700" i="1">
                <a:latin typeface="Times New Roman" panose="02020603050405020304" pitchFamily="18" charset="0"/>
                <a:cs typeface="Times New Roman" panose="02020603050405020304" pitchFamily="18" charset="0"/>
              </a:rPr>
              <a:t>đạo theo đợt</a:t>
            </a:r>
            <a:r>
              <a:rPr lang="en-SG" sz="2700" i="1" smtClean="0">
                <a:latin typeface="Times New Roman" panose="02020603050405020304" pitchFamily="18" charset="0"/>
                <a:cs typeface="Times New Roman" panose="02020603050405020304" pitchFamily="18" charset="0"/>
              </a:rPr>
              <a:t>.</a:t>
            </a:r>
            <a:endParaRPr lang="en-US" sz="2700" b="1" smtClean="0">
              <a:latin typeface="Times New Roman" pitchFamily="18" charset="0"/>
              <a:cs typeface="Times New Roman" pitchFamily="18" charset="0"/>
            </a:endParaRPr>
          </a:p>
          <a:p>
            <a:pPr algn="just">
              <a:spcBef>
                <a:spcPts val="600"/>
              </a:spcBef>
            </a:pPr>
            <a:r>
              <a:rPr lang="en-US" sz="2700" b="1" smtClean="0">
                <a:latin typeface="Times New Roman" pitchFamily="18" charset="0"/>
                <a:cs typeface="Times New Roman" pitchFamily="18" charset="0"/>
              </a:rPr>
              <a:t>1. </a:t>
            </a:r>
            <a:r>
              <a:rPr lang="en-US" sz="2700" b="1" err="1" smtClean="0">
                <a:latin typeface="Times New Roman" pitchFamily="18" charset="0"/>
                <a:cs typeface="Times New Roman" pitchFamily="18" charset="0"/>
              </a:rPr>
              <a:t>Hình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thức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chữa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nhân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đạo</a:t>
            </a:r>
            <a:r>
              <a:rPr lang="en-US" sz="2700" b="1" smtClean="0">
                <a:latin typeface="Times New Roman" pitchFamily="18" charset="0"/>
                <a:cs typeface="Times New Roman" pitchFamily="18" charset="0"/>
              </a:rPr>
              <a:t> theo NĐ 96 </a:t>
            </a:r>
            <a:r>
              <a:rPr lang="en-US" sz="2700" smtClean="0">
                <a:latin typeface="Times New Roman" pitchFamily="18" charset="0"/>
                <a:cs typeface="Times New Roman" pitchFamily="18" charset="0"/>
              </a:rPr>
              <a:t>bao </a:t>
            </a:r>
            <a:r>
              <a:rPr lang="en-US" sz="2700" err="1" smtClean="0">
                <a:latin typeface="Times New Roman" pitchFamily="18" charset="0"/>
                <a:cs typeface="Times New Roman" pitchFamily="18" charset="0"/>
              </a:rPr>
              <a:t>gồm</a:t>
            </a:r>
            <a:r>
              <a:rPr lang="en-US" sz="2700" smtClean="0">
                <a:latin typeface="Times New Roman" pitchFamily="18" charset="0"/>
                <a:cs typeface="Times New Roman" pitchFamily="18" charset="0"/>
              </a:rPr>
              <a:t>:</a:t>
            </a:r>
          </a:p>
          <a:p>
            <a:pPr algn="just">
              <a:spcBef>
                <a:spcPts val="600"/>
              </a:spcBef>
            </a:pPr>
            <a:r>
              <a:rPr lang="en-US" sz="2700" smtClean="0">
                <a:latin typeface="Times New Roman" pitchFamily="18" charset="0"/>
                <a:cs typeface="Times New Roman" pitchFamily="18" charset="0"/>
              </a:rPr>
              <a:t>Cơ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được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tổ</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một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trong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hình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thức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48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Luật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chữa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và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39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này; Đoàn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chữa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đạo; </a:t>
            </a:r>
            <a:r>
              <a:rPr lang="en-US" sz="2700" err="1" smtClean="0">
                <a:latin typeface="Times New Roman" pitchFamily="18" charset="0"/>
                <a:cs typeface="Times New Roman" pitchFamily="18" charset="0"/>
              </a:rPr>
              <a:t>Cá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chữa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đạo</a:t>
            </a:r>
            <a:r>
              <a:rPr lang="en-US" sz="2700" smtClean="0">
                <a:latin typeface="Times New Roman" pitchFamily="18" charset="0"/>
                <a:cs typeface="Times New Roman" pitchFamily="18" charset="0"/>
              </a:rPr>
              <a:t>.</a:t>
            </a:r>
          </a:p>
          <a:p>
            <a:pPr algn="just">
              <a:spcBef>
                <a:spcPts val="600"/>
              </a:spcBef>
            </a:pPr>
            <a:r>
              <a:rPr lang="en-US" sz="2700" b="1" smtClean="0">
                <a:latin typeface="Times New Roman" pitchFamily="18" charset="0"/>
                <a:cs typeface="Times New Roman" pitchFamily="18" charset="0"/>
              </a:rPr>
              <a:t>2. </a:t>
            </a:r>
            <a:r>
              <a:rPr lang="en-US" sz="2700" b="1" err="1" smtClean="0">
                <a:latin typeface="Times New Roman" pitchFamily="18" charset="0"/>
                <a:cs typeface="Times New Roman" pitchFamily="18" charset="0"/>
              </a:rPr>
              <a:t>Hoạt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động</a:t>
            </a:r>
            <a:r>
              <a:rPr lang="en-US" sz="2700" b="1" smtClean="0">
                <a:latin typeface="Times New Roman" pitchFamily="18" charset="0"/>
                <a:cs typeface="Times New Roman" pitchFamily="18" charset="0"/>
              </a:rPr>
              <a:t> KCB </a:t>
            </a:r>
            <a:r>
              <a:rPr lang="en-US" sz="2700" b="1" err="1" smtClean="0">
                <a:latin typeface="Times New Roman" pitchFamily="18" charset="0"/>
                <a:cs typeface="Times New Roman" pitchFamily="18" charset="0"/>
              </a:rPr>
              <a:t>nhân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đạo</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không</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phí</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hoặc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tiền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từ</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người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a:t>
            </a:r>
          </a:p>
          <a:p>
            <a:pPr algn="just">
              <a:spcBef>
                <a:spcPts val="600"/>
              </a:spcBef>
            </a:pP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81. </a:t>
            </a: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kiện</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hồ</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thủ</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tục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cấp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cấp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lại</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chỉnh</a:t>
            </a:r>
            <a:r>
              <a:rPr lang="en-US" sz="2700" b="1" smtClean="0">
                <a:latin typeface="Times New Roman" pitchFamily="18" charset="0"/>
                <a:cs typeface="Times New Roman" pitchFamily="18" charset="0"/>
              </a:rPr>
              <a:t> GPHĐ</a:t>
            </a:r>
            <a:endParaRPr lang="en-US" sz="2700" smtClean="0">
              <a:latin typeface="Times New Roman" pitchFamily="18" charset="0"/>
              <a:cs typeface="Times New Roman" pitchFamily="18" charset="0"/>
            </a:endParaRPr>
          </a:p>
          <a:p>
            <a:pPr algn="just">
              <a:spcBef>
                <a:spcPts val="600"/>
              </a:spcBef>
            </a:pP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hồ</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thủ</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tục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cấp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chỉnh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đình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chỉ</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hồi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giấy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phép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hoạt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chữa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thực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Chương</a:t>
            </a:r>
            <a:r>
              <a:rPr lang="en-US" sz="2700" smtClean="0">
                <a:latin typeface="Times New Roman" pitchFamily="18" charset="0"/>
                <a:cs typeface="Times New Roman" pitchFamily="18" charset="0"/>
              </a:rPr>
              <a:t> III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này</a:t>
            </a:r>
            <a:r>
              <a:rPr lang="en-US" sz="2700" smtClean="0">
                <a:latin typeface="Times New Roman" pitchFamily="18" charset="0"/>
                <a:cs typeface="Times New Roman" pitchFamily="18" charset="0"/>
              </a:rPr>
              <a:t>.</a:t>
            </a:r>
            <a:endParaRPr lang="en-US" sz="2700" b="1">
              <a:latin typeface="Times New Roman" pitchFamily="18" charset="0"/>
              <a:cs typeface="Times New Roman" pitchFamily="18" charset="0"/>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0545" y="235527"/>
            <a:ext cx="10903527" cy="6632585"/>
          </a:xfrm>
          <a:prstGeom prst="rect">
            <a:avLst/>
          </a:prstGeom>
        </p:spPr>
        <p:txBody>
          <a:bodyPr wrap="square">
            <a:spAutoFit/>
          </a:bodyPr>
          <a:lstStyle/>
          <a:p>
            <a:pPr algn="just"/>
            <a:r>
              <a:rPr lang="en-US" sz="2700" b="1" smtClean="0">
                <a:latin typeface="Times New Roman" pitchFamily="18" charset="0"/>
                <a:cs typeface="Times New Roman" pitchFamily="18" charset="0"/>
              </a:rPr>
              <a:t>Điều 82. Khám chữa bệnh nhân đạo</a:t>
            </a:r>
            <a:endParaRPr lang="en-US" sz="2700" smtClean="0">
              <a:latin typeface="Times New Roman" pitchFamily="18" charset="0"/>
              <a:cs typeface="Times New Roman" pitchFamily="18" charset="0"/>
            </a:endParaRPr>
          </a:p>
          <a:p>
            <a:pPr algn="just">
              <a:spcAft>
                <a:spcPts val="600"/>
              </a:spcAft>
            </a:pPr>
            <a:r>
              <a:rPr lang="en-US" sz="2700" smtClean="0">
                <a:latin typeface="Times New Roman" pitchFamily="18" charset="0"/>
                <a:cs typeface="Times New Roman" pitchFamily="18" charset="0"/>
              </a:rPr>
              <a:t>1. KCB nhân đạo theo đợt phải do cơ sở KCB đã được cấp GPHĐ KCB. Nếu 01 tổ chức muốn KCBNĐ phải liên kết với cơ sở có GPHĐ bằng văn bản.</a:t>
            </a:r>
          </a:p>
          <a:p>
            <a:pPr algn="just">
              <a:spcAft>
                <a:spcPts val="600"/>
              </a:spcAft>
            </a:pPr>
            <a:r>
              <a:rPr lang="en-US" sz="2700" smtClean="0">
                <a:latin typeface="Times New Roman" pitchFamily="18" charset="0"/>
                <a:cs typeface="Times New Roman" pitchFamily="18" charset="0"/>
              </a:rPr>
              <a:t>2. KCBNĐ của cá nhân phải do người hành nghề có GPHN với PVHN phù hợp với hoạt động KCB nhân đạo.</a:t>
            </a:r>
          </a:p>
          <a:p>
            <a:pPr algn="just">
              <a:spcAft>
                <a:spcPts val="600"/>
              </a:spcAft>
            </a:pPr>
            <a:r>
              <a:rPr lang="en-US" sz="2700" smtClean="0">
                <a:latin typeface="Times New Roman" pitchFamily="18" charset="0"/>
                <a:cs typeface="Times New Roman" pitchFamily="18" charset="0"/>
              </a:rPr>
              <a:t>3. KCB lưu động phải do cơ sở KCB bệnh đã được cấp GPHĐ KCB có PVHĐCM phù hợp với hoạt động KCB lưu động.</a:t>
            </a:r>
          </a:p>
          <a:p>
            <a:pPr algn="just">
              <a:spcAft>
                <a:spcPts val="600"/>
              </a:spcAft>
            </a:pPr>
            <a:r>
              <a:rPr lang="en-US" sz="2700" smtClean="0">
                <a:latin typeface="Times New Roman" pitchFamily="18" charset="0"/>
                <a:cs typeface="Times New Roman" pitchFamily="18" charset="0"/>
              </a:rPr>
              <a:t>4. Điều kiện về CSVC thực hiện KCBNĐ theo đợt hoặc lưu động, KSK tại địa điểm không phải là địa điểm được ghi trong GPHĐ thì địa điểm này phải đáp ứng các điều kiện sau đây: a) Có nơi tiếp đón, khám bệnh, chữa bệnh đáp ứng các điều kiện: Kiểm soát nhiễm khuẩn, an toàn bức xạ, quản lý chất thải y tế, phòng cháy và chữa cháy theo quy định của pháp luật; Bảo đảm đủ điện, nước và các điều kiện khác phục vụ việc khám bệnh, chữa bệnh.</a:t>
            </a:r>
          </a:p>
          <a:p>
            <a:pPr algn="just">
              <a:spcAft>
                <a:spcPts val="600"/>
              </a:spcAft>
            </a:pPr>
            <a:r>
              <a:rPr lang="en-US" sz="2700" smtClean="0">
                <a:latin typeface="Times New Roman" pitchFamily="18" charset="0"/>
                <a:cs typeface="Times New Roman" pitchFamily="18" charset="0"/>
              </a:rPr>
              <a:t>b) Có đủ người HN, TBYT và các điều kiện khác phù hợp với quy mô và phạm vi cung cấp dịch vụ KCB .</a:t>
            </a:r>
            <a:endParaRPr lang="en-US" sz="2700">
              <a:latin typeface="Times New Roman" pitchFamily="18" charset="0"/>
              <a:cs typeface="Times New Roman" pitchFamily="18" charset="0"/>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86691" y="401782"/>
            <a:ext cx="10695709" cy="5909310"/>
          </a:xfrm>
          <a:prstGeom prst="rect">
            <a:avLst/>
          </a:prstGeom>
        </p:spPr>
        <p:txBody>
          <a:bodyPr wrap="square">
            <a:spAutoFit/>
          </a:bodyPr>
          <a:lstStyle/>
          <a:p>
            <a:pPr algn="just"/>
            <a:r>
              <a:rPr lang="en-US" sz="2700" b="1" smtClean="0">
                <a:latin typeface="Times New Roman" pitchFamily="18" charset="0"/>
                <a:cs typeface="Times New Roman" pitchFamily="18" charset="0"/>
              </a:rPr>
              <a:t>Điều 82. Điều kiện tổ chức hoạt động KCB nhân đạo theo đợt (tiếp)</a:t>
            </a:r>
            <a:endParaRPr lang="en-US" sz="2700"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5. Nhân sự</a:t>
            </a:r>
            <a:r>
              <a:rPr lang="en-US" sz="2700" smtClean="0">
                <a:latin typeface="Times New Roman" pitchFamily="18" charset="0"/>
                <a:cs typeface="Times New Roman" pitchFamily="18" charset="0"/>
              </a:rPr>
              <a:t> KCBNĐ theo đợt/lưu động, KSK theo hình thức đoàn KCB:</a:t>
            </a:r>
          </a:p>
          <a:p>
            <a:pPr algn="just"/>
            <a:r>
              <a:rPr lang="en-US" sz="2700" smtClean="0">
                <a:latin typeface="Times New Roman" pitchFamily="18" charset="0"/>
                <a:cs typeface="Times New Roman" pitchFamily="18" charset="0"/>
              </a:rPr>
              <a:t>a) Người PTCMKT của đoàn KCB phải có GPHN còn hiệu lực với PVHĐCM ghi trong GPHN phù hợp với DMKTCM mà đoàn đã đăng ký và có thời gian HN KCB tối thiểu 36 tháng.</a:t>
            </a:r>
          </a:p>
          <a:p>
            <a:pPr algn="just"/>
            <a:r>
              <a:rPr lang="en-US" sz="2700" smtClean="0">
                <a:latin typeface="Times New Roman" pitchFamily="18" charset="0"/>
                <a:cs typeface="Times New Roman" pitchFamily="18" charset="0"/>
              </a:rPr>
              <a:t>b) Các thành viên khác trực tiếp tham gia KCB phải có GPHN. Thành viên không thuộc diện phải có GPHN thì phải có văn bằng, chứng chỉ phù hợp với phạm vi hành nghề được phân công;</a:t>
            </a:r>
          </a:p>
          <a:p>
            <a:pPr algn="just"/>
            <a:r>
              <a:rPr lang="en-US" sz="2700" smtClean="0">
                <a:latin typeface="Times New Roman" pitchFamily="18" charset="0"/>
                <a:cs typeface="Times New Roman" pitchFamily="18" charset="0"/>
              </a:rPr>
              <a:t>c) Có cấp phát thuốc thì người cấp phát thuốc phải có bằng cấp chuyên môn tối thiểu là dược tá hoặc người có GPHN với chức danh bác sỹ;</a:t>
            </a:r>
          </a:p>
          <a:p>
            <a:pPr algn="just"/>
            <a:r>
              <a:rPr lang="en-US" sz="2700" smtClean="0">
                <a:latin typeface="Times New Roman" pitchFamily="18" charset="0"/>
                <a:cs typeface="Times New Roman" pitchFamily="18" charset="0"/>
              </a:rPr>
              <a:t>d) Người KCBNĐ là người NN không biết tiếng Việt phải có phiên dịch</a:t>
            </a:r>
          </a:p>
          <a:p>
            <a:pPr algn="just"/>
            <a:r>
              <a:rPr lang="en-US" sz="2700" b="1" smtClean="0">
                <a:latin typeface="Times New Roman" pitchFamily="18" charset="0"/>
                <a:cs typeface="Times New Roman" pitchFamily="18" charset="0"/>
              </a:rPr>
              <a:t>6. Về nhân sự là 1 người HN </a:t>
            </a:r>
            <a:r>
              <a:rPr lang="en-US" sz="2700" smtClean="0">
                <a:latin typeface="Times New Roman" pitchFamily="18" charset="0"/>
                <a:cs typeface="Times New Roman" pitchFamily="18" charset="0"/>
              </a:rPr>
              <a:t>KCBNĐ hành nghề độc lập phải đáp ứng quy định tại khoản 2 Điều này. Người hành nghề thực hiện việc khám bệnh, chữa bệnh nhân đạo được kê đơn nhưng không được cấp phát thuốc.</a:t>
            </a:r>
            <a:endParaRPr lang="en-US" sz="2700">
              <a:latin typeface="Times New Roman" pitchFamily="18" charset="0"/>
              <a:cs typeface="Times New Roman" pitchFamily="18" charset="0"/>
            </a:endParaRPr>
          </a:p>
        </p:txBody>
      </p:sp>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5840" y="612845"/>
            <a:ext cx="10358846" cy="5262979"/>
          </a:xfrm>
          <a:prstGeom prst="rect">
            <a:avLst/>
          </a:prstGeom>
        </p:spPr>
        <p:txBody>
          <a:bodyPr wrap="square">
            <a:spAutoFit/>
          </a:bodyPr>
          <a:lstStyle/>
          <a:p>
            <a:pPr algn="just"/>
            <a:r>
              <a:rPr lang="en-US" sz="2800" b="1" smtClean="0">
                <a:latin typeface="Times New Roman" pitchFamily="18" charset="0"/>
                <a:cs typeface="Times New Roman" pitchFamily="18" charset="0"/>
              </a:rPr>
              <a:t>Điều 82. Điều kiện tổ chức hoạt động KCB nhân đạo theo đợt (tiếp)</a:t>
            </a:r>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7. Điều kiện về thiết bị y tế và thuốc:</a:t>
            </a:r>
          </a:p>
          <a:p>
            <a:pPr algn="just"/>
            <a:r>
              <a:rPr lang="en-US" sz="2800" smtClean="0">
                <a:latin typeface="Times New Roman" pitchFamily="18" charset="0"/>
                <a:cs typeface="Times New Roman" pitchFamily="18" charset="0"/>
              </a:rPr>
              <a:t>a) Có đủ thiết bị y tế, hộp cấp cứu phản vệ, thuốc cấp cứu và thuốc chữa bệnh phù hợp với phạm vi hoạt động chuyên môn đăng ký khám bệnh, chữa bệnh;</a:t>
            </a:r>
          </a:p>
          <a:p>
            <a:pPr algn="just"/>
            <a:r>
              <a:rPr lang="en-US" sz="2800" smtClean="0">
                <a:latin typeface="Times New Roman" pitchFamily="18" charset="0"/>
                <a:cs typeface="Times New Roman" pitchFamily="18" charset="0"/>
              </a:rPr>
              <a:t>b) Thiết bị y tế phải có nguồn gốc xuất xứ rõ ràng, thuốc sử dụng để khám bệnh, chữa bệnh nhân đạo phải thuộc danh mục được phép lưu hành tại Việt Nam và còn thời hạn sử dụng. Trường hợp thuốc chưa được phép lưu hành tại Việt Nam thì phải có văn bản cam kết thuốc đã được lưu hành hợp pháp ở nước ngoài (chỉ áp dụng đối với đoàn khám bệnh, chữa bệnh nhân đạo của nước ngoài).</a:t>
            </a:r>
            <a:endParaRPr lang="en-US" sz="2800">
              <a:latin typeface="Times New Roman" pitchFamily="18" charset="0"/>
              <a:cs typeface="Times New Roman" pitchFamily="18" charset="0"/>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017" y="326572"/>
            <a:ext cx="11090365" cy="6237605"/>
          </a:xfrm>
          <a:prstGeom prst="rect">
            <a:avLst/>
          </a:prstGeom>
        </p:spPr>
        <p:txBody>
          <a:bodyPr wrap="square">
            <a:spAutoFit/>
          </a:bodyPr>
          <a:lstStyle/>
          <a:p>
            <a:pPr algn="just">
              <a:spcAft>
                <a:spcPts val="400"/>
              </a:spcAft>
            </a:pPr>
            <a:r>
              <a:rPr lang="en-US" sz="2600" b="1" err="1" smtClean="0">
                <a:latin typeface="Times New Roman" pitchFamily="18" charset="0"/>
                <a:cs typeface="Times New Roman" pitchFamily="18" charset="0"/>
              </a:rPr>
              <a:t>Điều</a:t>
            </a:r>
            <a:r>
              <a:rPr lang="en-US" sz="2600" b="1" smtClean="0">
                <a:latin typeface="Times New Roman" pitchFamily="18" charset="0"/>
                <a:cs typeface="Times New Roman" pitchFamily="18" charset="0"/>
              </a:rPr>
              <a:t> 83. </a:t>
            </a:r>
            <a:r>
              <a:rPr lang="en-US" sz="2600" b="1" err="1" smtClean="0">
                <a:latin typeface="Times New Roman" pitchFamily="18" charset="0"/>
                <a:cs typeface="Times New Roman" pitchFamily="18" charset="0"/>
              </a:rPr>
              <a:t>Hồ</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sơ</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thủ</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tục</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cho</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phép</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tổ</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chức</a:t>
            </a:r>
            <a:r>
              <a:rPr lang="en-US" sz="2600" b="1" smtClean="0">
                <a:latin typeface="Times New Roman" pitchFamily="18" charset="0"/>
                <a:cs typeface="Times New Roman" pitchFamily="18" charset="0"/>
              </a:rPr>
              <a:t> KCB </a:t>
            </a:r>
            <a:r>
              <a:rPr lang="en-US" sz="2600" b="1" err="1" smtClean="0">
                <a:latin typeface="Times New Roman" pitchFamily="18" charset="0"/>
                <a:cs typeface="Times New Roman" pitchFamily="18" charset="0"/>
              </a:rPr>
              <a:t>nhân</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đạo</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hoặc</a:t>
            </a:r>
            <a:r>
              <a:rPr lang="en-US" sz="2600" b="1" smtClean="0">
                <a:latin typeface="Times New Roman" pitchFamily="18" charset="0"/>
                <a:cs typeface="Times New Roman" pitchFamily="18" charset="0"/>
              </a:rPr>
              <a:t> KCB </a:t>
            </a:r>
            <a:r>
              <a:rPr lang="en-US" sz="2600" b="1" err="1" smtClean="0">
                <a:latin typeface="Times New Roman" pitchFamily="18" charset="0"/>
                <a:cs typeface="Times New Roman" pitchFamily="18" charset="0"/>
              </a:rPr>
              <a:t>lưu</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động</a:t>
            </a:r>
            <a:r>
              <a:rPr lang="en-US" sz="2600" b="1" smtClean="0">
                <a:latin typeface="Times New Roman" pitchFamily="18" charset="0"/>
                <a:cs typeface="Times New Roman" pitchFamily="18" charset="0"/>
              </a:rPr>
              <a:t> </a:t>
            </a:r>
            <a:r>
              <a:rPr lang="vi-VN" sz="2600" b="1" smtClean="0">
                <a:latin typeface="Times New Roman" pitchFamily="18" charset="0"/>
                <a:cs typeface="Times New Roman" pitchFamily="18" charset="0"/>
              </a:rPr>
              <a:t>thuộc trường hợp quy định tại khoản 1 Điều 79 của Luật</a:t>
            </a:r>
            <a:r>
              <a:rPr lang="en-US" sz="2600" b="1" smtClean="0">
                <a:latin typeface="Times New Roman" pitchFamily="18" charset="0"/>
                <a:cs typeface="Times New Roman" pitchFamily="18" charset="0"/>
              </a:rPr>
              <a:t> KCB</a:t>
            </a:r>
          </a:p>
          <a:p>
            <a:pPr algn="just">
              <a:spcAft>
                <a:spcPts val="400"/>
              </a:spcAft>
            </a:pPr>
            <a:r>
              <a:rPr lang="en-US" sz="2700" b="1" smtClean="0">
                <a:latin typeface="Times New Roman" pitchFamily="18" charset="0"/>
                <a:cs typeface="Times New Roman" pitchFamily="18" charset="0"/>
              </a:rPr>
              <a:t>Đ 79 </a:t>
            </a:r>
            <a:r>
              <a:rPr lang="en-US" sz="2700" b="1" err="1" smtClean="0">
                <a:latin typeface="Times New Roman" pitchFamily="18" charset="0"/>
                <a:cs typeface="Times New Roman" pitchFamily="18" charset="0"/>
              </a:rPr>
              <a:t>Luật</a:t>
            </a:r>
            <a:r>
              <a:rPr lang="en-US" sz="2700" b="1" smtClean="0">
                <a:latin typeface="Times New Roman" pitchFamily="18" charset="0"/>
                <a:cs typeface="Times New Roman" pitchFamily="18" charset="0"/>
              </a:rPr>
              <a:t>: </a:t>
            </a:r>
          </a:p>
          <a:p>
            <a:pPr algn="just">
              <a:spcAft>
                <a:spcPts val="400"/>
              </a:spcAft>
            </a:pPr>
            <a:r>
              <a:rPr lang="en-US" sz="2700" b="1" smtClean="0">
                <a:latin typeface="Times New Roman" pitchFamily="18" charset="0"/>
                <a:cs typeface="Times New Roman" pitchFamily="18" charset="0"/>
              </a:rPr>
              <a:t>1. </a:t>
            </a:r>
            <a:r>
              <a:rPr lang="en-US" sz="2700" b="1" err="1" smtClean="0">
                <a:latin typeface="Times New Roman" pitchFamily="18" charset="0"/>
                <a:cs typeface="Times New Roman" pitchFamily="18" charset="0"/>
              </a:rPr>
              <a:t>Hồ</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sơ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phép</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đợt</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lưu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a:t>
            </a:r>
          </a:p>
          <a:p>
            <a:pPr algn="just">
              <a:spcAft>
                <a:spcPts val="400"/>
              </a:spcAft>
            </a:pPr>
            <a:r>
              <a:rPr lang="en-US" sz="2700" smtClean="0">
                <a:latin typeface="Times New Roman" pitchFamily="18" charset="0"/>
                <a:cs typeface="Times New Roman" pitchFamily="18" charset="0"/>
              </a:rPr>
              <a:t>a) </a:t>
            </a:r>
            <a:r>
              <a:rPr lang="en-US" sz="2700" err="1" smtClean="0">
                <a:latin typeface="Times New Roman" pitchFamily="18" charset="0"/>
                <a:cs typeface="Times New Roman" pitchFamily="18" charset="0"/>
              </a:rPr>
              <a:t>Đơn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đề</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Mẫu</a:t>
            </a:r>
            <a:r>
              <a:rPr lang="en-US" sz="2700" smtClean="0">
                <a:latin typeface="Times New Roman" pitchFamily="18" charset="0"/>
                <a:cs typeface="Times New Roman" pitchFamily="18" charset="0"/>
              </a:rPr>
              <a:t> 01 Phụ lục IV ban </a:t>
            </a:r>
            <a:r>
              <a:rPr lang="en-US" sz="2700" err="1" smtClean="0">
                <a:latin typeface="Times New Roman" pitchFamily="18" charset="0"/>
                <a:cs typeface="Times New Roman" pitchFamily="18" charset="0"/>
              </a:rPr>
              <a: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kèm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này</a:t>
            </a:r>
            <a:r>
              <a:rPr lang="en-US" sz="2700" smtClean="0">
                <a:latin typeface="Times New Roman" pitchFamily="18" charset="0"/>
                <a:cs typeface="Times New Roman" pitchFamily="18" charset="0"/>
              </a:rPr>
              <a:t>;</a:t>
            </a:r>
          </a:p>
          <a:p>
            <a:pPr algn="just">
              <a:spcAft>
                <a:spcPts val="400"/>
              </a:spcAft>
            </a:pPr>
            <a:r>
              <a:rPr lang="en-US" sz="2700" smtClean="0">
                <a:latin typeface="Times New Roman" pitchFamily="18" charset="0"/>
                <a:cs typeface="Times New Roman" pitchFamily="18" charset="0"/>
              </a:rPr>
              <a:t>b)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kê</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khai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danh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sách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thành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tham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gia</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lưu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Mẫu</a:t>
            </a:r>
            <a:r>
              <a:rPr lang="en-US" sz="2700" smtClean="0">
                <a:latin typeface="Times New Roman" pitchFamily="18" charset="0"/>
                <a:cs typeface="Times New Roman" pitchFamily="18" charset="0"/>
              </a:rPr>
              <a:t> 02 Phụ lục IV </a:t>
            </a:r>
            <a:r>
              <a:rPr lang="en-US" sz="2700" err="1" smtClean="0">
                <a:latin typeface="Times New Roman" pitchFamily="18" charset="0"/>
                <a:cs typeface="Times New Roman" pitchFamily="18" charset="0"/>
              </a:rPr>
              <a:t>Nghị</a:t>
            </a:r>
            <a:r>
              <a:rPr lang="en-US" sz="2700" smtClean="0">
                <a:latin typeface="Times New Roman" pitchFamily="18" charset="0"/>
                <a:cs typeface="Times New Roman" pitchFamily="18" charset="0"/>
              </a:rPr>
              <a:t> định, phải </a:t>
            </a:r>
            <a:r>
              <a:rPr lang="en-US" sz="2700" err="1" smtClean="0">
                <a:latin typeface="Times New Roman" pitchFamily="18" charset="0"/>
                <a:cs typeface="Times New Roman" pitchFamily="18" charset="0"/>
              </a:rPr>
              <a:t>nêu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rõ</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PTCMKT </a:t>
            </a:r>
            <a:r>
              <a:rPr lang="en-US" sz="2700" err="1" smtClean="0">
                <a:latin typeface="Times New Roman" pitchFamily="18" charset="0"/>
                <a:cs typeface="Times New Roman" pitchFamily="18" charset="0"/>
              </a:rPr>
              <a:t>kèm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hợp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lệ</a:t>
            </a:r>
            <a:r>
              <a:rPr lang="en-US" sz="2700" smtClean="0">
                <a:latin typeface="Times New Roman" pitchFamily="18" charset="0"/>
                <a:cs typeface="Times New Roman" pitchFamily="18" charset="0"/>
              </a:rPr>
              <a:t> GPHN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PTCMKT của </a:t>
            </a:r>
            <a:r>
              <a:rPr lang="en-US" sz="2700" err="1" smtClean="0">
                <a:latin typeface="Times New Roman" pitchFamily="18" charset="0"/>
                <a:cs typeface="Times New Roman" pitchFamily="18" charset="0"/>
              </a:rPr>
              <a:t>đoàn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khám</a:t>
            </a:r>
            <a:r>
              <a:rPr lang="en-US" sz="2700" smtClean="0">
                <a:latin typeface="Times New Roman" pitchFamily="18" charset="0"/>
                <a:cs typeface="Times New Roman" pitchFamily="18" charset="0"/>
              </a:rPr>
              <a:t>;</a:t>
            </a:r>
          </a:p>
          <a:p>
            <a:pPr algn="just">
              <a:spcAft>
                <a:spcPts val="400"/>
              </a:spcAft>
            </a:pPr>
            <a:r>
              <a:rPr lang="en-US" sz="2700" smtClean="0">
                <a:latin typeface="Times New Roman" pitchFamily="18" charset="0"/>
                <a:cs typeface="Times New Roman" pitchFamily="18" charset="0"/>
              </a:rPr>
              <a:t>c)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bằng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chỉ</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chuyên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môn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trực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tiếp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tham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gia</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nhưng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không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thuộc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phải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GPHN; </a:t>
            </a:r>
          </a:p>
          <a:p>
            <a:pPr algn="just">
              <a:spcAft>
                <a:spcPts val="400"/>
              </a:spcAft>
            </a:pPr>
            <a:r>
              <a:rPr lang="en-US" sz="2700" smtClean="0">
                <a:latin typeface="Times New Roman" pitchFamily="18" charset="0"/>
                <a:cs typeface="Times New Roman" pitchFamily="18" charset="0"/>
              </a:rPr>
              <a:t>d) </a:t>
            </a:r>
            <a:r>
              <a:rPr lang="en-US" sz="2700" err="1" smtClean="0">
                <a:latin typeface="Times New Roman" pitchFamily="18" charset="0"/>
                <a:cs typeface="Times New Roman" pitchFamily="18" charset="0"/>
              </a:rPr>
              <a:t>Kế</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hoạch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tổ</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nhân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đạo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lưu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động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Mẫu</a:t>
            </a:r>
            <a:r>
              <a:rPr lang="en-US" sz="2700" smtClean="0">
                <a:latin typeface="Times New Roman" pitchFamily="18" charset="0"/>
                <a:cs typeface="Times New Roman" pitchFamily="18" charset="0"/>
              </a:rPr>
              <a:t> 03 Phụ lục IV NĐ 96;</a:t>
            </a:r>
          </a:p>
          <a:p>
            <a:pPr algn="just">
              <a:spcAft>
                <a:spcPts val="400"/>
              </a:spcAft>
            </a:pPr>
            <a:r>
              <a:rPr lang="en-US" sz="2700" smtClean="0">
                <a:latin typeface="Times New Roman" pitchFamily="18" charset="0"/>
                <a:cs typeface="Times New Roman" pitchFamily="18" charset="0"/>
              </a:rPr>
              <a:t> đ) </a:t>
            </a:r>
            <a:r>
              <a:rPr lang="en-US" sz="2700" err="1" smtClean="0">
                <a:latin typeface="Times New Roman" pitchFamily="18" charset="0"/>
                <a:cs typeface="Times New Roman" pitchFamily="18" charset="0"/>
              </a:rPr>
              <a:t>Văn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bản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phép</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KCB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người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đứng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đầu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điểm</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dự</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kiến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tổ</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chức</a:t>
            </a:r>
            <a:r>
              <a:rPr lang="en-US" sz="2700" smtClean="0">
                <a:latin typeface="Times New Roman" pitchFamily="18" charset="0"/>
                <a:cs typeface="Times New Roman" pitchFamily="18" charset="0"/>
              </a:rPr>
              <a:t> KCB.</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275B0C9-4046-EB92-603A-8A9C28BB3C7C}"/>
              </a:ext>
            </a:extLst>
          </p:cNvPr>
          <p:cNvPicPr>
            <a:picLocks noChangeAspect="1"/>
          </p:cNvPicPr>
          <p:nvPr/>
        </p:nvPicPr>
        <p:blipFill>
          <a:blip r:embed="rId3"/>
          <a:stretch>
            <a:fillRect/>
          </a:stretch>
        </p:blipFill>
        <p:spPr>
          <a:xfrm>
            <a:off x="11023600" y="228600"/>
            <a:ext cx="1016000" cy="1016000"/>
          </a:xfrm>
          <a:prstGeom prst="rect">
            <a:avLst/>
          </a:prstGeom>
        </p:spPr>
      </p:pic>
      <p:sp>
        <p:nvSpPr>
          <p:cNvPr id="8" name="TextBox 8"/>
          <p:cNvSpPr txBox="1"/>
          <p:nvPr/>
        </p:nvSpPr>
        <p:spPr>
          <a:xfrm>
            <a:off x="1603983" y="789708"/>
            <a:ext cx="9759950" cy="4739759"/>
          </a:xfrm>
          <a:prstGeom prst="rect">
            <a:avLst/>
          </a:prstGeom>
        </p:spPr>
        <p:txBody>
          <a:bodyPr wrap="square" lIns="0" tIns="0" rIns="0" bIns="0" rtlCol="0" anchor="t">
            <a:spAutoFit/>
          </a:bodyPr>
          <a:lstStyle/>
          <a:p>
            <a:pPr algn="ctr">
              <a:lnSpc>
                <a:spcPct val="110000"/>
              </a:lnSpc>
            </a:pPr>
            <a:r>
              <a:rPr lang="en-US" sz="4000" b="1">
                <a:solidFill>
                  <a:srgbClr val="002060"/>
                </a:solidFill>
              </a:rPr>
              <a:t>QUY ĐỊNH </a:t>
            </a:r>
            <a:r>
              <a:rPr lang="en-US" sz="4000" b="1" smtClean="0">
                <a:solidFill>
                  <a:srgbClr val="002060"/>
                </a:solidFill>
              </a:rPr>
              <a:t>CHUNG VỀ </a:t>
            </a:r>
            <a:r>
              <a:rPr lang="en-US" sz="4000" b="1">
                <a:solidFill>
                  <a:srgbClr val="002060"/>
                </a:solidFill>
              </a:rPr>
              <a:t>GIẤY PHÉP HÀNH NGHỀ - THỰC HÀNH KHÁM BỆNH, CHỮA BỆNH VÀ THI KIỂM TRA ĐÁNH GIÁ NĂNG </a:t>
            </a:r>
            <a:r>
              <a:rPr lang="en-US" sz="4000" b="1" smtClean="0">
                <a:solidFill>
                  <a:srgbClr val="002060"/>
                </a:solidFill>
              </a:rPr>
              <a:t>LỰC</a:t>
            </a:r>
          </a:p>
          <a:p>
            <a:pPr algn="ctr">
              <a:lnSpc>
                <a:spcPct val="110000"/>
              </a:lnSpc>
            </a:pPr>
            <a:r>
              <a:rPr lang="en-US" sz="4000" b="1" smtClean="0">
                <a:solidFill>
                  <a:srgbClr val="002060"/>
                </a:solidFill>
              </a:rPr>
              <a:t>(Chương II. Cấp Giấy phép hành nghề KCB quy định Từ điều 3 đến điều 38 – NĐ96/2023)</a:t>
            </a:r>
          </a:p>
          <a:p>
            <a:pPr algn="ctr">
              <a:lnSpc>
                <a:spcPct val="110000"/>
              </a:lnSpc>
            </a:pPr>
            <a:r>
              <a:rPr lang="en-US" sz="4000" b="1" smtClean="0">
                <a:solidFill>
                  <a:srgbClr val="002060"/>
                </a:solidFill>
              </a:rPr>
              <a:t>Là những quy định chung về cấp GPHN kể từ khi áp dụng thi kiểm tra đánh giá năng lực </a:t>
            </a:r>
            <a:endParaRPr lang="en-US" sz="4000" b="1">
              <a:solidFill>
                <a:srgbClr val="002060"/>
              </a:solidFill>
            </a:endParaRPr>
          </a:p>
        </p:txBody>
      </p:sp>
      <p:pic>
        <p:nvPicPr>
          <p:cNvPr id="15" name="Picture 6">
            <a:extLst>
              <a:ext uri="{FF2B5EF4-FFF2-40B4-BE49-F238E27FC236}">
                <a16:creationId xmlns:a16="http://schemas.microsoft.com/office/drawing/2014/main" id="{ABF128FC-3650-3C2C-A321-48CDA1F2DFE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 xmlns:asvg="http://schemas.microsoft.com/office/drawing/2016/SVG/main" r:embed=""/>
              </a:ext>
            </a:extLst>
          </a:blip>
          <a:srcRect t="45511" r="50000"/>
          <a:stretch/>
        </p:blipFill>
        <p:spPr>
          <a:xfrm rot="16200000">
            <a:off x="-133075" y="133073"/>
            <a:ext cx="1481221" cy="1215071"/>
          </a:xfrm>
          <a:prstGeom prst="rect">
            <a:avLst/>
          </a:prstGeom>
        </p:spPr>
      </p:pic>
    </p:spTree>
    <p:extLst>
      <p:ext uri="{BB962C8B-B14F-4D97-AF65-F5344CB8AC3E}">
        <p14:creationId xmlns:p14="http://schemas.microsoft.com/office/powerpoint/2010/main" val="478541112"/>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1" y="474345"/>
            <a:ext cx="10842170" cy="5047536"/>
          </a:xfrm>
          <a:prstGeom prst="rect">
            <a:avLst/>
          </a:prstGeom>
        </p:spPr>
        <p:txBody>
          <a:bodyPr wrap="square">
            <a:spAutoFit/>
          </a:bodyPr>
          <a:lstStyle/>
          <a:p>
            <a:pPr algn="just">
              <a:spcBef>
                <a:spcPts val="600"/>
              </a:spcBef>
            </a:pPr>
            <a:r>
              <a:rPr lang="en-US" sz="2700" b="1" smtClean="0">
                <a:latin typeface="Times New Roman" pitchFamily="18" charset="0"/>
                <a:cs typeface="Times New Roman" pitchFamily="18" charset="0"/>
              </a:rPr>
              <a:t>Điều 83. Hồ sơ, thủ tục cho phép tổ chức KCB nhân đạo hoặc KCB lưu động </a:t>
            </a:r>
            <a:r>
              <a:rPr lang="vi-VN" sz="2700" b="1" smtClean="0">
                <a:latin typeface="Times New Roman" pitchFamily="18" charset="0"/>
                <a:cs typeface="Times New Roman" pitchFamily="18" charset="0"/>
              </a:rPr>
              <a:t>thuộc trường hợp quy định tại khoản 1 Điều 79 của Luật</a:t>
            </a:r>
            <a:r>
              <a:rPr lang="en-US" sz="2700" b="1" smtClean="0">
                <a:latin typeface="Times New Roman" pitchFamily="18" charset="0"/>
                <a:cs typeface="Times New Roman" pitchFamily="18" charset="0"/>
              </a:rPr>
              <a:t> KCB (tiếp)</a:t>
            </a:r>
          </a:p>
          <a:p>
            <a:pPr algn="just">
              <a:spcBef>
                <a:spcPts val="600"/>
              </a:spcBef>
            </a:pPr>
            <a:r>
              <a:rPr lang="en-US" sz="2700" b="1" smtClean="0">
                <a:latin typeface="Times New Roman" pitchFamily="18" charset="0"/>
                <a:cs typeface="Times New Roman" pitchFamily="18" charset="0"/>
              </a:rPr>
              <a:t>2. Hồ sơ đề nghị cho phép cá nhân khám bệnh, chữa bệnh nhân đạo:</a:t>
            </a:r>
          </a:p>
          <a:p>
            <a:pPr algn="just">
              <a:spcBef>
                <a:spcPts val="600"/>
              </a:spcBef>
            </a:pPr>
            <a:r>
              <a:rPr lang="en-US" sz="2700" smtClean="0">
                <a:latin typeface="Times New Roman" pitchFamily="18" charset="0"/>
                <a:cs typeface="Times New Roman" pitchFamily="18" charset="0"/>
              </a:rPr>
              <a:t>a) Đơn đề nghị cho phép tổ chức KCB nhân đạo hoặc khám bệnh, chữa bệnh lưu động theo Mẫu 01 Phụ lục IV ban hành kèm theo Nghị định này;</a:t>
            </a:r>
          </a:p>
          <a:p>
            <a:pPr algn="just">
              <a:spcBef>
                <a:spcPts val="600"/>
              </a:spcBef>
            </a:pPr>
            <a:r>
              <a:rPr lang="en-US" sz="2700" smtClean="0">
                <a:latin typeface="Times New Roman" pitchFamily="18" charset="0"/>
                <a:cs typeface="Times New Roman" pitchFamily="18" charset="0"/>
              </a:rPr>
              <a:t>b) Bản sao hợp lệ GPHN của người đề nghị khám bệnh, chữa bệnh nhân đạo;</a:t>
            </a:r>
          </a:p>
          <a:p>
            <a:pPr algn="just">
              <a:spcBef>
                <a:spcPts val="600"/>
              </a:spcBef>
            </a:pPr>
            <a:r>
              <a:rPr lang="en-US" sz="2700" smtClean="0">
                <a:latin typeface="Times New Roman" pitchFamily="18" charset="0"/>
                <a:cs typeface="Times New Roman" pitchFamily="18" charset="0"/>
              </a:rPr>
              <a:t>c) Kế hoạch tổ chức KCB nhân đạo theo Mẫu 03 Phụ lục IV ban hành kèm theo Nghị định này;</a:t>
            </a:r>
          </a:p>
          <a:p>
            <a:pPr algn="just">
              <a:spcBef>
                <a:spcPts val="600"/>
              </a:spcBef>
            </a:pPr>
            <a:r>
              <a:rPr lang="en-US" sz="2700" smtClean="0">
                <a:latin typeface="Times New Roman" pitchFamily="18" charset="0"/>
                <a:cs typeface="Times New Roman" pitchFamily="18" charset="0"/>
              </a:rPr>
              <a:t>d) Văn bản cho phép của cơ sở khám bệnh, chữa bệnh hoặc của người đứng đầu địa điểm nơi dự kiến tổ chức hoạt động khám bệnh, chữa bệnh nhân đạo.</a:t>
            </a:r>
            <a:endParaRPr lang="en-US" sz="2700">
              <a:latin typeface="Times New Roman" pitchFamily="18" charset="0"/>
              <a:cs typeface="Times New Roman" pitchFamily="18" charset="0"/>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42963" y="300038"/>
            <a:ext cx="10272712" cy="400110"/>
          </a:xfrm>
          <a:prstGeom prst="rect">
            <a:avLst/>
          </a:prstGeom>
        </p:spPr>
        <p:txBody>
          <a:bodyPr wrap="square">
            <a:spAutoFit/>
          </a:bodyPr>
          <a:lstStyle/>
          <a:p>
            <a:pPr lvl="0" algn="ctr"/>
            <a:r>
              <a:rPr lang="en-US" sz="2000" b="1" smtClean="0"/>
              <a:t>TRƯỜNG HỢP VÀ ĐIỀU KIỆN </a:t>
            </a:r>
            <a:r>
              <a:rPr lang="en-US" sz="2000" b="1" smtClean="0">
                <a:solidFill>
                  <a:srgbClr val="FF0000"/>
                </a:solidFill>
              </a:rPr>
              <a:t>CHUYỂN GIAO KỸ THUẬT </a:t>
            </a:r>
            <a:r>
              <a:rPr lang="en-US" sz="2000" b="1" smtClean="0"/>
              <a:t>GIỮA CÁC CƠ SỞ KCB (điều 84-86 NĐ96</a:t>
            </a:r>
            <a:endParaRPr lang="en-US" sz="2000"/>
          </a:p>
        </p:txBody>
      </p:sp>
      <p:sp>
        <p:nvSpPr>
          <p:cNvPr id="4" name="Rectangle 3"/>
          <p:cNvSpPr/>
          <p:nvPr/>
        </p:nvSpPr>
        <p:spPr>
          <a:xfrm>
            <a:off x="528638" y="889844"/>
            <a:ext cx="11001375" cy="5693866"/>
          </a:xfrm>
          <a:prstGeom prst="rect">
            <a:avLst/>
          </a:prstGeom>
        </p:spPr>
        <p:txBody>
          <a:bodyPr wrap="square">
            <a:spAutoFit/>
          </a:bodyPr>
          <a:lstStyle/>
          <a:p>
            <a:pPr lvl="0" algn="just"/>
            <a:r>
              <a:rPr lang="en-US" sz="2600" smtClean="0">
                <a:latin typeface="Times New Roman" panose="02020603050405020304" pitchFamily="18" charset="0"/>
                <a:cs typeface="Times New Roman" panose="02020603050405020304" pitchFamily="18" charset="0"/>
              </a:rPr>
              <a:t>1. Kỹ thuật chuyển giao giữa các cơ sở KCB trong nước được chuyển giao, tiếp nhận chuyển giao phải </a:t>
            </a:r>
            <a:r>
              <a:rPr lang="en-US" sz="2600" b="1" smtClean="0">
                <a:solidFill>
                  <a:srgbClr val="FF0000"/>
                </a:solidFill>
                <a:latin typeface="Times New Roman" panose="02020603050405020304" pitchFamily="18" charset="0"/>
                <a:cs typeface="Times New Roman" panose="02020603050405020304" pitchFamily="18" charset="0"/>
              </a:rPr>
              <a:t>thuộc danh mục</a:t>
            </a:r>
            <a:r>
              <a:rPr lang="en-US" sz="2600" smtClean="0">
                <a:latin typeface="Times New Roman" panose="02020603050405020304" pitchFamily="18" charset="0"/>
                <a:cs typeface="Times New Roman" panose="02020603050405020304" pitchFamily="18" charset="0"/>
              </a:rPr>
              <a:t> kỹ thuật đã được Bộ Y tế ban hành. </a:t>
            </a:r>
          </a:p>
          <a:p>
            <a:pPr lvl="0" algn="just"/>
            <a:r>
              <a:rPr lang="en-US" sz="2600" b="1" smtClean="0">
                <a:solidFill>
                  <a:srgbClr val="FF0000"/>
                </a:solidFill>
                <a:latin typeface="Times New Roman" panose="02020603050405020304" pitchFamily="18" charset="0"/>
                <a:cs typeface="Times New Roman" panose="02020603050405020304" pitchFamily="18" charset="0"/>
              </a:rPr>
              <a:t>2. ĐIỀU KIỆN ĐỐI VỚI CƠ SỞ KCB NƠI CHUYỂN GIAO KỸ THUẬT:</a:t>
            </a:r>
            <a:endParaRPr lang="en-US" sz="2600" smtClean="0">
              <a:latin typeface="Times New Roman" panose="02020603050405020304" pitchFamily="18" charset="0"/>
              <a:cs typeface="Times New Roman" panose="02020603050405020304" pitchFamily="18" charset="0"/>
            </a:endParaRPr>
          </a:p>
          <a:p>
            <a:pPr lvl="1" algn="just"/>
            <a:r>
              <a:rPr lang="en-US" sz="2600" smtClean="0">
                <a:latin typeface="Times New Roman" panose="02020603050405020304" pitchFamily="18" charset="0"/>
                <a:cs typeface="Times New Roman" panose="02020603050405020304" pitchFamily="18" charset="0"/>
              </a:rPr>
              <a:t>- Kỹ thuật dự kiến chuyển giao phải thuộc phạm vi hoạt động chuyên môn đã được cấp có thẩm quyền phê duyệt cho cơ sở KCB nơi đi chuyển giao.</a:t>
            </a:r>
          </a:p>
          <a:p>
            <a:pPr lvl="1" algn="just"/>
            <a:r>
              <a:rPr lang="en-US" sz="2600" smtClean="0">
                <a:latin typeface="Times New Roman" panose="02020603050405020304" pitchFamily="18" charset="0"/>
                <a:cs typeface="Times New Roman" panose="02020603050405020304" pitchFamily="18" charset="0"/>
              </a:rPr>
              <a:t>- Người chuyển giao kỹ thuật phải có kinh nghiệm thực hiện kỹ thuật dự kiến chuyển giao và phải có văn bản giao thực hiện chuyển giao kỹ thuật của người chịu trách nhiệm CMKT của cơ sở KCB nơi chuyển giao kỹ thuật.</a:t>
            </a:r>
          </a:p>
          <a:p>
            <a:pPr lvl="0" algn="just"/>
            <a:r>
              <a:rPr lang="en-US" sz="2600" b="1" smtClean="0">
                <a:solidFill>
                  <a:srgbClr val="FF0000"/>
                </a:solidFill>
                <a:latin typeface="Times New Roman" panose="02020603050405020304" pitchFamily="18" charset="0"/>
                <a:cs typeface="Times New Roman" panose="02020603050405020304" pitchFamily="18" charset="0"/>
              </a:rPr>
              <a:t>3. ĐIỀU KIỆN ĐỐI VỚI CƠ SỞ KCB NƠI TIẾP NHẬN CHUYỂN GIAO KỸ THUẬT:</a:t>
            </a:r>
          </a:p>
          <a:p>
            <a:pPr lvl="1" algn="just"/>
            <a:r>
              <a:rPr lang="en-US" sz="2600" smtClean="0">
                <a:latin typeface="Times New Roman" panose="02020603050405020304" pitchFamily="18" charset="0"/>
                <a:cs typeface="Times New Roman" panose="02020603050405020304" pitchFamily="18" charset="0"/>
              </a:rPr>
              <a:t>- Có phạm vi hoạt động chuyên môn phù hợp với kỹ thuật dự kiến tiếp nhận chuyển giao;</a:t>
            </a:r>
          </a:p>
          <a:p>
            <a:pPr lvl="1" algn="just"/>
            <a:r>
              <a:rPr lang="en-US" sz="2600" smtClean="0">
                <a:latin typeface="Times New Roman" panose="02020603050405020304" pitchFamily="18" charset="0"/>
                <a:cs typeface="Times New Roman" panose="02020603050405020304" pitchFamily="18" charset="0"/>
              </a:rPr>
              <a:t>- Có đủ điều kiện về nhân lực, cơ sở vật chất, thiết bị y tế để có thể tiếp nhận kỹ thuật dự kiến chuyển giao.</a:t>
            </a:r>
            <a:endParaRPr lang="en-US" sz="2600">
              <a:latin typeface="Times New Roman" panose="02020603050405020304" pitchFamily="18" charset="0"/>
              <a:cs typeface="Times New Roman" panose="02020603050405020304" pitchFamily="18" charset="0"/>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DF2FE9B8-DA95-7735-813D-52ADBFE8B50A}"/>
              </a:ext>
            </a:extLst>
          </p:cNvPr>
          <p:cNvGraphicFramePr/>
          <p:nvPr>
            <p:extLst>
              <p:ext uri="{D42A27DB-BD31-4B8C-83A1-F6EECF244321}">
                <p14:modId xmlns:p14="http://schemas.microsoft.com/office/powerpoint/2010/main" val="319392435"/>
              </p:ext>
            </p:extLst>
          </p:nvPr>
        </p:nvGraphicFramePr>
        <p:xfrm>
          <a:off x="838200" y="365125"/>
          <a:ext cx="10515600" cy="792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Content Placeholder 3">
            <a:extLst>
              <a:ext uri="{FF2B5EF4-FFF2-40B4-BE49-F238E27FC236}">
                <a16:creationId xmlns:a16="http://schemas.microsoft.com/office/drawing/2014/main" id="{B8F3E249-1921-34FD-71A8-2ED54D1D79B5}"/>
              </a:ext>
            </a:extLst>
          </p:cNvPr>
          <p:cNvGraphicFramePr>
            <a:graphicFrameLocks/>
          </p:cNvGraphicFramePr>
          <p:nvPr>
            <p:extLst>
              <p:ext uri="{D42A27DB-BD31-4B8C-83A1-F6EECF244321}">
                <p14:modId xmlns:p14="http://schemas.microsoft.com/office/powerpoint/2010/main" val="1071747522"/>
              </p:ext>
            </p:extLst>
          </p:nvPr>
        </p:nvGraphicFramePr>
        <p:xfrm>
          <a:off x="1123949" y="1287962"/>
          <a:ext cx="10734675" cy="471278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657546"/>
            <a:ext cx="10839994" cy="4631590"/>
          </a:xfrm>
        </p:spPr>
        <p:txBody>
          <a:bodyPr>
            <a:noAutofit/>
          </a:bodyPr>
          <a:lstStyle/>
          <a:p>
            <a:pPr algn="just">
              <a:lnSpc>
                <a:spcPct val="100000"/>
              </a:lnSpc>
              <a:spcBef>
                <a:spcPts val="600"/>
              </a:spcBef>
              <a:buNone/>
            </a:pPr>
            <a:r>
              <a:rPr lang="en-US" sz="2500" b="1" smtClean="0">
                <a:latin typeface="Times New Roman" pitchFamily="18" charset="0"/>
                <a:cs typeface="Times New Roman" pitchFamily="18" charset="0"/>
              </a:rPr>
              <a:t>Điều 86. Điều kiện, hồ sơ, thủ tục cho phép người nước ngoài vào Việt Nam chuyển giao kỹ thuật chuyên môn về khám bệnh, chữa bệnh</a:t>
            </a:r>
            <a:endParaRPr lang="en-US" sz="2500" smtClean="0">
              <a:latin typeface="Times New Roman" pitchFamily="18" charset="0"/>
              <a:cs typeface="Times New Roman" pitchFamily="18" charset="0"/>
            </a:endParaRPr>
          </a:p>
          <a:p>
            <a:pPr algn="just">
              <a:lnSpc>
                <a:spcPct val="100000"/>
              </a:lnSpc>
              <a:spcBef>
                <a:spcPts val="600"/>
              </a:spcBef>
              <a:buNone/>
            </a:pPr>
            <a:r>
              <a:rPr lang="en-US" sz="2500" b="1" smtClean="0">
                <a:latin typeface="Times New Roman" pitchFamily="18" charset="0"/>
                <a:cs typeface="Times New Roman" pitchFamily="18" charset="0"/>
              </a:rPr>
              <a:t>1. Điều kiện </a:t>
            </a:r>
            <a:r>
              <a:rPr lang="en-US" sz="2500" smtClean="0">
                <a:latin typeface="Times New Roman" pitchFamily="18" charset="0"/>
                <a:cs typeface="Times New Roman" pitchFamily="18" charset="0"/>
              </a:rPr>
              <a:t>cho phép người nước ngoài vào Việt Nam chuyển giao kỹ thuật chuyên môn về khám bệnh, chữa bệnh theo đợt:</a:t>
            </a:r>
          </a:p>
          <a:p>
            <a:pPr algn="just">
              <a:lnSpc>
                <a:spcPct val="100000"/>
              </a:lnSpc>
              <a:spcBef>
                <a:spcPts val="600"/>
              </a:spcBef>
              <a:buNone/>
            </a:pPr>
            <a:r>
              <a:rPr lang="en-US" sz="2500" smtClean="0">
                <a:latin typeface="Times New Roman" pitchFamily="18" charset="0"/>
                <a:cs typeface="Times New Roman" pitchFamily="18" charset="0"/>
              </a:rPr>
              <a:t>a) Có giấy phép hành nghề do cơ quan có thẩm quyền của nước ngoài cấp còn hiệu lực tại thời điểm thực hiện;</a:t>
            </a:r>
          </a:p>
          <a:p>
            <a:pPr algn="just">
              <a:lnSpc>
                <a:spcPct val="100000"/>
              </a:lnSpc>
              <a:spcBef>
                <a:spcPts val="600"/>
              </a:spcBef>
              <a:buNone/>
            </a:pPr>
            <a:r>
              <a:rPr lang="en-US" sz="2500" smtClean="0">
                <a:latin typeface="Times New Roman" pitchFamily="18" charset="0"/>
                <a:cs typeface="Times New Roman" pitchFamily="18" charset="0"/>
              </a:rPr>
              <a:t>b) Đáp ứng điều kiện quy định về người nước ngoài vào Việt Nam học tập, lao động theo quy định của pháp luật;</a:t>
            </a:r>
          </a:p>
          <a:p>
            <a:pPr algn="just">
              <a:lnSpc>
                <a:spcPct val="100000"/>
              </a:lnSpc>
              <a:spcBef>
                <a:spcPts val="600"/>
              </a:spcBef>
              <a:buNone/>
            </a:pPr>
            <a:r>
              <a:rPr lang="en-US" sz="2500" smtClean="0">
                <a:latin typeface="Times New Roman" pitchFamily="18" charset="0"/>
                <a:cs typeface="Times New Roman" pitchFamily="18" charset="0"/>
              </a:rPr>
              <a:t>c) Có người phiên dịch theo quy định tại khoản 2 Điều 35 Nghị định này, trừ trường hợp biết tiếng Việt thành thạo;</a:t>
            </a:r>
          </a:p>
          <a:p>
            <a:pPr algn="just">
              <a:lnSpc>
                <a:spcPct val="100000"/>
              </a:lnSpc>
              <a:spcBef>
                <a:spcPts val="600"/>
              </a:spcBef>
              <a:buNone/>
            </a:pPr>
            <a:r>
              <a:rPr lang="en-US" sz="2500" smtClean="0">
                <a:latin typeface="Times New Roman" pitchFamily="18" charset="0"/>
                <a:cs typeface="Times New Roman" pitchFamily="18" charset="0"/>
              </a:rPr>
              <a:t>d) Thuốc, thiết bị y tế sử dụng phải phù hợp với PVHĐCM mà cá nhân, tổ chức đó đề nghị; có nguồn gốc xuất xứ rõ ràng và đã được cơ quan có thẩm quyền ở nước ngoài hoặc Việt Nam cấp phép lưu hành; còn thời hạn và sử dụng được;</a:t>
            </a:r>
          </a:p>
          <a:p>
            <a:pPr algn="just">
              <a:lnSpc>
                <a:spcPct val="100000"/>
              </a:lnSpc>
              <a:spcBef>
                <a:spcPts val="600"/>
              </a:spcBef>
              <a:buNone/>
            </a:pPr>
            <a:r>
              <a:rPr lang="en-US" sz="2500" smtClean="0">
                <a:latin typeface="Times New Roman" pitchFamily="18" charset="0"/>
                <a:cs typeface="Times New Roman" pitchFamily="18" charset="0"/>
              </a:rPr>
              <a:t>đ) Được sự đồng ý tiếp nhận của cơ quan, tổ chức, cơ sở KCB của Việt Nam.</a:t>
            </a:r>
          </a:p>
          <a:p>
            <a:pPr>
              <a:lnSpc>
                <a:spcPct val="100000"/>
              </a:lnSpc>
              <a:spcBef>
                <a:spcPts val="600"/>
              </a:spcBef>
            </a:pPr>
            <a:endParaRPr lang="en-US" sz="2500"/>
          </a:p>
        </p:txBody>
      </p:sp>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924" y="373539"/>
            <a:ext cx="10812695" cy="5197249"/>
          </a:xfrm>
        </p:spPr>
        <p:txBody>
          <a:bodyPr>
            <a:normAutofit/>
          </a:bodyPr>
          <a:lstStyle/>
          <a:p>
            <a:pPr algn="just">
              <a:spcBef>
                <a:spcPts val="600"/>
              </a:spcBef>
              <a:buNone/>
            </a:pPr>
            <a:r>
              <a:rPr lang="en-US" sz="2900" b="1" smtClean="0">
                <a:latin typeface="Times New Roman" pitchFamily="18" charset="0"/>
                <a:cs typeface="Times New Roman" pitchFamily="18" charset="0"/>
              </a:rPr>
              <a:t>Điều 87. Khám bệnh, chữa bệnh từ xa</a:t>
            </a:r>
          </a:p>
          <a:p>
            <a:pPr algn="just">
              <a:spcBef>
                <a:spcPts val="600"/>
              </a:spcBef>
              <a:buNone/>
            </a:pPr>
            <a:r>
              <a:rPr lang="en-US" sz="2900" b="1" smtClean="0">
                <a:latin typeface="Times New Roman" pitchFamily="18" charset="0"/>
                <a:cs typeface="Times New Roman" pitchFamily="18" charset="0"/>
              </a:rPr>
              <a:t>1. Điều kiện </a:t>
            </a:r>
            <a:r>
              <a:rPr lang="en-US" sz="2900" smtClean="0">
                <a:latin typeface="Times New Roman" pitchFamily="18" charset="0"/>
                <a:cs typeface="Times New Roman" pitchFamily="18" charset="0"/>
              </a:rPr>
              <a:t>thực hiện khám bệnh, chữa bệnh từ xa:</a:t>
            </a:r>
          </a:p>
          <a:p>
            <a:pPr algn="just">
              <a:spcBef>
                <a:spcPts val="600"/>
              </a:spcBef>
              <a:buNone/>
            </a:pPr>
            <a:r>
              <a:rPr lang="en-US" sz="2900" smtClean="0">
                <a:latin typeface="Times New Roman" pitchFamily="18" charset="0"/>
                <a:cs typeface="Times New Roman" pitchFamily="18" charset="0"/>
              </a:rPr>
              <a:t>a) Được thực hiện bởi người hành nghề của cơ sở KBCB thuộc một trong các hình thức tổ chức quy định tại Điều 39 Nghị định này;</a:t>
            </a:r>
          </a:p>
          <a:p>
            <a:pPr algn="just">
              <a:spcBef>
                <a:spcPts val="600"/>
              </a:spcBef>
              <a:buNone/>
            </a:pPr>
            <a:r>
              <a:rPr lang="en-US" sz="2900" smtClean="0">
                <a:latin typeface="Times New Roman" pitchFamily="18" charset="0"/>
                <a:cs typeface="Times New Roman" pitchFamily="18" charset="0"/>
              </a:rPr>
              <a:t>b) Có PVHĐCM phù hợp với nội dung KCB từ xa của cơ sở;</a:t>
            </a:r>
          </a:p>
          <a:p>
            <a:pPr algn="just">
              <a:spcBef>
                <a:spcPts val="600"/>
              </a:spcBef>
              <a:buNone/>
            </a:pPr>
            <a:r>
              <a:rPr lang="en-US" sz="2900" smtClean="0">
                <a:latin typeface="Times New Roman" pitchFamily="18" charset="0"/>
                <a:cs typeface="Times New Roman" pitchFamily="18" charset="0"/>
              </a:rPr>
              <a:t>c) Có đủ người hành nghề theo phạm vi KCB từ xa của cơ sở;</a:t>
            </a:r>
          </a:p>
          <a:p>
            <a:pPr algn="just">
              <a:spcBef>
                <a:spcPts val="600"/>
              </a:spcBef>
              <a:buNone/>
            </a:pPr>
            <a:r>
              <a:rPr lang="en-US" sz="2900" smtClean="0">
                <a:latin typeface="Times New Roman" pitchFamily="18" charset="0"/>
                <a:cs typeface="Times New Roman" pitchFamily="18" charset="0"/>
              </a:rPr>
              <a:t>d) Có hạ tầng kỹ thuật, thiết bị công nghệ thông tin, thiết bị chuyên dụng, phần mềm công nghệ thông tin phù hợp với loại hình dịch vụ cung cấp và bảo đảm việc truyền tải, hiển thị, xử lý, lưu trữ dữ liệu an toàn, bảo mật. Bảo đảm thời gian lưu trữ, dự phòng dữ liệu đáp ứng quy định của pháp luật.</a:t>
            </a:r>
          </a:p>
          <a:p>
            <a:pPr>
              <a:buNone/>
            </a:pPr>
            <a:endParaRPr lang="en-US"/>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8194"/>
            <a:ext cx="10515600" cy="744583"/>
          </a:xfrm>
        </p:spPr>
        <p:txBody>
          <a:bodyPr>
            <a:normAutofit fontScale="90000"/>
          </a:bodyPr>
          <a:lstStyle/>
          <a:p>
            <a:r>
              <a:rPr lang="en-US" sz="2400" b="1" smtClean="0">
                <a:latin typeface="Times New Roman" pitchFamily="18" charset="0"/>
                <a:cs typeface="Times New Roman" pitchFamily="18" charset="0"/>
              </a:rPr>
              <a:t/>
            </a:r>
            <a:br>
              <a:rPr lang="en-US" sz="2400" b="1" smtClean="0">
                <a:latin typeface="Times New Roman" pitchFamily="18" charset="0"/>
                <a:cs typeface="Times New Roman" pitchFamily="18" charset="0"/>
              </a:rPr>
            </a:br>
            <a:r>
              <a:rPr lang="en-US" sz="2900" b="1" smtClean="0">
                <a:latin typeface="Times New Roman" pitchFamily="18" charset="0"/>
                <a:cs typeface="Times New Roman" pitchFamily="18" charset="0"/>
              </a:rPr>
              <a:t>Điều 87. Khám bệnh, chữa bệnh từ xa</a:t>
            </a:r>
            <a:br>
              <a:rPr lang="en-US" sz="2900" b="1" smtClean="0">
                <a:latin typeface="Times New Roman" pitchFamily="18" charset="0"/>
                <a:cs typeface="Times New Roman" pitchFamily="18" charset="0"/>
              </a:rPr>
            </a:br>
            <a:endParaRPr lang="en-US" sz="2900"/>
          </a:p>
        </p:txBody>
      </p:sp>
      <p:sp>
        <p:nvSpPr>
          <p:cNvPr id="3" name="Content Placeholder 2"/>
          <p:cNvSpPr>
            <a:spLocks noGrp="1"/>
          </p:cNvSpPr>
          <p:nvPr>
            <p:ph idx="1"/>
          </p:nvPr>
        </p:nvSpPr>
        <p:spPr>
          <a:xfrm>
            <a:off x="838199" y="966652"/>
            <a:ext cx="11090098" cy="5454696"/>
          </a:xfrm>
        </p:spPr>
        <p:txBody>
          <a:bodyPr>
            <a:noAutofit/>
          </a:bodyPr>
          <a:lstStyle/>
          <a:p>
            <a:pPr algn="just">
              <a:lnSpc>
                <a:spcPct val="100000"/>
              </a:lnSpc>
              <a:spcBef>
                <a:spcPts val="600"/>
              </a:spcBef>
              <a:buNone/>
            </a:pPr>
            <a:r>
              <a:rPr lang="en-US" sz="2600" b="1" smtClean="0">
                <a:latin typeface="Times New Roman" pitchFamily="18" charset="0"/>
                <a:cs typeface="Times New Roman" pitchFamily="18" charset="0"/>
              </a:rPr>
              <a:t>2. Hồ sơ công bố </a:t>
            </a:r>
            <a:r>
              <a:rPr lang="en-US" sz="2600" smtClean="0">
                <a:latin typeface="Times New Roman" pitchFamily="18" charset="0"/>
                <a:cs typeface="Times New Roman" pitchFamily="18" charset="0"/>
              </a:rPr>
              <a:t>đủ điều kiện thực hiện khám bệnh, chữa bệnh từ xa:</a:t>
            </a:r>
          </a:p>
          <a:p>
            <a:pPr algn="just">
              <a:lnSpc>
                <a:spcPct val="100000"/>
              </a:lnSpc>
              <a:spcBef>
                <a:spcPts val="600"/>
              </a:spcBef>
              <a:buNone/>
            </a:pPr>
            <a:r>
              <a:rPr lang="en-US" sz="2600" smtClean="0">
                <a:latin typeface="Times New Roman" pitchFamily="18" charset="0"/>
                <a:cs typeface="Times New Roman" pitchFamily="18" charset="0"/>
              </a:rPr>
              <a:t>a) Văn bản đề nghị thực hiện KCB từ xa trong đó phải nêu rõ thời gian bắt đầu thực hiện KCB từ xa;</a:t>
            </a:r>
          </a:p>
          <a:p>
            <a:pPr algn="just">
              <a:lnSpc>
                <a:spcPct val="100000"/>
              </a:lnSpc>
              <a:spcBef>
                <a:spcPts val="600"/>
              </a:spcBef>
              <a:buNone/>
            </a:pPr>
            <a:r>
              <a:rPr lang="en-US" sz="2600" smtClean="0">
                <a:latin typeface="Times New Roman" pitchFamily="18" charset="0"/>
                <a:cs typeface="Times New Roman" pitchFamily="18" charset="0"/>
              </a:rPr>
              <a:t>b) Bản sao hợp lệ GPHĐ KCB của cơ sở</a:t>
            </a:r>
          </a:p>
          <a:p>
            <a:pPr algn="just">
              <a:lnSpc>
                <a:spcPct val="100000"/>
              </a:lnSpc>
              <a:spcBef>
                <a:spcPts val="600"/>
              </a:spcBef>
              <a:buNone/>
            </a:pPr>
            <a:r>
              <a:rPr lang="en-US" sz="2600" smtClean="0">
                <a:latin typeface="Times New Roman" pitchFamily="18" charset="0"/>
                <a:cs typeface="Times New Roman" pitchFamily="18" charset="0"/>
              </a:rPr>
              <a:t>c) Danh sách đăng ký hành nghề kèm theo số GPHN của từng người HN.</a:t>
            </a:r>
          </a:p>
          <a:p>
            <a:pPr algn="just">
              <a:lnSpc>
                <a:spcPct val="100000"/>
              </a:lnSpc>
              <a:spcBef>
                <a:spcPts val="600"/>
              </a:spcBef>
              <a:buNone/>
            </a:pPr>
            <a:r>
              <a:rPr lang="en-US" sz="2600" smtClean="0">
                <a:latin typeface="Times New Roman" pitchFamily="18" charset="0"/>
                <a:cs typeface="Times New Roman" pitchFamily="18" charset="0"/>
              </a:rPr>
              <a:t>d) Danh mục các dịch vụ thực hiện khám bệnh, chữa bệnh từ xa;</a:t>
            </a:r>
          </a:p>
          <a:p>
            <a:pPr algn="just">
              <a:lnSpc>
                <a:spcPct val="100000"/>
              </a:lnSpc>
              <a:spcBef>
                <a:spcPts val="600"/>
              </a:spcBef>
              <a:buNone/>
            </a:pPr>
            <a:r>
              <a:rPr lang="en-US" sz="2600" smtClean="0">
                <a:latin typeface="Times New Roman" pitchFamily="18" charset="0"/>
                <a:cs typeface="Times New Roman" pitchFamily="18" charset="0"/>
              </a:rPr>
              <a:t>đ) Tài liệu minh chứng đáp ứng điều kiện quy định tại điểm d khoản 1 Điều này.</a:t>
            </a:r>
          </a:p>
          <a:p>
            <a:pPr algn="just">
              <a:lnSpc>
                <a:spcPct val="100000"/>
              </a:lnSpc>
              <a:spcBef>
                <a:spcPts val="600"/>
              </a:spcBef>
              <a:buNone/>
            </a:pPr>
            <a:r>
              <a:rPr lang="en-US" sz="2600" b="1" smtClean="0">
                <a:latin typeface="Times New Roman" pitchFamily="18" charset="0"/>
                <a:cs typeface="Times New Roman" pitchFamily="18" charset="0"/>
              </a:rPr>
              <a:t>4. </a:t>
            </a:r>
            <a:r>
              <a:rPr lang="vi-VN" sz="2600" b="1" smtClean="0">
                <a:latin typeface="Times New Roman" pitchFamily="18" charset="0"/>
                <a:cs typeface="Times New Roman" pitchFamily="18" charset="0"/>
              </a:rPr>
              <a:t>Phạm vi </a:t>
            </a:r>
            <a:r>
              <a:rPr lang="en-US" sz="2600" b="1" smtClean="0">
                <a:latin typeface="Times New Roman" pitchFamily="18" charset="0"/>
                <a:cs typeface="Times New Roman" pitchFamily="18" charset="0"/>
              </a:rPr>
              <a:t>KCB </a:t>
            </a:r>
            <a:r>
              <a:rPr lang="vi-VN" sz="2600" b="1" smtClean="0">
                <a:latin typeface="Times New Roman" pitchFamily="18" charset="0"/>
                <a:cs typeface="Times New Roman" pitchFamily="18" charset="0"/>
              </a:rPr>
              <a:t>từ xa</a:t>
            </a:r>
            <a:r>
              <a:rPr lang="vi-VN" sz="2600" smtClean="0">
                <a:latin typeface="Times New Roman" pitchFamily="18" charset="0"/>
                <a:cs typeface="Times New Roman" pitchFamily="18" charset="0"/>
              </a:rPr>
              <a:t>: theo quy định tại điểm a khoản 1 Điều 80 Luật</a:t>
            </a:r>
            <a:r>
              <a:rPr lang="en-US" sz="2600" smtClean="0">
                <a:latin typeface="Times New Roman" pitchFamily="18" charset="0"/>
                <a:cs typeface="Times New Roman" pitchFamily="18" charset="0"/>
              </a:rPr>
              <a:t> KCB:</a:t>
            </a:r>
          </a:p>
          <a:p>
            <a:pPr algn="just">
              <a:lnSpc>
                <a:spcPct val="100000"/>
              </a:lnSpc>
              <a:spcBef>
                <a:spcPts val="600"/>
              </a:spcBef>
              <a:buNone/>
            </a:pPr>
            <a:r>
              <a:rPr lang="en-US" sz="2600" b="1" smtClean="0">
                <a:latin typeface="Times New Roman" pitchFamily="18" charset="0"/>
                <a:cs typeface="Times New Roman" pitchFamily="18" charset="0"/>
              </a:rPr>
              <a:t>Điểm a, K1, Đ 80 Luật</a:t>
            </a:r>
            <a:r>
              <a:rPr lang="en-US" sz="2600" smtClean="0">
                <a:latin typeface="Times New Roman" pitchFamily="18" charset="0"/>
                <a:cs typeface="Times New Roman" pitchFamily="18" charset="0"/>
              </a:rPr>
              <a:t>: KCB từ xa giữa người hành nghề với người bệnh phải thực hiện theo phạm vi hành nghề của người HN; việc chữa bệnh từ xa phải theo danh mục bệnh, tình trạng bệnh theo Thông tư số 30/2023/TT-BYT  ngày 30/12/2023 của BYT về </a:t>
            </a:r>
            <a:r>
              <a:rPr lang="en-US" sz="2600" i="1" smtClean="0">
                <a:latin typeface="Times New Roman" pitchFamily="18" charset="0"/>
                <a:cs typeface="Times New Roman" pitchFamily="18" charset="0"/>
              </a:rPr>
              <a:t>Danh mục bệnh, tình trạng bệnh được KCB từ xa.</a:t>
            </a:r>
          </a:p>
          <a:p>
            <a:pPr algn="just">
              <a:lnSpc>
                <a:spcPct val="100000"/>
              </a:lnSpc>
              <a:spcBef>
                <a:spcPts val="0"/>
              </a:spcBef>
              <a:buNone/>
            </a:pPr>
            <a:endParaRPr lang="en-US" sz="2600" smtClean="0">
              <a:latin typeface="Times New Roman" pitchFamily="18" charset="0"/>
              <a:cs typeface="Times New Roman" pitchFamily="18" charset="0"/>
            </a:endParaRPr>
          </a:p>
          <a:p>
            <a:pPr algn="just"/>
            <a:endParaRPr lang="en-US" sz="2700">
              <a:latin typeface="Times New Roman" pitchFamily="18" charset="0"/>
              <a:cs typeface="Times New Roman" pitchFamily="18" charset="0"/>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01526"/>
          </a:xfrm>
        </p:spPr>
        <p:txBody>
          <a:bodyPr>
            <a:normAutofit fontScale="90000"/>
          </a:bodyPr>
          <a:lstStyle/>
          <a:p>
            <a:r>
              <a:rPr lang="en-US" sz="2400" b="1" smtClean="0">
                <a:latin typeface="Times New Roman" pitchFamily="18" charset="0"/>
                <a:cs typeface="Times New Roman" pitchFamily="18" charset="0"/>
              </a:rPr>
              <a:t/>
            </a:r>
            <a:br>
              <a:rPr lang="en-US" sz="2400" b="1" smtClean="0">
                <a:latin typeface="Times New Roman" pitchFamily="18" charset="0"/>
                <a:cs typeface="Times New Roman" pitchFamily="18" charset="0"/>
              </a:rPr>
            </a:br>
            <a:r>
              <a:rPr lang="en-US" sz="2700" b="1" smtClean="0">
                <a:latin typeface="Times New Roman" pitchFamily="18" charset="0"/>
                <a:cs typeface="Times New Roman" pitchFamily="18" charset="0"/>
              </a:rPr>
              <a:t>Điều 87. Khám bệnh, chữa bệnh từ xa</a:t>
            </a:r>
            <a:br>
              <a:rPr lang="en-US" sz="2700" b="1" smtClean="0">
                <a:latin typeface="Times New Roman" pitchFamily="18" charset="0"/>
                <a:cs typeface="Times New Roman" pitchFamily="18" charset="0"/>
              </a:rPr>
            </a:br>
            <a:endParaRPr lang="en-US" sz="2700"/>
          </a:p>
        </p:txBody>
      </p:sp>
      <p:sp>
        <p:nvSpPr>
          <p:cNvPr id="3" name="Content Placeholder 2"/>
          <p:cNvSpPr>
            <a:spLocks noGrp="1"/>
          </p:cNvSpPr>
          <p:nvPr>
            <p:ph idx="1"/>
          </p:nvPr>
        </p:nvSpPr>
        <p:spPr>
          <a:xfrm>
            <a:off x="666207" y="849086"/>
            <a:ext cx="11181804" cy="6008914"/>
          </a:xfrm>
        </p:spPr>
        <p:txBody>
          <a:bodyPr>
            <a:noAutofit/>
          </a:bodyPr>
          <a:lstStyle/>
          <a:p>
            <a:pPr algn="just">
              <a:lnSpc>
                <a:spcPct val="100000"/>
              </a:lnSpc>
              <a:spcBef>
                <a:spcPts val="0"/>
              </a:spcBef>
              <a:buNone/>
            </a:pPr>
            <a:r>
              <a:rPr lang="en-US" sz="2500" b="1" smtClean="0">
                <a:latin typeface="Times New Roman" pitchFamily="18" charset="0"/>
                <a:cs typeface="Times New Roman" pitchFamily="18" charset="0"/>
              </a:rPr>
              <a:t>5</a:t>
            </a:r>
            <a:r>
              <a:rPr lang="en-US" sz="2500" smtClean="0">
                <a:latin typeface="Times New Roman" pitchFamily="18" charset="0"/>
                <a:cs typeface="Times New Roman" pitchFamily="18" charset="0"/>
              </a:rPr>
              <a:t>. Trường hợp cơ sở KCB đề nghị thực hiện phạm vi KCB từ xa đối với các bệnh, tình trạng bệnh chưa có trong danh mục theo quy định tại Thông tư 30/2023/TT-BYT thì nộp hồ sơ đề nghị thực hiện thí điểm KCB từ xa theo quy định tại khoản 6 Điều này về cơ quan cấp GPHĐ để xem xét phê duyệt.</a:t>
            </a:r>
          </a:p>
          <a:p>
            <a:pPr algn="just">
              <a:lnSpc>
                <a:spcPct val="100000"/>
              </a:lnSpc>
              <a:spcBef>
                <a:spcPts val="0"/>
              </a:spcBef>
              <a:buNone/>
            </a:pPr>
            <a:r>
              <a:rPr lang="en-US" sz="2500" b="1" smtClean="0">
                <a:latin typeface="Times New Roman" pitchFamily="18" charset="0"/>
                <a:cs typeface="Times New Roman" pitchFamily="18" charset="0"/>
              </a:rPr>
              <a:t>6. </a:t>
            </a:r>
            <a:r>
              <a:rPr lang="vi-VN" sz="2500" b="1" smtClean="0">
                <a:latin typeface="Times New Roman" pitchFamily="18" charset="0"/>
                <a:cs typeface="Times New Roman" pitchFamily="18" charset="0"/>
              </a:rPr>
              <a:t>Thủ tục đề nghị thực hiện thí </a:t>
            </a:r>
            <a:r>
              <a:rPr lang="vi-VN" sz="2500" smtClean="0">
                <a:latin typeface="Times New Roman" pitchFamily="18" charset="0"/>
                <a:cs typeface="Times New Roman" pitchFamily="18" charset="0"/>
              </a:rPr>
              <a:t>điểm khám bệnh, chữa bệnh từ xa:</a:t>
            </a:r>
            <a:endParaRPr lang="en-US" sz="2500" smtClean="0">
              <a:latin typeface="Times New Roman" pitchFamily="18" charset="0"/>
              <a:cs typeface="Times New Roman" pitchFamily="18" charset="0"/>
            </a:endParaRPr>
          </a:p>
          <a:p>
            <a:pPr algn="just">
              <a:lnSpc>
                <a:spcPct val="100000"/>
              </a:lnSpc>
              <a:spcBef>
                <a:spcPts val="0"/>
              </a:spcBef>
              <a:buNone/>
            </a:pPr>
            <a:r>
              <a:rPr lang="en-US" sz="2500" b="1" smtClean="0">
                <a:latin typeface="Times New Roman" pitchFamily="18" charset="0"/>
                <a:cs typeface="Times New Roman" pitchFamily="18" charset="0"/>
              </a:rPr>
              <a:t>7. </a:t>
            </a:r>
            <a:r>
              <a:rPr lang="vi-VN" sz="2500" b="1" smtClean="0">
                <a:latin typeface="Times New Roman" pitchFamily="18" charset="0"/>
                <a:cs typeface="Times New Roman" pitchFamily="18" charset="0"/>
              </a:rPr>
              <a:t>Sau khi hoàn thành thí điểm</a:t>
            </a:r>
            <a:r>
              <a:rPr lang="vi-VN" sz="2500" smtClean="0">
                <a:latin typeface="Times New Roman" pitchFamily="18" charset="0"/>
                <a:cs typeface="Times New Roman" pitchFamily="18" charset="0"/>
              </a:rPr>
              <a:t>, cơ sở gửi báo cáo kết quả thực hiện thí điểm về cơ quan cấp </a:t>
            </a:r>
            <a:r>
              <a:rPr lang="en-US" sz="2500" smtClean="0">
                <a:latin typeface="Times New Roman" pitchFamily="18" charset="0"/>
                <a:cs typeface="Times New Roman" pitchFamily="18" charset="0"/>
              </a:rPr>
              <a:t>GPHĐ </a:t>
            </a:r>
            <a:r>
              <a:rPr lang="vi-VN" sz="2500" smtClean="0">
                <a:latin typeface="Times New Roman" pitchFamily="18" charset="0"/>
                <a:cs typeface="Times New Roman" pitchFamily="18" charset="0"/>
              </a:rPr>
              <a:t>để báo cáo Bộ Y tế</a:t>
            </a:r>
            <a:r>
              <a:rPr lang="en-US" sz="2500" smtClean="0">
                <a:latin typeface="Times New Roman" pitchFamily="18" charset="0"/>
                <a:cs typeface="Times New Roman" pitchFamily="18" charset="0"/>
              </a:rPr>
              <a:t>.</a:t>
            </a:r>
          </a:p>
          <a:p>
            <a:pPr algn="just">
              <a:lnSpc>
                <a:spcPct val="100000"/>
              </a:lnSpc>
              <a:spcBef>
                <a:spcPts val="0"/>
              </a:spcBef>
              <a:buNone/>
            </a:pPr>
            <a:r>
              <a:rPr lang="en-US" sz="2500" b="1" smtClean="0">
                <a:latin typeface="Times New Roman" pitchFamily="18" charset="0"/>
                <a:cs typeface="Times New Roman" pitchFamily="18" charset="0"/>
              </a:rPr>
              <a:t>8. Mức giá thanh toán chi phí khám bệnh, chữa bệnh từ xa</a:t>
            </a:r>
            <a:endParaRPr lang="en-US" sz="2500" smtClean="0">
              <a:latin typeface="Times New Roman" pitchFamily="18" charset="0"/>
              <a:cs typeface="Times New Roman" pitchFamily="18" charset="0"/>
            </a:endParaRPr>
          </a:p>
          <a:p>
            <a:pPr algn="just">
              <a:lnSpc>
                <a:spcPct val="100000"/>
              </a:lnSpc>
              <a:spcBef>
                <a:spcPts val="0"/>
              </a:spcBef>
              <a:buNone/>
            </a:pPr>
            <a:r>
              <a:rPr lang="en-US" sz="2500" smtClean="0">
                <a:latin typeface="Times New Roman" pitchFamily="18" charset="0"/>
                <a:cs typeface="Times New Roman" pitchFamily="18" charset="0"/>
              </a:rPr>
              <a:t>a) Giá dịch vụ KB: áp dụng mức giá khám bệnh đã được cấp có thẩm quyền phê duyệt tại cơ sở KCB từ xa, bao gồm cả giá KB, CB theo yêu cầu (nếu có);</a:t>
            </a:r>
          </a:p>
          <a:p>
            <a:pPr algn="just">
              <a:lnSpc>
                <a:spcPct val="100000"/>
              </a:lnSpc>
              <a:spcBef>
                <a:spcPts val="0"/>
              </a:spcBef>
              <a:buNone/>
            </a:pPr>
            <a:r>
              <a:rPr lang="en-US" sz="2500" smtClean="0">
                <a:latin typeface="Times New Roman" pitchFamily="18" charset="0"/>
                <a:cs typeface="Times New Roman" pitchFamily="18" charset="0"/>
              </a:rPr>
              <a:t>b) Giá dịch vụ ngày giường bệnh điều trị, giá DVKT trong KB, CB: áp dụng mức giá đã được cấp có thẩm quyền phê duyệt tại các cơ sở KB, CB nơi tiếp nhận người bệnh đến chữa bệnh, bao gồm cả giá theo yêu cầu (nếu có); c) Giá thuốc, thiết bị y tế, máu toàn phần và chế phẩm máu : thanh toán theo chi phí hợp lý, hợp lệ phát sinh liên quan để thực hiện dịch vụ (nếu có) theo quy định.</a:t>
            </a:r>
            <a:endParaRPr lang="en-US" sz="2600">
              <a:latin typeface="Times New Roman" pitchFamily="18" charset="0"/>
              <a:cs typeface="Times New Roman" pitchFamily="18" charset="0"/>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6138" y="395996"/>
            <a:ext cx="11384352" cy="6200013"/>
          </a:xfrm>
        </p:spPr>
        <p:txBody>
          <a:bodyPr>
            <a:noAutofit/>
          </a:bodyPr>
          <a:lstStyle/>
          <a:p>
            <a:pPr algn="just">
              <a:lnSpc>
                <a:spcPct val="100000"/>
              </a:lnSpc>
              <a:spcBef>
                <a:spcPts val="400"/>
              </a:spcBef>
              <a:buNone/>
            </a:pPr>
            <a:r>
              <a:rPr lang="en-US" sz="2600" b="1" smtClean="0">
                <a:latin typeface="Times New Roman" pitchFamily="18" charset="0"/>
                <a:cs typeface="Times New Roman" pitchFamily="18" charset="0"/>
              </a:rPr>
              <a:t>9. Trường hợp người bệnh đến một cơ sở KBCB để được KBCB từ xa bởi một cơ sở KBCB khác</a:t>
            </a:r>
            <a:r>
              <a:rPr lang="en-US" sz="2600" smtClean="0">
                <a:latin typeface="Times New Roman" pitchFamily="18" charset="0"/>
                <a:cs typeface="Times New Roman" pitchFamily="18" charset="0"/>
              </a:rPr>
              <a:t> thì cơ sở tiếp nhận thu chi phí KBCB của người bệnh theo khoản 8 Điều này và thanh toán cho cơ sở KCB từ xa theo mức thỏa thuận trong hợp đồng cung cấp dịch vụ KCB từ xa giữa các cơ sở KCB theo quy định tại khoản 11 Điều này.</a:t>
            </a:r>
          </a:p>
          <a:p>
            <a:pPr algn="just">
              <a:lnSpc>
                <a:spcPct val="100000"/>
              </a:lnSpc>
              <a:spcBef>
                <a:spcPts val="400"/>
              </a:spcBef>
            </a:pPr>
            <a:r>
              <a:rPr lang="en-US" sz="2600" smtClean="0">
                <a:latin typeface="Times New Roman" pitchFamily="18" charset="0"/>
                <a:cs typeface="Times New Roman" pitchFamily="18" charset="0"/>
              </a:rPr>
              <a:t>Quỹ BHYT thanh toán chi phí thuộc phạm vi được hưởng và mức hưởng BHYT theo quy định của luật BHYT cho người có BHYT. Đối với chi phí cùng chi trả và các chi phí ngoài phạm vi hưởng BHYT(nếu có) thì người bệnh phải tự chi trả.</a:t>
            </a:r>
          </a:p>
          <a:p>
            <a:pPr algn="just">
              <a:lnSpc>
                <a:spcPct val="100000"/>
              </a:lnSpc>
              <a:spcBef>
                <a:spcPts val="400"/>
              </a:spcBef>
            </a:pPr>
            <a:r>
              <a:rPr lang="en-US" sz="2600" smtClean="0">
                <a:latin typeface="Times New Roman" pitchFamily="18" charset="0"/>
                <a:cs typeface="Times New Roman" pitchFamily="18" charset="0"/>
              </a:rPr>
              <a:t>Quỹ BHYT </a:t>
            </a:r>
            <a:r>
              <a:rPr lang="en-US" sz="2600" smtClean="0">
                <a:solidFill>
                  <a:srgbClr val="FF0000"/>
                </a:solidFill>
                <a:latin typeface="Times New Roman" pitchFamily="18" charset="0"/>
                <a:cs typeface="Times New Roman" pitchFamily="18" charset="0"/>
              </a:rPr>
              <a:t>không</a:t>
            </a:r>
            <a:r>
              <a:rPr lang="en-US" sz="2600" smtClean="0">
                <a:latin typeface="Times New Roman" pitchFamily="18" charset="0"/>
                <a:cs typeface="Times New Roman" pitchFamily="18" charset="0"/>
              </a:rPr>
              <a:t> thanh toán chi phí trong trường hợp thí điểm chữa bệnh từ xa theo quy định tại khoản 5 Điều này.</a:t>
            </a:r>
          </a:p>
          <a:p>
            <a:pPr algn="just">
              <a:lnSpc>
                <a:spcPct val="100000"/>
              </a:lnSpc>
              <a:spcBef>
                <a:spcPts val="400"/>
              </a:spcBef>
            </a:pPr>
            <a:r>
              <a:rPr lang="en-US" sz="2600" smtClean="0">
                <a:latin typeface="Times New Roman" pitchFamily="18" charset="0"/>
                <a:cs typeface="Times New Roman" pitchFamily="18" charset="0"/>
              </a:rPr>
              <a:t>Người không tham gia BHYT tự chi trả chi phí KCB từ xa.</a:t>
            </a:r>
          </a:p>
          <a:p>
            <a:pPr algn="just">
              <a:lnSpc>
                <a:spcPct val="120000"/>
              </a:lnSpc>
              <a:spcBef>
                <a:spcPts val="400"/>
              </a:spcBef>
              <a:buNone/>
            </a:pPr>
            <a:r>
              <a:rPr lang="en-US" sz="2600" b="1" smtClean="0">
                <a:latin typeface="Times New Roman" pitchFamily="18" charset="0"/>
                <a:cs typeface="Times New Roman" pitchFamily="18" charset="0"/>
              </a:rPr>
              <a:t>10. Trường hợp người bệnh được KCB từ xa không qua một cơ sở KBCB khác </a:t>
            </a:r>
            <a:r>
              <a:rPr lang="en-US" sz="2600" smtClean="0">
                <a:latin typeface="Times New Roman" pitchFamily="18" charset="0"/>
                <a:cs typeface="Times New Roman" pitchFamily="18" charset="0"/>
              </a:rPr>
              <a:t>thì thực hiện thanh toán chi phí khám bệnh, chữa bệnh theo thỏa thuận giữa hai bên.</a:t>
            </a:r>
            <a:endParaRPr lang="en-US" sz="2700"/>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14588"/>
          </a:xfrm>
        </p:spPr>
        <p:txBody>
          <a:bodyPr>
            <a:normAutofit fontScale="90000"/>
          </a:bodyPr>
          <a:lstStyle/>
          <a:p>
            <a:r>
              <a:rPr lang="en-US" sz="2400" b="1" smtClean="0">
                <a:latin typeface="Times New Roman" pitchFamily="18" charset="0"/>
                <a:cs typeface="Times New Roman" pitchFamily="18" charset="0"/>
              </a:rPr>
              <a:t/>
            </a:r>
            <a:br>
              <a:rPr lang="en-US" sz="2400" b="1" smtClean="0">
                <a:latin typeface="Times New Roman" pitchFamily="18" charset="0"/>
                <a:cs typeface="Times New Roman" pitchFamily="18" charset="0"/>
              </a:rPr>
            </a:br>
            <a:r>
              <a:rPr lang="en-US" sz="2400" b="1" smtClean="0">
                <a:latin typeface="Times New Roman" pitchFamily="18" charset="0"/>
                <a:cs typeface="Times New Roman" pitchFamily="18" charset="0"/>
              </a:rPr>
              <a:t>Điều 88. Hỗ trợ khám bệnh, chữa bệnh từ xa</a:t>
            </a:r>
            <a:br>
              <a:rPr lang="en-US" sz="2400" b="1" smtClean="0">
                <a:latin typeface="Times New Roman" pitchFamily="18" charset="0"/>
                <a:cs typeface="Times New Roman" pitchFamily="18" charset="0"/>
              </a:rPr>
            </a:br>
            <a:endParaRPr lang="en-US" sz="2400" b="1">
              <a:latin typeface="Times New Roman" pitchFamily="18" charset="0"/>
              <a:cs typeface="Times New Roman" pitchFamily="18" charset="0"/>
            </a:endParaRPr>
          </a:p>
        </p:txBody>
      </p:sp>
      <p:sp>
        <p:nvSpPr>
          <p:cNvPr id="3" name="Content Placeholder 2"/>
          <p:cNvSpPr>
            <a:spLocks noGrp="1"/>
          </p:cNvSpPr>
          <p:nvPr>
            <p:ph idx="1"/>
          </p:nvPr>
        </p:nvSpPr>
        <p:spPr>
          <a:xfrm>
            <a:off x="838200" y="888274"/>
            <a:ext cx="11162016" cy="5773783"/>
          </a:xfrm>
        </p:spPr>
        <p:txBody>
          <a:bodyPr>
            <a:noAutofit/>
          </a:bodyPr>
          <a:lstStyle/>
          <a:p>
            <a:pPr algn="just">
              <a:lnSpc>
                <a:spcPct val="100000"/>
              </a:lnSpc>
              <a:spcBef>
                <a:spcPts val="400"/>
              </a:spcBef>
              <a:buNone/>
            </a:pPr>
            <a:r>
              <a:rPr lang="en-US" sz="2400" b="1" smtClean="0">
                <a:latin typeface="Times New Roman" pitchFamily="18" charset="0"/>
                <a:cs typeface="Times New Roman" pitchFamily="18" charset="0"/>
              </a:rPr>
              <a:t>1. Điều kiện thực hiện </a:t>
            </a:r>
            <a:r>
              <a:rPr lang="en-US" sz="2400" smtClean="0">
                <a:latin typeface="Times New Roman" pitchFamily="18" charset="0"/>
                <a:cs typeface="Times New Roman" pitchFamily="18" charset="0"/>
              </a:rPr>
              <a:t>hỗ trợ khám bệnh, chữa bệnh từ xa:</a:t>
            </a:r>
          </a:p>
          <a:p>
            <a:pPr algn="just">
              <a:lnSpc>
                <a:spcPct val="100000"/>
              </a:lnSpc>
              <a:spcBef>
                <a:spcPts val="400"/>
              </a:spcBef>
              <a:buNone/>
            </a:pPr>
            <a:r>
              <a:rPr lang="en-US" sz="2400" smtClean="0">
                <a:latin typeface="Times New Roman" pitchFamily="18" charset="0"/>
                <a:cs typeface="Times New Roman" pitchFamily="18" charset="0"/>
              </a:rPr>
              <a:t>a) Cơ sở cung cấp dịch vụ hỗ trợ KCB từ xa phù hợp với PVHĐCM đã được cấp.</a:t>
            </a:r>
          </a:p>
          <a:p>
            <a:pPr algn="just">
              <a:lnSpc>
                <a:spcPct val="100000"/>
              </a:lnSpc>
              <a:spcBef>
                <a:spcPts val="400"/>
              </a:spcBef>
              <a:buNone/>
            </a:pPr>
            <a:r>
              <a:rPr lang="en-US" sz="2400" smtClean="0">
                <a:latin typeface="Times New Roman" pitchFamily="18" charset="0"/>
                <a:cs typeface="Times New Roman" pitchFamily="18" charset="0"/>
              </a:rPr>
              <a:t>b) Có hợp đồng cung cấp dịch vụ hỗ trợ KCB từ xa quy định rõ: Trách nhiệm, quyền lợi của các bên; Hạ tầng kỹ thuật, thiết bị CNTT, thiết bị chuyên dụng, phần mềm CNTT, bảo đảm an toàn, an ninh thông tin phù hợp với loại hình dịch vụ hỗ trợ; Lưu trữ và dự phòng dữ liệu, bảo đảm các yêu cầu về an toàn, an ninh thông tin; Chi phí dịch vụ hỗ trợ KCB từ xa; Mức thỏa thuận chi phí hỗ trợ KCB từ xa giữa các cơ sở KCB.</a:t>
            </a:r>
          </a:p>
          <a:p>
            <a:pPr algn="just">
              <a:lnSpc>
                <a:spcPct val="100000"/>
              </a:lnSpc>
              <a:spcBef>
                <a:spcPts val="400"/>
              </a:spcBef>
              <a:buNone/>
            </a:pPr>
            <a:r>
              <a:rPr lang="en-US" sz="2400" smtClean="0">
                <a:latin typeface="Times New Roman" pitchFamily="18" charset="0"/>
                <a:cs typeface="Times New Roman" pitchFamily="18" charset="0"/>
              </a:rPr>
              <a:t>2. Người bệnh được cung cấp thông tin về dịch vụ hỗ trợ KCB từ xa</a:t>
            </a:r>
          </a:p>
          <a:p>
            <a:pPr algn="just">
              <a:lnSpc>
                <a:spcPct val="100000"/>
              </a:lnSpc>
              <a:spcBef>
                <a:spcPts val="400"/>
              </a:spcBef>
              <a:buNone/>
            </a:pPr>
            <a:r>
              <a:rPr lang="en-US" sz="2400" smtClean="0">
                <a:latin typeface="Times New Roman" pitchFamily="18" charset="0"/>
                <a:cs typeface="Times New Roman" pitchFamily="18" charset="0"/>
              </a:rPr>
              <a:t>3. Cơ sở KCB thực hiện hỗ trợ KCB từ xa thực hiện đúng hợp đồng, định kỳ báo cáo.</a:t>
            </a:r>
          </a:p>
          <a:p>
            <a:pPr algn="just">
              <a:lnSpc>
                <a:spcPct val="100000"/>
              </a:lnSpc>
              <a:spcBef>
                <a:spcPts val="400"/>
              </a:spcBef>
              <a:buNone/>
            </a:pPr>
            <a:r>
              <a:rPr lang="en-US" sz="2400" b="1" smtClean="0">
                <a:latin typeface="Times New Roman" pitchFamily="18" charset="0"/>
                <a:cs typeface="Times New Roman" pitchFamily="18" charset="0"/>
              </a:rPr>
              <a:t>4. Nguyên tắc thanh toán chi phí hỗ trợ</a:t>
            </a:r>
            <a:r>
              <a:rPr lang="en-US" sz="2400" smtClean="0">
                <a:latin typeface="Times New Roman" pitchFamily="18" charset="0"/>
                <a:cs typeface="Times New Roman" pitchFamily="18" charset="0"/>
              </a:rPr>
              <a:t>: a) Giá dịch vụ KBCB thực hiện theo mức giá đã được cấp có thẩm quyền phê duyệt cho cơ sở KCB được hỗ trợ; b) Cơ sở KCB được hỗ trợ phải chi trả chi phí hỗ trợ KCB từ xa cho cơ sở KCB hỗ trợ theo mức thỏa thuận giữa các cơ sở KCB và quy định trong hợp đồng cung cấp dịch vụ hỗ trợ KCB từ xa.</a:t>
            </a:r>
            <a:endParaRPr lang="en-US" sz="2400">
              <a:latin typeface="Times New Roman" pitchFamily="18" charset="0"/>
              <a:cs typeface="Times New Roman" pitchFamily="18" charset="0"/>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36072" y="475796"/>
            <a:ext cx="5845628" cy="6186260"/>
          </a:xfrm>
          <a:prstGeom prst="rect">
            <a:avLst/>
          </a:prstGeom>
        </p:spPr>
      </p:pic>
      <p:pic>
        <p:nvPicPr>
          <p:cNvPr id="6" name="Picture 5"/>
          <p:cNvPicPr>
            <a:picLocks noChangeAspect="1"/>
          </p:cNvPicPr>
          <p:nvPr/>
        </p:nvPicPr>
        <p:blipFill>
          <a:blip r:embed="rId3"/>
          <a:stretch>
            <a:fillRect/>
          </a:stretch>
        </p:blipFill>
        <p:spPr>
          <a:xfrm>
            <a:off x="5981700" y="275544"/>
            <a:ext cx="6210300" cy="6386512"/>
          </a:xfrm>
          <a:prstGeom prst="rect">
            <a:avLst/>
          </a:prstGeom>
        </p:spPr>
      </p:pic>
    </p:spTree>
    <p:extLst>
      <p:ext uri="{BB962C8B-B14F-4D97-AF65-F5344CB8AC3E}">
        <p14:creationId xmlns:p14="http://schemas.microsoft.com/office/powerpoint/2010/main" val="1936712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5345" y="332509"/>
            <a:ext cx="10626437" cy="892552"/>
          </a:xfrm>
          <a:prstGeom prst="rect">
            <a:avLst/>
          </a:prstGeom>
          <a:noFill/>
        </p:spPr>
        <p:txBody>
          <a:bodyPr wrap="square" rtlCol="0">
            <a:spAutoFit/>
          </a:bodyPr>
          <a:lstStyle/>
          <a:p>
            <a:pPr algn="ctr"/>
            <a:r>
              <a:rPr lang="en-US" sz="2800" b="1" smtClean="0">
                <a:solidFill>
                  <a:srgbClr val="002060"/>
                </a:solidFill>
                <a:latin typeface="Cambria" panose="02040503050406030204" pitchFamily="18" charset="0"/>
                <a:ea typeface="Cambria" panose="02040503050406030204" pitchFamily="18" charset="0"/>
              </a:rPr>
              <a:t>LỘ </a:t>
            </a:r>
            <a:r>
              <a:rPr lang="en-US" sz="2800" b="1">
                <a:solidFill>
                  <a:srgbClr val="002060"/>
                </a:solidFill>
                <a:latin typeface="Cambria" panose="02040503050406030204" pitchFamily="18" charset="0"/>
                <a:ea typeface="Cambria" panose="02040503050406030204" pitchFamily="18" charset="0"/>
              </a:rPr>
              <a:t>TRÌNH THỰC HIỆN CẤP GIẤY PHÉP HÀNH </a:t>
            </a:r>
            <a:r>
              <a:rPr lang="en-US" sz="2800" b="1" smtClean="0">
                <a:solidFill>
                  <a:srgbClr val="002060"/>
                </a:solidFill>
                <a:latin typeface="Cambria" panose="02040503050406030204" pitchFamily="18" charset="0"/>
                <a:ea typeface="Cambria" panose="02040503050406030204" pitchFamily="18" charset="0"/>
              </a:rPr>
              <a:t>NGHỀ</a:t>
            </a:r>
          </a:p>
          <a:p>
            <a:pPr algn="ctr"/>
            <a:endParaRPr lang="en-US" sz="2400" b="1">
              <a:latin typeface="Cambria" panose="02040503050406030204" pitchFamily="18" charset="0"/>
              <a:ea typeface="Cambria" panose="02040503050406030204" pitchFamily="18" charset="0"/>
            </a:endParaRPr>
          </a:p>
        </p:txBody>
      </p:sp>
      <p:grpSp>
        <p:nvGrpSpPr>
          <p:cNvPr id="3" name="Group 19"/>
          <p:cNvGrpSpPr/>
          <p:nvPr/>
        </p:nvGrpSpPr>
        <p:grpSpPr>
          <a:xfrm>
            <a:off x="702129" y="1357744"/>
            <a:ext cx="10972800" cy="4918903"/>
            <a:chOff x="678874" y="2432513"/>
            <a:chExt cx="10976007" cy="5626167"/>
          </a:xfrm>
        </p:grpSpPr>
        <p:cxnSp>
          <p:nvCxnSpPr>
            <p:cNvPr id="5" name="Straight Arrow Connector 4"/>
            <p:cNvCxnSpPr>
              <a:cxnSpLocks/>
            </p:cNvCxnSpPr>
            <p:nvPr/>
          </p:nvCxnSpPr>
          <p:spPr>
            <a:xfrm flipV="1">
              <a:off x="1089764" y="3450679"/>
              <a:ext cx="10565117" cy="6505"/>
            </a:xfrm>
            <a:prstGeom prst="straightConnector1">
              <a:avLst/>
            </a:prstGeom>
            <a:ln w="69850">
              <a:tailEnd type="triangl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841635" y="3020291"/>
              <a:ext cx="0" cy="886691"/>
            </a:xfrm>
            <a:prstGeom prst="line">
              <a:avLst/>
            </a:prstGeom>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504253" y="2432513"/>
              <a:ext cx="1663121" cy="475555"/>
            </a:xfrm>
            <a:prstGeom prst="rect">
              <a:avLst/>
            </a:prstGeom>
            <a:noFill/>
          </p:spPr>
          <p:txBody>
            <a:bodyPr wrap="none" rtlCol="0">
              <a:spAutoFit/>
            </a:bodyPr>
            <a:lstStyle/>
            <a:p>
              <a:r>
                <a:rPr lang="en-US" sz="2000" b="1">
                  <a:latin typeface="Cambria" panose="02040503050406030204" pitchFamily="18" charset="0"/>
                  <a:ea typeface="Cambria" panose="02040503050406030204" pitchFamily="18" charset="0"/>
                </a:rPr>
                <a:t>01/01/2024</a:t>
              </a:r>
            </a:p>
          </p:txBody>
        </p:sp>
        <p:cxnSp>
          <p:nvCxnSpPr>
            <p:cNvPr id="9" name="Straight Connector 8"/>
            <p:cNvCxnSpPr/>
            <p:nvPr/>
          </p:nvCxnSpPr>
          <p:spPr>
            <a:xfrm>
              <a:off x="5170742" y="3007334"/>
              <a:ext cx="0" cy="886691"/>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474674" y="2432513"/>
              <a:ext cx="1663121" cy="475555"/>
            </a:xfrm>
            <a:prstGeom prst="rect">
              <a:avLst/>
            </a:prstGeom>
            <a:noFill/>
          </p:spPr>
          <p:txBody>
            <a:bodyPr wrap="none" rtlCol="0">
              <a:spAutoFit/>
            </a:bodyPr>
            <a:lstStyle/>
            <a:p>
              <a:r>
                <a:rPr lang="en-US" sz="2000" b="1">
                  <a:latin typeface="Cambria" panose="02040503050406030204" pitchFamily="18" charset="0"/>
                  <a:ea typeface="Cambria" panose="02040503050406030204" pitchFamily="18" charset="0"/>
                </a:rPr>
                <a:t>01/01/2027</a:t>
              </a:r>
            </a:p>
          </p:txBody>
        </p:sp>
        <p:cxnSp>
          <p:nvCxnSpPr>
            <p:cNvPr id="12" name="Straight Arrow Connector 11"/>
            <p:cNvCxnSpPr/>
            <p:nvPr/>
          </p:nvCxnSpPr>
          <p:spPr>
            <a:xfrm flipH="1">
              <a:off x="2063470" y="3906982"/>
              <a:ext cx="77816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78874" y="3583816"/>
              <a:ext cx="1595965" cy="861775"/>
            </a:xfrm>
            <a:prstGeom prst="rect">
              <a:avLst/>
            </a:prstGeom>
            <a:noFill/>
          </p:spPr>
          <p:txBody>
            <a:bodyPr wrap="square" rtlCol="0">
              <a:spAutoFit/>
            </a:bodyPr>
            <a:lstStyle/>
            <a:p>
              <a:pPr algn="ctr"/>
              <a:r>
                <a:rPr lang="en-US" b="1">
                  <a:latin typeface="Cambria" panose="02040503050406030204" pitchFamily="18" charset="0"/>
                  <a:ea typeface="Cambria" panose="02040503050406030204" pitchFamily="18" charset="0"/>
                </a:rPr>
                <a:t>Cấp theo Luật 2009</a:t>
              </a:r>
            </a:p>
          </p:txBody>
        </p:sp>
        <p:sp>
          <p:nvSpPr>
            <p:cNvPr id="14" name="TextBox 13"/>
            <p:cNvSpPr txBox="1"/>
            <p:nvPr/>
          </p:nvSpPr>
          <p:spPr>
            <a:xfrm>
              <a:off x="5252065" y="4007515"/>
              <a:ext cx="1445621" cy="2875276"/>
            </a:xfrm>
            <a:prstGeom prst="rect">
              <a:avLst/>
            </a:prstGeom>
            <a:noFill/>
          </p:spPr>
          <p:txBody>
            <a:bodyPr wrap="square" rtlCol="0">
              <a:spAutoFit/>
            </a:bodyPr>
            <a:lstStyle/>
            <a:p>
              <a:pPr>
                <a:lnSpc>
                  <a:spcPct val="120000"/>
                </a:lnSpc>
              </a:pPr>
              <a:r>
                <a:rPr lang="en-US" b="1" err="1">
                  <a:latin typeface="Cambria" panose="02040503050406030204" pitchFamily="18" charset="0"/>
                  <a:ea typeface="Cambria" panose="02040503050406030204" pitchFamily="18" charset="0"/>
                </a:rPr>
                <a:t>Bắt</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đầu</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kiểm</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tra</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Đánh</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giá</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năng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lực</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đối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với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chức</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danh</a:t>
              </a:r>
              <a:r>
                <a:rPr lang="en-US" b="1">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bác</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sỹ</a:t>
              </a:r>
              <a:endParaRPr lang="en-US" b="1">
                <a:solidFill>
                  <a:srgbClr val="0000FF"/>
                </a:solidFill>
                <a:latin typeface="Cambria" panose="02040503050406030204" pitchFamily="18" charset="0"/>
                <a:ea typeface="Cambria" panose="02040503050406030204" pitchFamily="18" charset="0"/>
              </a:endParaRPr>
            </a:p>
          </p:txBody>
        </p:sp>
        <p:sp>
          <p:nvSpPr>
            <p:cNvPr id="16" name="Right Brace 15"/>
            <p:cNvSpPr/>
            <p:nvPr/>
          </p:nvSpPr>
          <p:spPr>
            <a:xfrm rot="5400000">
              <a:off x="3786624" y="2521531"/>
              <a:ext cx="430387" cy="231460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p:cNvSpPr txBox="1"/>
            <p:nvPr/>
          </p:nvSpPr>
          <p:spPr>
            <a:xfrm>
              <a:off x="2619570" y="4034529"/>
              <a:ext cx="2287764" cy="4024151"/>
            </a:xfrm>
            <a:prstGeom prst="rect">
              <a:avLst/>
            </a:prstGeom>
            <a:noFill/>
          </p:spPr>
          <p:txBody>
            <a:bodyPr wrap="square" rtlCol="0">
              <a:spAutoFit/>
            </a:bodyPr>
            <a:lstStyle/>
            <a:p>
              <a:pPr marL="214313" indent="-214313">
                <a:lnSpc>
                  <a:spcPct val="120000"/>
                </a:lnSpc>
                <a:buFont typeface="Wingdings" panose="05000000000000000000" pitchFamily="2" charset="2"/>
                <a:buChar char="Ø"/>
              </a:pPr>
              <a:r>
                <a:rPr lang="en-US" b="1" err="1">
                  <a:latin typeface="Cambria" panose="02040503050406030204" pitchFamily="18" charset="0"/>
                  <a:ea typeface="Cambria" panose="02040503050406030204" pitchFamily="18" charset="0"/>
                </a:rPr>
                <a:t>Cấp</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theo</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Luật</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mới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nhưng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không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phải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thi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đánh</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giá</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năng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lực</a:t>
              </a:r>
              <a:r>
                <a:rPr lang="en-US" b="1">
                  <a:latin typeface="Cambria" panose="02040503050406030204" pitchFamily="18" charset="0"/>
                  <a:ea typeface="Cambria" panose="02040503050406030204" pitchFamily="18" charset="0"/>
                </a:rPr>
                <a:t>:</a:t>
              </a:r>
            </a:p>
            <a:p>
              <a:pPr marL="557213" lvl="1" indent="-214313" algn="just">
                <a:lnSpc>
                  <a:spcPct val="120000"/>
                </a:lnSpc>
                <a:buFont typeface="Wingdings" panose="05000000000000000000" pitchFamily="2" charset="2"/>
                <a:buChar char="ü"/>
              </a:pPr>
              <a:r>
                <a:rPr lang="en-US" b="1" err="1">
                  <a:latin typeface="Cambria" panose="02040503050406030204" pitchFamily="18" charset="0"/>
                  <a:ea typeface="Cambria" panose="02040503050406030204" pitchFamily="18" charset="0"/>
                </a:rPr>
                <a:t>Chức</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danh</a:t>
              </a:r>
              <a:endParaRPr lang="en-US" b="1">
                <a:latin typeface="Cambria" panose="02040503050406030204" pitchFamily="18" charset="0"/>
                <a:ea typeface="Cambria" panose="02040503050406030204" pitchFamily="18" charset="0"/>
              </a:endParaRPr>
            </a:p>
            <a:p>
              <a:pPr marL="557213" lvl="1" indent="-214313" algn="just">
                <a:lnSpc>
                  <a:spcPct val="120000"/>
                </a:lnSpc>
                <a:buFont typeface="Wingdings" panose="05000000000000000000" pitchFamily="2" charset="2"/>
                <a:buChar char="ü"/>
              </a:pPr>
              <a:r>
                <a:rPr lang="en-US" b="1" err="1">
                  <a:latin typeface="Cambria" panose="02040503050406030204" pitchFamily="18" charset="0"/>
                  <a:ea typeface="Cambria" panose="02040503050406030204" pitchFamily="18" charset="0"/>
                </a:rPr>
                <a:t>Hồ</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sơ</a:t>
              </a:r>
              <a:endParaRPr lang="en-US" b="1">
                <a:latin typeface="Cambria" panose="02040503050406030204" pitchFamily="18" charset="0"/>
                <a:ea typeface="Cambria" panose="02040503050406030204" pitchFamily="18" charset="0"/>
              </a:endParaRPr>
            </a:p>
            <a:p>
              <a:pPr marL="557213" lvl="1" indent="-214313" algn="just">
                <a:lnSpc>
                  <a:spcPct val="120000"/>
                </a:lnSpc>
                <a:buFont typeface="Wingdings" panose="05000000000000000000" pitchFamily="2" charset="2"/>
                <a:buChar char="ü"/>
              </a:pPr>
              <a:r>
                <a:rPr lang="en-US" b="1" err="1">
                  <a:latin typeface="Cambria" panose="02040503050406030204" pitchFamily="18" charset="0"/>
                  <a:ea typeface="Cambria" panose="02040503050406030204" pitchFamily="18" charset="0"/>
                </a:rPr>
                <a:t>Thủ</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tục</a:t>
              </a:r>
              <a:endParaRPr lang="en-US" b="1">
                <a:latin typeface="Cambria" panose="02040503050406030204" pitchFamily="18" charset="0"/>
                <a:ea typeface="Cambria" panose="02040503050406030204" pitchFamily="18" charset="0"/>
              </a:endParaRPr>
            </a:p>
            <a:p>
              <a:pPr marL="214313" indent="-214313">
                <a:lnSpc>
                  <a:spcPct val="120000"/>
                </a:lnSpc>
                <a:buFont typeface="Wingdings" panose="05000000000000000000" pitchFamily="2" charset="2"/>
                <a:buChar char="Ø"/>
              </a:pPr>
              <a:r>
                <a:rPr lang="en-US" b="1" err="1">
                  <a:solidFill>
                    <a:srgbClr val="FF0000"/>
                  </a:solidFill>
                  <a:latin typeface="Cambria" panose="02040503050406030204" pitchFamily="18" charset="0"/>
                  <a:ea typeface="Cambria" panose="02040503050406030204" pitchFamily="18" charset="0"/>
                </a:rPr>
                <a:t>Hạn</a:t>
              </a:r>
              <a:r>
                <a:rPr lang="en-US" b="1">
                  <a:solidFill>
                    <a:srgbClr val="FF0000"/>
                  </a:solidFill>
                  <a:latin typeface="Cambria" panose="02040503050406030204" pitchFamily="18" charset="0"/>
                  <a:ea typeface="Cambria" panose="02040503050406030204" pitchFamily="18" charset="0"/>
                </a:rPr>
                <a:t> 05 </a:t>
              </a:r>
              <a:r>
                <a:rPr lang="en-US" b="1" err="1">
                  <a:solidFill>
                    <a:srgbClr val="FF0000"/>
                  </a:solidFill>
                  <a:latin typeface="Cambria" panose="02040503050406030204" pitchFamily="18" charset="0"/>
                  <a:ea typeface="Cambria" panose="02040503050406030204" pitchFamily="18" charset="0"/>
                </a:rPr>
                <a:t>năm</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và</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gia</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hạn</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mà</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không</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phải</a:t>
              </a:r>
              <a:r>
                <a:rPr lang="en-US" b="1">
                  <a:solidFill>
                    <a:srgbClr val="FF0000"/>
                  </a:solidFill>
                  <a:latin typeface="Cambria" panose="02040503050406030204" pitchFamily="18" charset="0"/>
                  <a:ea typeface="Cambria" panose="02040503050406030204" pitchFamily="18" charset="0"/>
                </a:rPr>
                <a:t> </a:t>
              </a:r>
              <a:r>
                <a:rPr lang="en-US" b="1" err="1">
                  <a:solidFill>
                    <a:srgbClr val="FF0000"/>
                  </a:solidFill>
                  <a:latin typeface="Cambria" panose="02040503050406030204" pitchFamily="18" charset="0"/>
                  <a:ea typeface="Cambria" panose="02040503050406030204" pitchFamily="18" charset="0"/>
                </a:rPr>
                <a:t>thi</a:t>
              </a:r>
              <a:endParaRPr lang="en-US" b="1">
                <a:solidFill>
                  <a:srgbClr val="FF0000"/>
                </a:solidFill>
                <a:latin typeface="Cambria" panose="02040503050406030204" pitchFamily="18" charset="0"/>
                <a:ea typeface="Cambria" panose="02040503050406030204" pitchFamily="18" charset="0"/>
              </a:endParaRPr>
            </a:p>
          </p:txBody>
        </p:sp>
        <p:cxnSp>
          <p:nvCxnSpPr>
            <p:cNvPr id="19" name="Straight Arrow Connector 18"/>
            <p:cNvCxnSpPr/>
            <p:nvPr/>
          </p:nvCxnSpPr>
          <p:spPr>
            <a:xfrm>
              <a:off x="5170742" y="3894024"/>
              <a:ext cx="62345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4" name="Straight Connector 3">
            <a:extLst>
              <a:ext uri="{FF2B5EF4-FFF2-40B4-BE49-F238E27FC236}">
                <a16:creationId xmlns:a16="http://schemas.microsoft.com/office/drawing/2014/main" id="{86DD8CD6-D2C7-93FD-6B8A-8C9155B4F17D}"/>
              </a:ext>
            </a:extLst>
          </p:cNvPr>
          <p:cNvCxnSpPr/>
          <p:nvPr/>
        </p:nvCxnSpPr>
        <p:spPr>
          <a:xfrm>
            <a:off x="8709717" y="2026677"/>
            <a:ext cx="0" cy="746021"/>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E292BDA-7109-A058-1BA9-4EE5E93C8E52}"/>
              </a:ext>
            </a:extLst>
          </p:cNvPr>
          <p:cNvSpPr txBox="1"/>
          <p:nvPr/>
        </p:nvSpPr>
        <p:spPr>
          <a:xfrm>
            <a:off x="8139741" y="1413164"/>
            <a:ext cx="1662635" cy="400110"/>
          </a:xfrm>
          <a:prstGeom prst="rect">
            <a:avLst/>
          </a:prstGeom>
          <a:noFill/>
        </p:spPr>
        <p:txBody>
          <a:bodyPr wrap="square" rtlCol="0">
            <a:spAutoFit/>
          </a:bodyPr>
          <a:lstStyle/>
          <a:p>
            <a:r>
              <a:rPr lang="en-US" sz="2000" b="1">
                <a:latin typeface="Cambria" panose="02040503050406030204" pitchFamily="18" charset="0"/>
                <a:ea typeface="Cambria" panose="02040503050406030204" pitchFamily="18" charset="0"/>
              </a:rPr>
              <a:t>01/01/2029</a:t>
            </a:r>
          </a:p>
        </p:txBody>
      </p:sp>
      <p:cxnSp>
        <p:nvCxnSpPr>
          <p:cNvPr id="15" name="Straight Arrow Connector 14">
            <a:extLst>
              <a:ext uri="{FF2B5EF4-FFF2-40B4-BE49-F238E27FC236}">
                <a16:creationId xmlns:a16="http://schemas.microsoft.com/office/drawing/2014/main" id="{9DC39948-E2C8-AACC-9012-B31C3ADF7B76}"/>
              </a:ext>
            </a:extLst>
          </p:cNvPr>
          <p:cNvCxnSpPr/>
          <p:nvPr/>
        </p:nvCxnSpPr>
        <p:spPr>
          <a:xfrm>
            <a:off x="8709717" y="2772698"/>
            <a:ext cx="6232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7D312E4-F25D-9067-3D88-ECC89C6ADA1F}"/>
              </a:ext>
            </a:extLst>
          </p:cNvPr>
          <p:cNvCxnSpPr/>
          <p:nvPr/>
        </p:nvCxnSpPr>
        <p:spPr>
          <a:xfrm>
            <a:off x="10475147" y="2026678"/>
            <a:ext cx="0" cy="746021"/>
          </a:xfrm>
          <a:prstGeom prst="line">
            <a:avLst/>
          </a:prstGeom>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11785B01-FBE0-3127-988F-AA2D43AF7A59}"/>
              </a:ext>
            </a:extLst>
          </p:cNvPr>
          <p:cNvSpPr txBox="1"/>
          <p:nvPr/>
        </p:nvSpPr>
        <p:spPr>
          <a:xfrm>
            <a:off x="9872382" y="1357745"/>
            <a:ext cx="1662635" cy="400110"/>
          </a:xfrm>
          <a:prstGeom prst="rect">
            <a:avLst/>
          </a:prstGeom>
          <a:noFill/>
        </p:spPr>
        <p:txBody>
          <a:bodyPr wrap="square" rtlCol="0">
            <a:spAutoFit/>
          </a:bodyPr>
          <a:lstStyle/>
          <a:p>
            <a:r>
              <a:rPr lang="en-US" sz="2000" b="1">
                <a:latin typeface="Cambria" panose="02040503050406030204" pitchFamily="18" charset="0"/>
                <a:ea typeface="Cambria" panose="02040503050406030204" pitchFamily="18" charset="0"/>
              </a:rPr>
              <a:t>01/01/2032</a:t>
            </a:r>
          </a:p>
        </p:txBody>
      </p:sp>
      <p:sp>
        <p:nvSpPr>
          <p:cNvPr id="22" name="TextBox 21">
            <a:extLst>
              <a:ext uri="{FF2B5EF4-FFF2-40B4-BE49-F238E27FC236}">
                <a16:creationId xmlns:a16="http://schemas.microsoft.com/office/drawing/2014/main" id="{7C57BFEE-82BC-305A-F7A7-F2FC4DFD253B}"/>
              </a:ext>
            </a:extLst>
          </p:cNvPr>
          <p:cNvSpPr txBox="1"/>
          <p:nvPr/>
        </p:nvSpPr>
        <p:spPr>
          <a:xfrm>
            <a:off x="10366588" y="2882500"/>
            <a:ext cx="1463663" cy="1421928"/>
          </a:xfrm>
          <a:prstGeom prst="rect">
            <a:avLst/>
          </a:prstGeom>
          <a:noFill/>
        </p:spPr>
        <p:txBody>
          <a:bodyPr wrap="square" rtlCol="0">
            <a:spAutoFit/>
          </a:bodyPr>
          <a:lstStyle/>
          <a:p>
            <a:pPr>
              <a:lnSpc>
                <a:spcPct val="120000"/>
              </a:lnSpc>
            </a:pPr>
            <a:r>
              <a:rPr lang="en-US" b="1" err="1">
                <a:latin typeface="Cambria" panose="02040503050406030204" pitchFamily="18" charset="0"/>
                <a:ea typeface="Cambria" panose="02040503050406030204" pitchFamily="18" charset="0"/>
              </a:rPr>
              <a:t>Bắt</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đầu</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áp</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dụng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quy</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định</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về</a:t>
            </a:r>
            <a:r>
              <a:rPr lang="en-US" b="1">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ngôn</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ngữ</a:t>
            </a:r>
            <a:endParaRPr lang="en-US" b="1">
              <a:solidFill>
                <a:srgbClr val="0000FF"/>
              </a:solidFill>
              <a:latin typeface="Cambria" panose="02040503050406030204" pitchFamily="18" charset="0"/>
              <a:ea typeface="Cambria" panose="02040503050406030204" pitchFamily="18" charset="0"/>
            </a:endParaRPr>
          </a:p>
        </p:txBody>
      </p:sp>
      <p:cxnSp>
        <p:nvCxnSpPr>
          <p:cNvPr id="23" name="Straight Arrow Connector 22">
            <a:extLst>
              <a:ext uri="{FF2B5EF4-FFF2-40B4-BE49-F238E27FC236}">
                <a16:creationId xmlns:a16="http://schemas.microsoft.com/office/drawing/2014/main" id="{7226AF91-D8DF-6E03-1C1D-1234BF3499EF}"/>
              </a:ext>
            </a:extLst>
          </p:cNvPr>
          <p:cNvCxnSpPr/>
          <p:nvPr/>
        </p:nvCxnSpPr>
        <p:spPr>
          <a:xfrm>
            <a:off x="10475147" y="2772698"/>
            <a:ext cx="6232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78B3A1C-B29D-F6AD-8899-84625AE93C8F}"/>
              </a:ext>
            </a:extLst>
          </p:cNvPr>
          <p:cNvCxnSpPr/>
          <p:nvPr/>
        </p:nvCxnSpPr>
        <p:spPr>
          <a:xfrm>
            <a:off x="7023487" y="2037579"/>
            <a:ext cx="0" cy="746021"/>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F707C751-8BC5-E66A-577A-E4FA7D5EC557}"/>
              </a:ext>
            </a:extLst>
          </p:cNvPr>
          <p:cNvCxnSpPr/>
          <p:nvPr/>
        </p:nvCxnSpPr>
        <p:spPr>
          <a:xfrm>
            <a:off x="7023487" y="2783600"/>
            <a:ext cx="6232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8C6553F1-1FE5-D31A-3138-77FD65D6E39C}"/>
              </a:ext>
            </a:extLst>
          </p:cNvPr>
          <p:cNvSpPr txBox="1"/>
          <p:nvPr/>
        </p:nvSpPr>
        <p:spPr>
          <a:xfrm>
            <a:off x="6318280" y="1413164"/>
            <a:ext cx="1662635" cy="400110"/>
          </a:xfrm>
          <a:prstGeom prst="rect">
            <a:avLst/>
          </a:prstGeom>
          <a:noFill/>
        </p:spPr>
        <p:txBody>
          <a:bodyPr wrap="square" rtlCol="0">
            <a:spAutoFit/>
          </a:bodyPr>
          <a:lstStyle/>
          <a:p>
            <a:r>
              <a:rPr lang="en-US" sz="2000" b="1">
                <a:latin typeface="Cambria" panose="02040503050406030204" pitchFamily="18" charset="0"/>
                <a:ea typeface="Cambria" panose="02040503050406030204" pitchFamily="18" charset="0"/>
              </a:rPr>
              <a:t>01/01/2028</a:t>
            </a:r>
          </a:p>
        </p:txBody>
      </p:sp>
      <p:sp>
        <p:nvSpPr>
          <p:cNvPr id="29" name="TextBox 28">
            <a:extLst>
              <a:ext uri="{FF2B5EF4-FFF2-40B4-BE49-F238E27FC236}">
                <a16:creationId xmlns:a16="http://schemas.microsoft.com/office/drawing/2014/main" id="{6BDC9682-8CE3-235E-DE67-61A30CBC7C9B}"/>
              </a:ext>
            </a:extLst>
          </p:cNvPr>
          <p:cNvSpPr txBox="1"/>
          <p:nvPr/>
        </p:nvSpPr>
        <p:spPr>
          <a:xfrm>
            <a:off x="6984859" y="2882500"/>
            <a:ext cx="1479534" cy="2751522"/>
          </a:xfrm>
          <a:prstGeom prst="rect">
            <a:avLst/>
          </a:prstGeom>
          <a:noFill/>
        </p:spPr>
        <p:txBody>
          <a:bodyPr wrap="square" rtlCol="0">
            <a:spAutoFit/>
          </a:bodyPr>
          <a:lstStyle/>
          <a:p>
            <a:pPr>
              <a:lnSpc>
                <a:spcPct val="120000"/>
              </a:lnSpc>
            </a:pPr>
            <a:r>
              <a:rPr lang="en-US" b="1" err="1">
                <a:latin typeface="Cambria" panose="02040503050406030204" pitchFamily="18" charset="0"/>
                <a:ea typeface="Cambria" panose="02040503050406030204" pitchFamily="18" charset="0"/>
              </a:rPr>
              <a:t>Bắt</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đầu</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kiểm</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tra</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Đánh</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giá</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năng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lực</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đối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với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chức</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danh</a:t>
            </a:r>
            <a:r>
              <a:rPr lang="en-US" b="1">
                <a:latin typeface="Cambria" panose="02040503050406030204" pitchFamily="18" charset="0"/>
                <a:ea typeface="Cambria" panose="02040503050406030204" pitchFamily="18" charset="0"/>
              </a:rPr>
              <a:t> </a:t>
            </a:r>
            <a:r>
              <a:rPr lang="en-US" b="1">
                <a:solidFill>
                  <a:srgbClr val="0000FF"/>
                </a:solidFill>
                <a:latin typeface="Cambria" panose="02040503050406030204" pitchFamily="18" charset="0"/>
                <a:ea typeface="Cambria" panose="02040503050406030204" pitchFamily="18" charset="0"/>
              </a:rPr>
              <a:t>y </a:t>
            </a:r>
            <a:r>
              <a:rPr lang="en-US" b="1" err="1">
                <a:solidFill>
                  <a:srgbClr val="0000FF"/>
                </a:solidFill>
                <a:latin typeface="Cambria" panose="02040503050406030204" pitchFamily="18" charset="0"/>
                <a:ea typeface="Cambria" panose="02040503050406030204" pitchFamily="18" charset="0"/>
              </a:rPr>
              <a:t>sỹ</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điều</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dưỡng</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hộ</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sinh</a:t>
            </a:r>
            <a:endParaRPr lang="en-US" b="1">
              <a:solidFill>
                <a:srgbClr val="0000FF"/>
              </a:solidFill>
              <a:latin typeface="Cambria" panose="02040503050406030204" pitchFamily="18" charset="0"/>
              <a:ea typeface="Cambria" panose="02040503050406030204" pitchFamily="18" charset="0"/>
            </a:endParaRPr>
          </a:p>
        </p:txBody>
      </p:sp>
      <p:sp>
        <p:nvSpPr>
          <p:cNvPr id="30" name="TextBox 29">
            <a:extLst>
              <a:ext uri="{FF2B5EF4-FFF2-40B4-BE49-F238E27FC236}">
                <a16:creationId xmlns:a16="http://schemas.microsoft.com/office/drawing/2014/main" id="{DCD32463-2866-B4AA-8059-26FE095F15A5}"/>
              </a:ext>
            </a:extLst>
          </p:cNvPr>
          <p:cNvSpPr txBox="1"/>
          <p:nvPr/>
        </p:nvSpPr>
        <p:spPr>
          <a:xfrm>
            <a:off x="8774688" y="2873468"/>
            <a:ext cx="1479535" cy="3083921"/>
          </a:xfrm>
          <a:prstGeom prst="rect">
            <a:avLst/>
          </a:prstGeom>
          <a:noFill/>
        </p:spPr>
        <p:txBody>
          <a:bodyPr wrap="square" rtlCol="0">
            <a:spAutoFit/>
          </a:bodyPr>
          <a:lstStyle/>
          <a:p>
            <a:pPr>
              <a:lnSpc>
                <a:spcPct val="120000"/>
              </a:lnSpc>
            </a:pPr>
            <a:r>
              <a:rPr lang="en-US" b="1" err="1">
                <a:latin typeface="Cambria" panose="02040503050406030204" pitchFamily="18" charset="0"/>
                <a:ea typeface="Cambria" panose="02040503050406030204" pitchFamily="18" charset="0"/>
              </a:rPr>
              <a:t>Bắt</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đầu</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kiểm</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tra</a:t>
            </a:r>
            <a:r>
              <a:rPr lang="en-US" b="1">
                <a:latin typeface="Cambria" panose="02040503050406030204" pitchFamily="18" charset="0"/>
                <a:ea typeface="Cambria" panose="02040503050406030204" pitchFamily="18" charset="0"/>
              </a:rPr>
              <a:t> ĐGNL </a:t>
            </a:r>
            <a:r>
              <a:rPr lang="en-US" b="1" err="1">
                <a:latin typeface="Cambria" panose="02040503050406030204" pitchFamily="18" charset="0"/>
                <a:ea typeface="Cambria" panose="02040503050406030204" pitchFamily="18" charset="0"/>
              </a:rPr>
              <a:t>đối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với</a:t>
            </a:r>
            <a:r>
              <a:rPr lang="en-US" b="1">
                <a:latin typeface="Cambria" panose="02040503050406030204" pitchFamily="18" charset="0"/>
                <a:ea typeface="Cambria" panose="02040503050406030204" pitchFamily="18" charset="0"/>
              </a:rPr>
              <a:t> </a:t>
            </a:r>
            <a:r>
              <a:rPr lang="en-US" b="1" smtClean="0">
                <a:latin typeface="Cambria" panose="02040503050406030204" pitchFamily="18" charset="0"/>
                <a:ea typeface="Cambria" panose="02040503050406030204" pitchFamily="18" charset="0"/>
              </a:rPr>
              <a:t> KTV </a:t>
            </a:r>
            <a:r>
              <a:rPr lang="en-US" b="1" smtClean="0">
                <a:solidFill>
                  <a:srgbClr val="0000FF"/>
                </a:solidFill>
                <a:latin typeface="Cambria" panose="02040503050406030204" pitchFamily="18" charset="0"/>
                <a:ea typeface="Cambria" panose="02040503050406030204" pitchFamily="18" charset="0"/>
              </a:rPr>
              <a:t>dinh dưỡng LS, </a:t>
            </a:r>
            <a:r>
              <a:rPr lang="en-US" b="1" err="1">
                <a:solidFill>
                  <a:srgbClr val="0000FF"/>
                </a:solidFill>
                <a:latin typeface="Cambria" panose="02040503050406030204" pitchFamily="18" charset="0"/>
                <a:ea typeface="Cambria" panose="02040503050406030204" pitchFamily="18" charset="0"/>
              </a:rPr>
              <a:t>cấp</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cứu</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viên</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ngoại</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viện</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tâm</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lý</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lâm</a:t>
            </a:r>
            <a:r>
              <a:rPr lang="en-US" b="1">
                <a:solidFill>
                  <a:srgbClr val="0000FF"/>
                </a:solidFill>
                <a:latin typeface="Cambria" panose="02040503050406030204" pitchFamily="18" charset="0"/>
                <a:ea typeface="Cambria" panose="02040503050406030204" pitchFamily="18" charset="0"/>
              </a:rPr>
              <a:t> </a:t>
            </a:r>
            <a:r>
              <a:rPr lang="en-US" b="1" err="1">
                <a:solidFill>
                  <a:srgbClr val="0000FF"/>
                </a:solidFill>
                <a:latin typeface="Cambria" panose="02040503050406030204" pitchFamily="18" charset="0"/>
                <a:ea typeface="Cambria" panose="02040503050406030204" pitchFamily="18" charset="0"/>
              </a:rPr>
              <a:t>sàng</a:t>
            </a:r>
            <a:endParaRPr lang="en-US" b="1">
              <a:solidFill>
                <a:srgbClr val="0000FF"/>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370945246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16429" y="314325"/>
            <a:ext cx="10515600" cy="1011238"/>
          </a:xfrm>
        </p:spPr>
        <p:txBody>
          <a:bodyPr/>
          <a:lstStyle/>
          <a:p>
            <a:pPr algn="ctr"/>
            <a:r>
              <a:rPr lang="en-US" b="1">
                <a:solidFill>
                  <a:srgbClr val="002060"/>
                </a:solidFill>
                <a:latin typeface="Cambria" panose="02040503050406030204" pitchFamily="18" charset="0"/>
                <a:ea typeface="Cambria" panose="02040503050406030204" pitchFamily="18" charset="0"/>
              </a:rPr>
              <a:t>CẤP CHUYÊN </a:t>
            </a:r>
            <a:r>
              <a:rPr lang="en-US" b="1" smtClean="0">
                <a:solidFill>
                  <a:srgbClr val="002060"/>
                </a:solidFill>
                <a:latin typeface="Cambria" panose="02040503050406030204" pitchFamily="18" charset="0"/>
                <a:ea typeface="Cambria" panose="02040503050406030204" pitchFamily="18" charset="0"/>
              </a:rPr>
              <a:t>MÔN (điều 89-90) </a:t>
            </a:r>
            <a:endParaRPr lang="vi-VN" b="1">
              <a:solidFill>
                <a:srgbClr val="002060"/>
              </a:solidFill>
              <a:latin typeface="Cambria" panose="02040503050406030204" pitchFamily="18" charset="0"/>
              <a:ea typeface="Cambria" panose="020405030504060302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304817419"/>
              </p:ext>
            </p:extLst>
          </p:nvPr>
        </p:nvGraphicFramePr>
        <p:xfrm>
          <a:off x="1099455" y="1513110"/>
          <a:ext cx="10178144" cy="3755575"/>
        </p:xfrm>
        <a:graphic>
          <a:graphicData uri="http://schemas.openxmlformats.org/drawingml/2006/table">
            <a:tbl>
              <a:tblPr firstRow="1" bandRow="1">
                <a:tableStyleId>{5C22544A-7EE6-4342-B048-85BDC9FD1C3A}</a:tableStyleId>
              </a:tblPr>
              <a:tblGrid>
                <a:gridCol w="5089072">
                  <a:extLst>
                    <a:ext uri="{9D8B030D-6E8A-4147-A177-3AD203B41FA5}">
                      <a16:colId xmlns:a16="http://schemas.microsoft.com/office/drawing/2014/main" val="20000"/>
                    </a:ext>
                  </a:extLst>
                </a:gridCol>
                <a:gridCol w="5089072">
                  <a:extLst>
                    <a:ext uri="{9D8B030D-6E8A-4147-A177-3AD203B41FA5}">
                      <a16:colId xmlns:a16="http://schemas.microsoft.com/office/drawing/2014/main" val="20001"/>
                    </a:ext>
                  </a:extLst>
                </a:gridCol>
              </a:tblGrid>
              <a:tr h="751115">
                <a:tc>
                  <a:txBody>
                    <a:bodyPr/>
                    <a:lstStyle/>
                    <a:p>
                      <a:r>
                        <a:rPr lang="en-US" sz="2800" b="1"/>
                        <a:t>LUẬT</a:t>
                      </a:r>
                      <a:r>
                        <a:rPr lang="en-US" sz="2800" b="1" baseline="0"/>
                        <a:t> KCB SỐ 40/2009 (4 TUYẾN)</a:t>
                      </a:r>
                      <a:endParaRPr lang="vi-VN" sz="2800" b="1"/>
                    </a:p>
                  </a:txBody>
                  <a:tcPr/>
                </a:tc>
                <a:tc>
                  <a:txBody>
                    <a:bodyPr/>
                    <a:lstStyle/>
                    <a:p>
                      <a:r>
                        <a:rPr lang="en-US" sz="2800"/>
                        <a:t>LUẬT</a:t>
                      </a:r>
                      <a:r>
                        <a:rPr lang="en-US" sz="2800" baseline="0"/>
                        <a:t> KCB SỐ 15/2023</a:t>
                      </a:r>
                      <a:endParaRPr lang="vi-VN" sz="2800"/>
                    </a:p>
                  </a:txBody>
                  <a:tcPr/>
                </a:tc>
                <a:extLst>
                  <a:ext uri="{0D108BD9-81ED-4DB2-BD59-A6C34878D82A}">
                    <a16:rowId xmlns:a16="http://schemas.microsoft.com/office/drawing/2014/main" val="10000"/>
                  </a:ext>
                </a:extLst>
              </a:tr>
              <a:tr h="751115">
                <a:tc>
                  <a:txBody>
                    <a:bodyPr/>
                    <a:lstStyle/>
                    <a:p>
                      <a:r>
                        <a:rPr lang="en-US" sz="2800" b="1"/>
                        <a:t>Tuyến</a:t>
                      </a:r>
                      <a:r>
                        <a:rPr lang="en-US" sz="2800" b="1" baseline="0"/>
                        <a:t> trung ương (tuyến 1)</a:t>
                      </a:r>
                      <a:endParaRPr lang="vi-VN" sz="2800" b="1"/>
                    </a:p>
                  </a:txBody>
                  <a:tcPr/>
                </a:tc>
                <a:tc>
                  <a:txBody>
                    <a:bodyPr/>
                    <a:lstStyle/>
                    <a:p>
                      <a:r>
                        <a:rPr lang="en-US" sz="2800" b="1"/>
                        <a:t> Cấp</a:t>
                      </a:r>
                      <a:r>
                        <a:rPr lang="en-US" sz="2800" b="1" baseline="0"/>
                        <a:t> khám chữa bệnh ban đầu</a:t>
                      </a:r>
                      <a:endParaRPr lang="vi-VN" sz="2800" b="1"/>
                    </a:p>
                  </a:txBody>
                  <a:tcPr/>
                </a:tc>
                <a:extLst>
                  <a:ext uri="{0D108BD9-81ED-4DB2-BD59-A6C34878D82A}">
                    <a16:rowId xmlns:a16="http://schemas.microsoft.com/office/drawing/2014/main" val="10001"/>
                  </a:ext>
                </a:extLst>
              </a:tr>
              <a:tr h="751115">
                <a:tc>
                  <a:txBody>
                    <a:bodyPr/>
                    <a:lstStyle/>
                    <a:p>
                      <a:r>
                        <a:rPr lang="en-US" sz="2800" b="1"/>
                        <a:t>Tuyến tỉnh (tuyến</a:t>
                      </a:r>
                      <a:r>
                        <a:rPr lang="en-US" sz="2800" b="1" baseline="0"/>
                        <a:t> 2)</a:t>
                      </a:r>
                      <a:endParaRPr lang="vi-VN" sz="2800" b="1"/>
                    </a:p>
                  </a:txBody>
                  <a:tcPr/>
                </a:tc>
                <a:tc>
                  <a:txBody>
                    <a:bodyPr/>
                    <a:lstStyle/>
                    <a:p>
                      <a:r>
                        <a:rPr lang="en-US" sz="2800" b="1"/>
                        <a:t>Cấp</a:t>
                      </a:r>
                      <a:r>
                        <a:rPr lang="en-US" sz="2800" b="1" baseline="0"/>
                        <a:t> khám chữa bện cơ bản</a:t>
                      </a:r>
                      <a:endParaRPr lang="vi-VN" sz="2800" b="1"/>
                    </a:p>
                  </a:txBody>
                  <a:tcPr/>
                </a:tc>
                <a:extLst>
                  <a:ext uri="{0D108BD9-81ED-4DB2-BD59-A6C34878D82A}">
                    <a16:rowId xmlns:a16="http://schemas.microsoft.com/office/drawing/2014/main" val="10002"/>
                  </a:ext>
                </a:extLst>
              </a:tr>
              <a:tr h="751115">
                <a:tc>
                  <a:txBody>
                    <a:bodyPr/>
                    <a:lstStyle/>
                    <a:p>
                      <a:r>
                        <a:rPr lang="en-US" sz="2800" b="1"/>
                        <a:t>Tuyến huyện (tuyến</a:t>
                      </a:r>
                      <a:r>
                        <a:rPr lang="en-US" sz="2800" b="1" baseline="0"/>
                        <a:t> 3)</a:t>
                      </a:r>
                      <a:endParaRPr lang="vi-VN" sz="2800" b="1"/>
                    </a:p>
                  </a:txBody>
                  <a:tcPr/>
                </a:tc>
                <a:tc>
                  <a:txBody>
                    <a:bodyPr/>
                    <a:lstStyle/>
                    <a:p>
                      <a:r>
                        <a:rPr lang="en-US" sz="2800" b="1"/>
                        <a:t>Cấp</a:t>
                      </a:r>
                      <a:r>
                        <a:rPr lang="en-US" sz="2800" b="1" baseline="0"/>
                        <a:t> khám chữa bệnh chuyên sâu</a:t>
                      </a:r>
                      <a:endParaRPr lang="vi-VN" sz="2800" b="1"/>
                    </a:p>
                  </a:txBody>
                  <a:tcPr/>
                </a:tc>
                <a:extLst>
                  <a:ext uri="{0D108BD9-81ED-4DB2-BD59-A6C34878D82A}">
                    <a16:rowId xmlns:a16="http://schemas.microsoft.com/office/drawing/2014/main" val="10003"/>
                  </a:ext>
                </a:extLst>
              </a:tr>
              <a:tr h="751115">
                <a:tc>
                  <a:txBody>
                    <a:bodyPr/>
                    <a:lstStyle/>
                    <a:p>
                      <a:r>
                        <a:rPr lang="en-US" sz="2800" b="1"/>
                        <a:t>Tuyến xã (tuyến</a:t>
                      </a:r>
                      <a:r>
                        <a:rPr lang="en-US" sz="2800" b="1" baseline="0"/>
                        <a:t> 4)</a:t>
                      </a:r>
                      <a:endParaRPr lang="vi-VN" sz="2800" b="1"/>
                    </a:p>
                  </a:txBody>
                  <a:tcPr/>
                </a:tc>
                <a:tc>
                  <a:txBody>
                    <a:bodyPr/>
                    <a:lstStyle/>
                    <a:p>
                      <a:endParaRPr lang="vi-VN"/>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79922391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CA81D2E-7AA9-4253-95C9-AFBDA73D0D4D}"/>
              </a:ext>
            </a:extLst>
          </p:cNvPr>
          <p:cNvSpPr/>
          <p:nvPr/>
        </p:nvSpPr>
        <p:spPr>
          <a:xfrm>
            <a:off x="3081458" y="5236110"/>
            <a:ext cx="1663429" cy="106188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b="1" err="1">
                <a:latin typeface="Cambria" panose="02040503050406030204" pitchFamily="18" charset="0"/>
                <a:ea typeface="Cambria" panose="02040503050406030204" pitchFamily="18" charset="0"/>
              </a:rPr>
              <a:t>CẤP</a:t>
            </a:r>
            <a:r>
              <a:rPr lang="en-US" b="1">
                <a:latin typeface="Cambria" panose="02040503050406030204" pitchFamily="18" charset="0"/>
                <a:ea typeface="Cambria" panose="02040503050406030204" pitchFamily="18" charset="0"/>
              </a:rPr>
              <a:t> KCB </a:t>
            </a:r>
          </a:p>
          <a:p>
            <a:pPr algn="ctr"/>
            <a:r>
              <a:rPr lang="en-US" b="1">
                <a:latin typeface="Cambria" panose="02040503050406030204" pitchFamily="18" charset="0"/>
                <a:ea typeface="Cambria" panose="02040503050406030204" pitchFamily="18" charset="0"/>
              </a:rPr>
              <a:t>BAN </a:t>
            </a:r>
            <a:r>
              <a:rPr lang="en-US" b="1" err="1">
                <a:latin typeface="Cambria" panose="02040503050406030204" pitchFamily="18" charset="0"/>
                <a:ea typeface="Cambria" panose="02040503050406030204" pitchFamily="18" charset="0"/>
              </a:rPr>
              <a:t>ĐẦU</a:t>
            </a:r>
            <a:endParaRPr lang="en-US" b="1">
              <a:latin typeface="Cambria" panose="02040503050406030204" pitchFamily="18" charset="0"/>
              <a:ea typeface="Cambria" panose="02040503050406030204" pitchFamily="18" charset="0"/>
            </a:endParaRPr>
          </a:p>
        </p:txBody>
      </p:sp>
      <p:sp>
        <p:nvSpPr>
          <p:cNvPr id="6" name="Rectangle 5">
            <a:extLst>
              <a:ext uri="{FF2B5EF4-FFF2-40B4-BE49-F238E27FC236}">
                <a16:creationId xmlns:a16="http://schemas.microsoft.com/office/drawing/2014/main" id="{B071D6F4-50B7-425B-8B82-69E3193D5F0A}"/>
              </a:ext>
            </a:extLst>
          </p:cNvPr>
          <p:cNvSpPr/>
          <p:nvPr/>
        </p:nvSpPr>
        <p:spPr>
          <a:xfrm>
            <a:off x="3081460" y="2972544"/>
            <a:ext cx="1663430" cy="1061884"/>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b="1" err="1">
                <a:latin typeface="Cambria" panose="02040503050406030204" pitchFamily="18" charset="0"/>
                <a:ea typeface="Cambria" panose="02040503050406030204" pitchFamily="18" charset="0"/>
              </a:rPr>
              <a:t>CẤP</a:t>
            </a:r>
            <a:r>
              <a:rPr lang="en-US" b="1">
                <a:latin typeface="Cambria" panose="02040503050406030204" pitchFamily="18" charset="0"/>
                <a:ea typeface="Cambria" panose="02040503050406030204" pitchFamily="18" charset="0"/>
              </a:rPr>
              <a:t> KCB </a:t>
            </a:r>
          </a:p>
          <a:p>
            <a:pPr algn="ctr"/>
            <a:r>
              <a:rPr lang="en-US" b="1" err="1">
                <a:latin typeface="Cambria" panose="02040503050406030204" pitchFamily="18" charset="0"/>
                <a:ea typeface="Cambria" panose="02040503050406030204" pitchFamily="18" charset="0"/>
              </a:rPr>
              <a:t>CƠ</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BẢN</a:t>
            </a:r>
            <a:endParaRPr lang="en-US" b="1">
              <a:latin typeface="Cambria" panose="02040503050406030204" pitchFamily="18" charset="0"/>
              <a:ea typeface="Cambria" panose="02040503050406030204" pitchFamily="18" charset="0"/>
            </a:endParaRPr>
          </a:p>
        </p:txBody>
      </p:sp>
      <p:sp>
        <p:nvSpPr>
          <p:cNvPr id="8" name="Rectangle 7">
            <a:extLst>
              <a:ext uri="{FF2B5EF4-FFF2-40B4-BE49-F238E27FC236}">
                <a16:creationId xmlns:a16="http://schemas.microsoft.com/office/drawing/2014/main" id="{942706D8-F64E-481D-A0DC-8AAC55AED4B8}"/>
              </a:ext>
            </a:extLst>
          </p:cNvPr>
          <p:cNvSpPr/>
          <p:nvPr/>
        </p:nvSpPr>
        <p:spPr>
          <a:xfrm>
            <a:off x="3081459" y="1114247"/>
            <a:ext cx="1663429" cy="1061884"/>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err="1">
                <a:latin typeface="Cambria" panose="02040503050406030204" pitchFamily="18" charset="0"/>
                <a:ea typeface="Cambria" panose="02040503050406030204" pitchFamily="18" charset="0"/>
              </a:rPr>
              <a:t>CẤP</a:t>
            </a:r>
            <a:r>
              <a:rPr lang="en-US" b="1">
                <a:latin typeface="Cambria" panose="02040503050406030204" pitchFamily="18" charset="0"/>
                <a:ea typeface="Cambria" panose="02040503050406030204" pitchFamily="18" charset="0"/>
              </a:rPr>
              <a:t> KCB </a:t>
            </a:r>
            <a:r>
              <a:rPr lang="en-US" b="1" err="1">
                <a:latin typeface="Cambria" panose="02040503050406030204" pitchFamily="18" charset="0"/>
                <a:ea typeface="Cambria" panose="02040503050406030204" pitchFamily="18" charset="0"/>
              </a:rPr>
              <a:t>CHUYÊN</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SÂU</a:t>
            </a:r>
            <a:endParaRPr lang="en-US" b="1">
              <a:latin typeface="Cambria" panose="02040503050406030204" pitchFamily="18" charset="0"/>
              <a:ea typeface="Cambria" panose="02040503050406030204" pitchFamily="18" charset="0"/>
            </a:endParaRPr>
          </a:p>
        </p:txBody>
      </p:sp>
      <p:sp>
        <p:nvSpPr>
          <p:cNvPr id="10" name="Rectangle 9">
            <a:extLst>
              <a:ext uri="{FF2B5EF4-FFF2-40B4-BE49-F238E27FC236}">
                <a16:creationId xmlns:a16="http://schemas.microsoft.com/office/drawing/2014/main" id="{CC59D6DD-A1CC-44D0-B5AB-BEB8C860F095}"/>
              </a:ext>
            </a:extLst>
          </p:cNvPr>
          <p:cNvSpPr/>
          <p:nvPr/>
        </p:nvSpPr>
        <p:spPr>
          <a:xfrm>
            <a:off x="5355526" y="4915592"/>
            <a:ext cx="6640530" cy="1702921"/>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marL="285750" indent="-285750" algn="just">
              <a:buFont typeface="Wingdings" panose="05000000000000000000" pitchFamily="2" charset="2"/>
              <a:buChar char="ü"/>
            </a:pPr>
            <a:r>
              <a:rPr lang="en-US" sz="2400" b="0" i="0" err="1">
                <a:solidFill>
                  <a:srgbClr val="000000"/>
                </a:solidFill>
                <a:effectLst/>
                <a:latin typeface="Cambria" panose="02040503050406030204" pitchFamily="18" charset="0"/>
                <a:ea typeface="Cambria" panose="02040503050406030204" pitchFamily="18" charset="0"/>
              </a:rPr>
              <a:t>Khám</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bệnh</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điều</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trị</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ngoại</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trú</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chăm</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sóc</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sức</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khỏe</a:t>
            </a:r>
            <a:r>
              <a:rPr lang="en-US" sz="2400" b="0" i="0">
                <a:solidFill>
                  <a:srgbClr val="000000"/>
                </a:solidFill>
                <a:effectLst/>
                <a:latin typeface="Cambria" panose="02040503050406030204" pitchFamily="18" charset="0"/>
                <a:ea typeface="Cambria" panose="02040503050406030204" pitchFamily="18" charset="0"/>
              </a:rPr>
              <a:t> ban </a:t>
            </a:r>
            <a:r>
              <a:rPr lang="en-US" sz="2400" b="0" i="0" err="1">
                <a:solidFill>
                  <a:srgbClr val="000000"/>
                </a:solidFill>
                <a:effectLst/>
                <a:latin typeface="Cambria" panose="02040503050406030204" pitchFamily="18" charset="0"/>
                <a:ea typeface="Cambria" panose="02040503050406030204" pitchFamily="18" charset="0"/>
              </a:rPr>
              <a:t>đầu</a:t>
            </a:r>
            <a:r>
              <a:rPr lang="en-US" sz="2400" b="0" i="0">
                <a:solidFill>
                  <a:srgbClr val="000000"/>
                </a:solidFill>
                <a:effectLst/>
                <a:latin typeface="Cambria" panose="02040503050406030204" pitchFamily="18" charset="0"/>
                <a:ea typeface="Cambria" panose="02040503050406030204" pitchFamily="18" charset="0"/>
              </a:rPr>
              <a:t>; </a:t>
            </a:r>
          </a:p>
          <a:p>
            <a:pPr marL="285750" indent="-285750" algn="just">
              <a:buFont typeface="Wingdings" panose="05000000000000000000" pitchFamily="2" charset="2"/>
              <a:buChar char="ü"/>
            </a:pPr>
            <a:r>
              <a:rPr lang="en-US" sz="2400" err="1">
                <a:solidFill>
                  <a:srgbClr val="000000"/>
                </a:solidFill>
                <a:latin typeface="Cambria" panose="02040503050406030204" pitchFamily="18" charset="0"/>
                <a:ea typeface="Cambria" panose="02040503050406030204" pitchFamily="18" charset="0"/>
              </a:rPr>
              <a:t>Q</a:t>
            </a:r>
            <a:r>
              <a:rPr lang="en-US" sz="2400" b="0" i="0" err="1">
                <a:solidFill>
                  <a:srgbClr val="000000"/>
                </a:solidFill>
                <a:effectLst/>
                <a:latin typeface="Cambria" panose="02040503050406030204" pitchFamily="18" charset="0"/>
                <a:ea typeface="Cambria" panose="02040503050406030204" pitchFamily="18" charset="0"/>
              </a:rPr>
              <a:t>uản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lý</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bệnh</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tật</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phục</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hồi</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chức</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năng</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tại</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cộng</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đồ</a:t>
            </a:r>
            <a:r>
              <a:rPr lang="en-US" sz="2000" b="0" i="0" err="1">
                <a:solidFill>
                  <a:srgbClr val="000000"/>
                </a:solidFill>
                <a:effectLst/>
                <a:latin typeface="Cambria" panose="02040503050406030204" pitchFamily="18" charset="0"/>
                <a:ea typeface="Cambria" panose="02040503050406030204" pitchFamily="18" charset="0"/>
              </a:rPr>
              <a:t>ng</a:t>
            </a:r>
            <a:r>
              <a:rPr lang="en-US" sz="2000" b="0" i="0">
                <a:solidFill>
                  <a:srgbClr val="000000"/>
                </a:solidFill>
                <a:effectLst/>
                <a:latin typeface="Cambria" panose="02040503050406030204" pitchFamily="18" charset="0"/>
                <a:ea typeface="Cambria" panose="02040503050406030204" pitchFamily="18" charset="0"/>
              </a:rPr>
              <a:t>.</a:t>
            </a:r>
            <a:endParaRPr lang="en-US" sz="2000" b="1">
              <a:solidFill>
                <a:schemeClr val="tx1"/>
              </a:solidFill>
              <a:latin typeface="Cambria" panose="02040503050406030204" pitchFamily="18" charset="0"/>
              <a:ea typeface="Cambria" panose="02040503050406030204" pitchFamily="18" charset="0"/>
            </a:endParaRPr>
          </a:p>
        </p:txBody>
      </p:sp>
      <p:cxnSp>
        <p:nvCxnSpPr>
          <p:cNvPr id="32" name="Straight Arrow Connector 31">
            <a:extLst>
              <a:ext uri="{FF2B5EF4-FFF2-40B4-BE49-F238E27FC236}">
                <a16:creationId xmlns:a16="http://schemas.microsoft.com/office/drawing/2014/main" id="{29562EF8-1FEC-4678-9AAE-42C06AD76A6C}"/>
              </a:ext>
            </a:extLst>
          </p:cNvPr>
          <p:cNvCxnSpPr>
            <a:cxnSpLocks/>
            <a:stCxn id="4" idx="3"/>
            <a:endCxn id="10" idx="1"/>
          </p:cNvCxnSpPr>
          <p:nvPr/>
        </p:nvCxnSpPr>
        <p:spPr>
          <a:xfrm>
            <a:off x="4744887" y="5767052"/>
            <a:ext cx="61063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225A97C-4B4A-4E3A-80CC-327B92C31976}"/>
              </a:ext>
            </a:extLst>
          </p:cNvPr>
          <p:cNvSpPr/>
          <p:nvPr/>
        </p:nvSpPr>
        <p:spPr>
          <a:xfrm>
            <a:off x="5355525" y="2538855"/>
            <a:ext cx="6640531" cy="193495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marL="285750" indent="-285750" algn="just">
              <a:buFont typeface="Wingdings" panose="05000000000000000000" pitchFamily="2" charset="2"/>
              <a:buChar char="ü"/>
            </a:pPr>
            <a:r>
              <a:rPr lang="en-US" sz="2400" b="0" i="0">
                <a:solidFill>
                  <a:srgbClr val="000000"/>
                </a:solidFill>
                <a:effectLst/>
                <a:latin typeface="Cambria" panose="02040503050406030204" pitchFamily="18" charset="0"/>
                <a:ea typeface="Cambria" panose="02040503050406030204" pitchFamily="18" charset="0"/>
              </a:rPr>
              <a:t>K</a:t>
            </a:r>
            <a:r>
              <a:rPr lang="vi-VN" sz="2400" b="0" i="0">
                <a:solidFill>
                  <a:srgbClr val="000000"/>
                </a:solidFill>
                <a:effectLst/>
                <a:latin typeface="Cambria" panose="02040503050406030204" pitchFamily="18" charset="0"/>
                <a:ea typeface="Cambria" panose="02040503050406030204" pitchFamily="18" charset="0"/>
              </a:rPr>
              <a:t>hám bệnh, điều trị ngoại trú, nội trú tổng quát; </a:t>
            </a:r>
            <a:endParaRPr lang="en-US" sz="2400" b="0" i="0">
              <a:solidFill>
                <a:srgbClr val="000000"/>
              </a:solidFill>
              <a:effectLst/>
              <a:latin typeface="Cambria" panose="02040503050406030204" pitchFamily="18" charset="0"/>
              <a:ea typeface="Cambria" panose="02040503050406030204" pitchFamily="18" charset="0"/>
            </a:endParaRPr>
          </a:p>
          <a:p>
            <a:pPr marL="285750" indent="-285750" algn="just">
              <a:buFont typeface="Wingdings" panose="05000000000000000000" pitchFamily="2" charset="2"/>
              <a:buChar char="ü"/>
            </a:pPr>
            <a:r>
              <a:rPr lang="en-US" sz="2400" b="0" i="0">
                <a:solidFill>
                  <a:srgbClr val="000000"/>
                </a:solidFill>
                <a:effectLst/>
                <a:latin typeface="Cambria" panose="02040503050406030204" pitchFamily="18" charset="0"/>
                <a:ea typeface="Cambria" panose="02040503050406030204" pitchFamily="18" charset="0"/>
              </a:rPr>
              <a:t>Đ</a:t>
            </a:r>
            <a:r>
              <a:rPr lang="vi-VN" sz="2400" b="0" i="0">
                <a:solidFill>
                  <a:srgbClr val="000000"/>
                </a:solidFill>
                <a:effectLst/>
                <a:latin typeface="Cambria" panose="02040503050406030204" pitchFamily="18" charset="0"/>
                <a:ea typeface="Cambria" panose="02040503050406030204" pitchFamily="18" charset="0"/>
              </a:rPr>
              <a:t>ào tạo thực hành tổng quát, tổ chức cập nhật kiến thức y khoa liên tục cho người hành nghề</a:t>
            </a:r>
            <a:r>
              <a:rPr lang="en-US" sz="2400" b="0" i="0">
                <a:solidFill>
                  <a:srgbClr val="000000"/>
                </a:solidFill>
                <a:effectLst/>
                <a:latin typeface="Cambria" panose="02040503050406030204" pitchFamily="18" charset="0"/>
                <a:ea typeface="Cambria" panose="02040503050406030204" pitchFamily="18" charset="0"/>
              </a:rPr>
              <a:t>.</a:t>
            </a:r>
            <a:endParaRPr lang="en-US" sz="2400" b="1">
              <a:latin typeface="Cambria" panose="02040503050406030204" pitchFamily="18" charset="0"/>
              <a:ea typeface="Cambria" panose="02040503050406030204" pitchFamily="18" charset="0"/>
            </a:endParaRPr>
          </a:p>
        </p:txBody>
      </p:sp>
      <p:cxnSp>
        <p:nvCxnSpPr>
          <p:cNvPr id="36" name="Straight Arrow Connector 35">
            <a:extLst>
              <a:ext uri="{FF2B5EF4-FFF2-40B4-BE49-F238E27FC236}">
                <a16:creationId xmlns:a16="http://schemas.microsoft.com/office/drawing/2014/main" id="{4711D4C9-A192-44BB-BF7B-2598786B3EFE}"/>
              </a:ext>
            </a:extLst>
          </p:cNvPr>
          <p:cNvCxnSpPr>
            <a:cxnSpLocks/>
            <a:stCxn id="6" idx="3"/>
            <a:endCxn id="16" idx="1"/>
          </p:cNvCxnSpPr>
          <p:nvPr/>
        </p:nvCxnSpPr>
        <p:spPr>
          <a:xfrm>
            <a:off x="4744890" y="3503486"/>
            <a:ext cx="610635" cy="28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0050DCE-055B-4A87-95C2-58B155E0CF1C}"/>
              </a:ext>
            </a:extLst>
          </p:cNvPr>
          <p:cNvSpPr/>
          <p:nvPr/>
        </p:nvSpPr>
        <p:spPr>
          <a:xfrm>
            <a:off x="5426272" y="239486"/>
            <a:ext cx="6569785" cy="2078477"/>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marL="285750" indent="-285750" algn="just">
              <a:buFont typeface="Wingdings" panose="05000000000000000000" pitchFamily="2" charset="2"/>
              <a:buChar char="ü"/>
            </a:pPr>
            <a:r>
              <a:rPr lang="en-US" sz="2400" b="0" i="0" err="1">
                <a:solidFill>
                  <a:srgbClr val="000000"/>
                </a:solidFill>
                <a:effectLst/>
                <a:latin typeface="Cambria" panose="02040503050406030204" pitchFamily="18" charset="0"/>
                <a:ea typeface="Cambria" panose="02040503050406030204" pitchFamily="18" charset="0"/>
              </a:rPr>
              <a:t>Khám</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bệnh</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điều</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trị</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ngoại</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trú</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nội</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trú</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chuyên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sâu</a:t>
            </a:r>
            <a:r>
              <a:rPr lang="en-US" sz="2400" b="0" i="0">
                <a:solidFill>
                  <a:srgbClr val="000000"/>
                </a:solidFill>
                <a:effectLst/>
                <a:latin typeface="Cambria" panose="02040503050406030204" pitchFamily="18" charset="0"/>
                <a:ea typeface="Cambria" panose="02040503050406030204" pitchFamily="18" charset="0"/>
              </a:rPr>
              <a:t>; </a:t>
            </a:r>
          </a:p>
          <a:p>
            <a:pPr marL="285750" indent="-285750" algn="just">
              <a:buFont typeface="Wingdings" panose="05000000000000000000" pitchFamily="2" charset="2"/>
              <a:buChar char="ü"/>
            </a:pPr>
            <a:r>
              <a:rPr lang="en-US" sz="2400" err="1">
                <a:solidFill>
                  <a:srgbClr val="000000"/>
                </a:solidFill>
                <a:latin typeface="Cambria" panose="02040503050406030204" pitchFamily="18" charset="0"/>
                <a:ea typeface="Cambria" panose="02040503050406030204" pitchFamily="18" charset="0"/>
              </a:rPr>
              <a:t>Đ</a:t>
            </a:r>
            <a:r>
              <a:rPr lang="en-US" sz="2400" b="0" i="0" err="1">
                <a:solidFill>
                  <a:srgbClr val="000000"/>
                </a:solidFill>
                <a:effectLst/>
                <a:latin typeface="Cambria" panose="02040503050406030204" pitchFamily="18" charset="0"/>
                <a:ea typeface="Cambria" panose="02040503050406030204" pitchFamily="18" charset="0"/>
              </a:rPr>
              <a:t>ào</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tạo</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thực</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hành</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chuyên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sâu</a:t>
            </a:r>
            <a:r>
              <a:rPr lang="en-US" sz="2400" b="0" i="0">
                <a:solidFill>
                  <a:srgbClr val="000000"/>
                </a:solidFill>
                <a:effectLst/>
                <a:latin typeface="Cambria" panose="02040503050406030204" pitchFamily="18" charset="0"/>
                <a:ea typeface="Cambria" panose="02040503050406030204" pitchFamily="18" charset="0"/>
              </a:rPr>
              <a:t>; </a:t>
            </a:r>
          </a:p>
          <a:p>
            <a:pPr marL="285750" indent="-285750" algn="just">
              <a:buFont typeface="Wingdings" panose="05000000000000000000" pitchFamily="2" charset="2"/>
              <a:buChar char="ü"/>
            </a:pPr>
            <a:r>
              <a:rPr lang="en-US" sz="2400" err="1">
                <a:solidFill>
                  <a:srgbClr val="000000"/>
                </a:solidFill>
                <a:latin typeface="Cambria" panose="02040503050406030204" pitchFamily="18" charset="0"/>
                <a:ea typeface="Cambria" panose="02040503050406030204" pitchFamily="18" charset="0"/>
              </a:rPr>
              <a:t>N</a:t>
            </a:r>
            <a:r>
              <a:rPr lang="en-US" sz="2400" b="0" i="0" err="1">
                <a:solidFill>
                  <a:srgbClr val="000000"/>
                </a:solidFill>
                <a:effectLst/>
                <a:latin typeface="Cambria" panose="02040503050406030204" pitchFamily="18" charset="0"/>
                <a:ea typeface="Cambria" panose="02040503050406030204" pitchFamily="18" charset="0"/>
              </a:rPr>
              <a:t>ghiên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cứu</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đào</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tạo</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liên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tục</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chuyên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sâu</a:t>
            </a:r>
            <a:r>
              <a:rPr lang="en-US" sz="2400" b="0" i="0">
                <a:solidFill>
                  <a:srgbClr val="000000"/>
                </a:solidFill>
                <a:effectLst/>
                <a:latin typeface="Cambria" panose="02040503050406030204" pitchFamily="18" charset="0"/>
                <a:ea typeface="Cambria" panose="02040503050406030204" pitchFamily="18" charset="0"/>
              </a:rPr>
              <a:t>; </a:t>
            </a:r>
          </a:p>
          <a:p>
            <a:pPr marL="285750" indent="-285750" algn="just">
              <a:buFont typeface="Wingdings" panose="05000000000000000000" pitchFamily="2" charset="2"/>
              <a:buChar char="ü"/>
            </a:pPr>
            <a:r>
              <a:rPr lang="en-US" sz="2400" err="1">
                <a:solidFill>
                  <a:srgbClr val="000000"/>
                </a:solidFill>
                <a:latin typeface="Cambria" panose="02040503050406030204" pitchFamily="18" charset="0"/>
                <a:ea typeface="Cambria" panose="02040503050406030204" pitchFamily="18" charset="0"/>
              </a:rPr>
              <a:t>C</a:t>
            </a:r>
            <a:r>
              <a:rPr lang="en-US" sz="2400" b="0" i="0" err="1">
                <a:solidFill>
                  <a:srgbClr val="000000"/>
                </a:solidFill>
                <a:effectLst/>
                <a:latin typeface="Cambria" panose="02040503050406030204" pitchFamily="18" charset="0"/>
                <a:ea typeface="Cambria" panose="02040503050406030204" pitchFamily="18" charset="0"/>
              </a:rPr>
              <a:t>huyển</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giao</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kỹ</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thuật</a:t>
            </a:r>
            <a:r>
              <a:rPr lang="en-US" sz="2400" b="0" i="0">
                <a:solidFill>
                  <a:srgbClr val="000000"/>
                </a:solidFill>
                <a:effectLst/>
                <a:latin typeface="Cambria" panose="02040503050406030204" pitchFamily="18" charset="0"/>
                <a:ea typeface="Cambria" panose="02040503050406030204" pitchFamily="18" charset="0"/>
              </a:rPr>
              <a:t> </a:t>
            </a:r>
            <a:r>
              <a:rPr lang="en-US" sz="2400" b="0" i="0" err="1">
                <a:solidFill>
                  <a:srgbClr val="000000"/>
                </a:solidFill>
                <a:effectLst/>
                <a:latin typeface="Cambria" panose="02040503050406030204" pitchFamily="18" charset="0"/>
                <a:ea typeface="Cambria" panose="02040503050406030204" pitchFamily="18" charset="0"/>
              </a:rPr>
              <a:t>trong</a:t>
            </a:r>
            <a:r>
              <a:rPr lang="en-US" sz="2400" b="0" i="0">
                <a:solidFill>
                  <a:srgbClr val="000000"/>
                </a:solidFill>
                <a:effectLst/>
                <a:latin typeface="Cambria" panose="02040503050406030204" pitchFamily="18" charset="0"/>
                <a:ea typeface="Cambria" panose="02040503050406030204" pitchFamily="18" charset="0"/>
              </a:rPr>
              <a:t> KCB .</a:t>
            </a:r>
            <a:endParaRPr lang="en-US" sz="2400" b="1">
              <a:latin typeface="Cambria" panose="02040503050406030204" pitchFamily="18" charset="0"/>
              <a:ea typeface="Cambria" panose="02040503050406030204" pitchFamily="18" charset="0"/>
            </a:endParaRPr>
          </a:p>
        </p:txBody>
      </p:sp>
      <p:cxnSp>
        <p:nvCxnSpPr>
          <p:cNvPr id="38" name="Straight Arrow Connector 37">
            <a:extLst>
              <a:ext uri="{FF2B5EF4-FFF2-40B4-BE49-F238E27FC236}">
                <a16:creationId xmlns:a16="http://schemas.microsoft.com/office/drawing/2014/main" id="{0B398DC0-D53B-4356-AD06-98874E833ED2}"/>
              </a:ext>
            </a:extLst>
          </p:cNvPr>
          <p:cNvCxnSpPr>
            <a:cxnSpLocks/>
            <a:stCxn id="8" idx="3"/>
          </p:cNvCxnSpPr>
          <p:nvPr/>
        </p:nvCxnSpPr>
        <p:spPr>
          <a:xfrm>
            <a:off x="4744888" y="1645189"/>
            <a:ext cx="681385"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221079" y="2483678"/>
            <a:ext cx="2249745" cy="24319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a:solidFill>
                  <a:srgbClr val="FFFF00"/>
                </a:solidFill>
              </a:rPr>
              <a:t>LUẬT SỐ 40/2009</a:t>
            </a:r>
          </a:p>
          <a:p>
            <a:r>
              <a:rPr lang="en-US" b="1"/>
              <a:t>Có 4 tuyến chuyên môn kỹ thuật:</a:t>
            </a:r>
          </a:p>
          <a:p>
            <a:pPr marL="342900" indent="-168275">
              <a:buAutoNum type="arabicPeriod"/>
            </a:pPr>
            <a:r>
              <a:rPr lang="en-US" b="1"/>
              <a:t>tuyến Trung ương</a:t>
            </a:r>
          </a:p>
          <a:p>
            <a:pPr marL="342900" indent="-168275">
              <a:buAutoNum type="arabicPeriod"/>
            </a:pPr>
            <a:r>
              <a:rPr lang="en-US" b="1"/>
              <a:t>Tuyến Tỉnh</a:t>
            </a:r>
          </a:p>
          <a:p>
            <a:pPr marL="342900" indent="-168275">
              <a:buAutoNum type="arabicPeriod"/>
            </a:pPr>
            <a:r>
              <a:rPr lang="en-US" b="1"/>
              <a:t>Tuyến Huyện</a:t>
            </a:r>
          </a:p>
          <a:p>
            <a:pPr marL="342900" indent="-168275">
              <a:buAutoNum type="arabicPeriod"/>
            </a:pPr>
            <a:r>
              <a:rPr lang="en-US" b="1"/>
              <a:t>Tuyến Xã</a:t>
            </a:r>
          </a:p>
        </p:txBody>
      </p:sp>
      <p:sp>
        <p:nvSpPr>
          <p:cNvPr id="21" name="Rectangle 20"/>
          <p:cNvSpPr/>
          <p:nvPr/>
        </p:nvSpPr>
        <p:spPr>
          <a:xfrm>
            <a:off x="2324876" y="146380"/>
            <a:ext cx="2928026" cy="6363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rgbClr val="FFFF00"/>
                </a:solidFill>
              </a:rPr>
              <a:t>LUẬT SỐ 15/2023</a:t>
            </a:r>
          </a:p>
          <a:p>
            <a:pPr algn="ctr"/>
            <a:r>
              <a:rPr lang="en-US" b="1">
                <a:solidFill>
                  <a:srgbClr val="FFFF00"/>
                </a:solidFill>
              </a:rPr>
              <a:t>CÓ 3 CẤP CHUYÊN MÔN</a:t>
            </a:r>
            <a:endParaRPr lang="vi-VN" b="1">
              <a:solidFill>
                <a:srgbClr val="FFFF00"/>
              </a:solidFill>
            </a:endParaRPr>
          </a:p>
        </p:txBody>
      </p:sp>
      <p:cxnSp>
        <p:nvCxnSpPr>
          <p:cNvPr id="27" name="Straight Arrow Connector 26">
            <a:extLst>
              <a:ext uri="{FF2B5EF4-FFF2-40B4-BE49-F238E27FC236}">
                <a16:creationId xmlns:a16="http://schemas.microsoft.com/office/drawing/2014/main" id="{0B398DC0-D53B-4356-AD06-98874E833ED2}"/>
              </a:ext>
            </a:extLst>
          </p:cNvPr>
          <p:cNvCxnSpPr>
            <a:cxnSpLocks/>
            <a:stCxn id="21" idx="2"/>
          </p:cNvCxnSpPr>
          <p:nvPr/>
        </p:nvCxnSpPr>
        <p:spPr>
          <a:xfrm>
            <a:off x="3788889" y="782776"/>
            <a:ext cx="1" cy="4478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152604"/>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72997" y="510750"/>
            <a:ext cx="10925667" cy="6172652"/>
          </a:xfrm>
          <a:prstGeom prst="rect">
            <a:avLst/>
          </a:prstGeom>
        </p:spPr>
        <p:txBody>
          <a:bodyPr wrap="square">
            <a:spAutoFit/>
          </a:bodyPr>
          <a:lstStyle/>
          <a:p>
            <a:pPr indent="457200" algn="just">
              <a:lnSpc>
                <a:spcPct val="115000"/>
              </a:lnSpc>
              <a:spcAft>
                <a:spcPts val="600"/>
              </a:spcAft>
            </a:pP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90.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sơ</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thủ</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tục</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15000"/>
              </a:lnSpc>
              <a:spcAft>
                <a:spcPts val="600"/>
              </a:spcAft>
              <a:tabLst>
                <a:tab pos="595630" algn="l"/>
              </a:tabLst>
            </a:pP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b</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chấm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và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đánh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Phụ lục V ban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kèm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này</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c</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thống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kê</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minh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chứng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điểm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đạt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d</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liệu</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liên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quan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15000"/>
              </a:lnSpc>
              <a:spcAft>
                <a:spcPts val="600"/>
              </a:spcAft>
              <a:tabLst>
                <a:tab pos="625475" algn="l"/>
              </a:tabLst>
            </a:pPr>
            <a:r>
              <a:rPr lang="en-US" sz="2700">
                <a:latin typeface="Times New Roman" panose="02020603050405020304" pitchFamily="18" charset="0"/>
                <a:ea typeface="Times New Roman" panose="02020603050405020304" pitchFamily="18" charset="0"/>
                <a:cs typeface="Times New Roman" panose="02020603050405020304" pitchFamily="18" charset="0"/>
              </a:rPr>
              <a:t>2.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nộp</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01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hồ</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sơ</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cơ</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quan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tại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khoản</a:t>
            </a:r>
            <a:r>
              <a:rPr lang="en-US" sz="2700">
                <a:latin typeface="Times New Roman" panose="02020603050405020304" pitchFamily="18" charset="0"/>
                <a:cs typeface="Times New Roman" panose="02020603050405020304" pitchFamily="18" charset="0"/>
              </a:rPr>
              <a:t> 3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này</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indent="457200" algn="just">
              <a:lnSpc>
                <a:spcPct val="115000"/>
              </a:lnSpc>
              <a:spcAft>
                <a:spcPts val="600"/>
              </a:spcAft>
            </a:pP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3</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Thẩm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quyền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kỹ</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indent="457200" algn="just">
              <a:lnSpc>
                <a:spcPct val="115000"/>
              </a:lnSpc>
              <a:spcAft>
                <a:spcPts val="600"/>
              </a:spcAft>
            </a:pP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ea typeface="Times New Roman" panose="02020603050405020304" pitchFamily="18" charset="0"/>
                <a:cs typeface="Times New Roman" panose="02020603050405020304" pitchFamily="18" charset="0"/>
              </a:rPr>
              <a:t>a</a:t>
            </a:r>
            <a:r>
              <a:rPr lang="en-US" sz="2700">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trực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Y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15000"/>
              </a:lnSpc>
              <a:spcAft>
                <a:spcPts val="600"/>
              </a:spcAft>
            </a:pP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70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SYT </a:t>
            </a:r>
            <a:r>
              <a:rPr lang="en-US" sz="270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xếp</a:t>
            </a:r>
            <a:r>
              <a:rPr lang="en-US" sz="270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70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trên</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địa</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bàn</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và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tư</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cấp</a:t>
            </a:r>
            <a:r>
              <a:rPr lang="en-US" sz="270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GPHĐ</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trừ</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trực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thuộc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Quốc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phòng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Bộ</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an.</a:t>
            </a:r>
            <a:endParaRPr lang="en-SG" sz="27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1578544"/>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4719" y="480767"/>
            <a:ext cx="11076494" cy="6140142"/>
          </a:xfrm>
          <a:prstGeom prst="rect">
            <a:avLst/>
          </a:prstGeom>
        </p:spPr>
        <p:txBody>
          <a:bodyPr wrap="square">
            <a:spAutoFit/>
          </a:bodyPr>
          <a:lstStyle/>
          <a:p>
            <a:pPr indent="457200" algn="just">
              <a:spcAft>
                <a:spcPts val="600"/>
              </a:spcAft>
            </a:pPr>
            <a:r>
              <a:rPr lang="en-US" sz="2700" b="1" err="1">
                <a:solidFill>
                  <a:srgbClr val="000000"/>
                </a:solidFill>
                <a:latin typeface="Times New Roman" panose="02020603050405020304" pitchFamily="18" charset="0"/>
                <a:ea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rPr>
              <a:t> 146. </a:t>
            </a:r>
            <a:r>
              <a:rPr lang="en-US" sz="2700" b="1" err="1">
                <a:solidFill>
                  <a:srgbClr val="000000"/>
                </a:solidFill>
                <a:latin typeface="Times New Roman" panose="02020603050405020304" pitchFamily="18" charset="0"/>
                <a:ea typeface="Times New Roman" panose="02020603050405020304" pitchFamily="18" charset="0"/>
              </a:rPr>
              <a:t>Quy</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định</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về</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xếp</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cấp</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chuyên</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môn</a:t>
            </a:r>
            <a:r>
              <a:rPr lang="en-US" sz="2700" b="1">
                <a:solidFill>
                  <a:srgbClr val="000000"/>
                </a:solidFill>
                <a:latin typeface="Times New Roman" panose="02020603050405020304" pitchFamily="18" charset="0"/>
                <a:ea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rPr>
              <a:t>kỹ</a:t>
            </a:r>
            <a:r>
              <a:rPr lang="en-US" sz="2700" b="1">
                <a:solidFill>
                  <a:srgbClr val="000000"/>
                </a:solidFill>
                <a:latin typeface="Times New Roman" panose="02020603050405020304" pitchFamily="18" charset="0"/>
                <a:ea typeface="Times New Roman" panose="02020603050405020304" pitchFamily="18" charset="0"/>
              </a:rPr>
              <a:t> </a:t>
            </a:r>
            <a:r>
              <a:rPr lang="en-US" sz="2700" b="1" err="1" smtClean="0">
                <a:solidFill>
                  <a:srgbClr val="000000"/>
                </a:solidFill>
                <a:latin typeface="Times New Roman" panose="02020603050405020304" pitchFamily="18" charset="0"/>
                <a:ea typeface="Times New Roman" panose="02020603050405020304" pitchFamily="18" charset="0"/>
              </a:rPr>
              <a:t>thuật</a:t>
            </a:r>
            <a:r>
              <a:rPr lang="en-US" sz="2700" b="1" smtClean="0">
                <a:solidFill>
                  <a:srgbClr val="000000"/>
                </a:solidFill>
                <a:latin typeface="Times New Roman" panose="02020603050405020304" pitchFamily="18" charset="0"/>
                <a:ea typeface="Times New Roman" panose="02020603050405020304" pitchFamily="18" charset="0"/>
              </a:rPr>
              <a:t> </a:t>
            </a:r>
            <a:endParaRPr lang="en-SG" sz="2700">
              <a:latin typeface="Times New Roman" panose="02020603050405020304" pitchFamily="18" charset="0"/>
              <a:ea typeface="Times New Roman" panose="02020603050405020304" pitchFamily="18" charset="0"/>
            </a:endParaRPr>
          </a:p>
          <a:p>
            <a:pPr indent="457200" algn="just">
              <a:spcAft>
                <a:spcPts val="600"/>
              </a:spcAft>
            </a:pPr>
            <a:r>
              <a:rPr lang="en-US" sz="2700" err="1">
                <a:solidFill>
                  <a:srgbClr val="000000"/>
                </a:solidFill>
                <a:latin typeface="Times New Roman" panose="02020603050405020304" pitchFamily="18" charset="0"/>
                <a:ea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đã</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rPr>
              <a:t>trước</a:t>
            </a:r>
            <a:r>
              <a:rPr lang="en-US" sz="2700" smtClean="0">
                <a:solidFill>
                  <a:srgbClr val="000000"/>
                </a:solidFill>
                <a:latin typeface="Times New Roman" panose="02020603050405020304" pitchFamily="18" charset="0"/>
                <a:ea typeface="Times New Roman" panose="02020603050405020304" pitchFamily="18" charset="0"/>
              </a:rPr>
              <a:t> </a:t>
            </a:r>
            <a:r>
              <a:rPr lang="en-US" sz="2700">
                <a:solidFill>
                  <a:srgbClr val="000000"/>
                </a:solidFill>
                <a:latin typeface="Times New Roman" panose="02020603050405020304" pitchFamily="18" charset="0"/>
                <a:ea typeface="Times New Roman" panose="02020603050405020304" pitchFamily="18" charset="0"/>
              </a:rPr>
              <a:t>ngày </a:t>
            </a:r>
            <a:r>
              <a:rPr lang="en-US" sz="2700" smtClean="0">
                <a:solidFill>
                  <a:srgbClr val="000000"/>
                </a:solidFill>
                <a:latin typeface="Times New Roman" panose="02020603050405020304" pitchFamily="18" charset="0"/>
                <a:ea typeface="Times New Roman" panose="02020603050405020304" pitchFamily="18" charset="0"/>
              </a:rPr>
              <a:t>01/01/2024 </a:t>
            </a:r>
            <a:r>
              <a:rPr lang="en-US" sz="2700" err="1">
                <a:solidFill>
                  <a:srgbClr val="000000"/>
                </a:solidFill>
                <a:latin typeface="Times New Roman" panose="02020603050405020304" pitchFamily="18" charset="0"/>
                <a:ea typeface="Times New Roman" panose="02020603050405020304" pitchFamily="18" charset="0"/>
              </a:rPr>
              <a:t>phải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đề</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để</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trước</a:t>
            </a:r>
            <a:r>
              <a:rPr lang="en-US" sz="2700">
                <a:solidFill>
                  <a:srgbClr val="000000"/>
                </a:solidFill>
                <a:latin typeface="Times New Roman" panose="02020603050405020304" pitchFamily="18" charset="0"/>
                <a:ea typeface="Times New Roman" panose="02020603050405020304" pitchFamily="18" charset="0"/>
              </a:rPr>
              <a:t> ngày </a:t>
            </a:r>
            <a:r>
              <a:rPr lang="en-US" sz="2700" smtClean="0">
                <a:solidFill>
                  <a:srgbClr val="000000"/>
                </a:solidFill>
                <a:latin typeface="Times New Roman" panose="02020603050405020304" pitchFamily="18" charset="0"/>
                <a:ea typeface="Times New Roman" panose="02020603050405020304" pitchFamily="18" charset="0"/>
              </a:rPr>
              <a:t>01/01/2025; </a:t>
            </a:r>
            <a:r>
              <a:rPr lang="en-US" sz="2700" err="1" smtClean="0">
                <a:solidFill>
                  <a:srgbClr val="000000"/>
                </a:solidFill>
                <a:latin typeface="Times New Roman" panose="02020603050405020304" pitchFamily="18" charset="0"/>
                <a:ea typeface="Times New Roman" panose="02020603050405020304" pitchFamily="18" charset="0"/>
              </a:rPr>
              <a:t>thực</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như</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sau</a:t>
            </a:r>
            <a:r>
              <a:rPr lang="en-US" sz="2700">
                <a:solidFill>
                  <a:srgbClr val="000000"/>
                </a:solidFill>
                <a:latin typeface="Times New Roman" panose="02020603050405020304" pitchFamily="18" charset="0"/>
                <a:ea typeface="Times New Roman" panose="02020603050405020304" pitchFamily="18" charset="0"/>
              </a:rPr>
              <a:t>:</a:t>
            </a:r>
            <a:endParaRPr lang="en-SG" sz="2700">
              <a:latin typeface="Times New Roman" panose="02020603050405020304" pitchFamily="18" charset="0"/>
              <a:ea typeface="Times New Roman" panose="02020603050405020304" pitchFamily="18" charset="0"/>
            </a:endParaRPr>
          </a:p>
          <a:p>
            <a:pPr indent="457200" algn="just">
              <a:spcAft>
                <a:spcPts val="600"/>
              </a:spcAft>
            </a:pPr>
            <a:r>
              <a:rPr lang="en-US" sz="2700">
                <a:latin typeface="Times New Roman" panose="02020603050405020304" pitchFamily="18" charset="0"/>
                <a:ea typeface="Times New Roman" panose="02020603050405020304" pitchFamily="18" charset="0"/>
              </a:rPr>
              <a:t>1. </a:t>
            </a:r>
            <a:r>
              <a:rPr lang="en-US" sz="2700" err="1" smtClean="0">
                <a:latin typeface="Times New Roman" panose="02020603050405020304" pitchFamily="18" charset="0"/>
                <a:ea typeface="Times New Roman" panose="02020603050405020304" pitchFamily="18" charset="0"/>
              </a:rPr>
              <a:t>T</a:t>
            </a:r>
            <a:r>
              <a:rPr lang="en-US" sz="2700" err="1" smtClean="0">
                <a:solidFill>
                  <a:srgbClr val="000000"/>
                </a:solidFill>
                <a:latin typeface="Times New Roman" panose="02020603050405020304" pitchFamily="18" charset="0"/>
                <a:ea typeface="Times New Roman" panose="02020603050405020304" pitchFamily="18" charset="0"/>
              </a:rPr>
              <a:t>ừ</a:t>
            </a:r>
            <a:r>
              <a:rPr lang="en-US" sz="2700" smtClean="0">
                <a:solidFill>
                  <a:srgbClr val="000000"/>
                </a:solidFill>
                <a:latin typeface="Times New Roman" panose="02020603050405020304" pitchFamily="18" charset="0"/>
                <a:ea typeface="Times New Roman" panose="02020603050405020304" pitchFamily="18" charset="0"/>
              </a:rPr>
              <a:t> </a:t>
            </a:r>
            <a:r>
              <a:rPr lang="en-US" sz="2700">
                <a:solidFill>
                  <a:srgbClr val="000000"/>
                </a:solidFill>
                <a:latin typeface="Times New Roman" panose="02020603050405020304" pitchFamily="18" charset="0"/>
                <a:ea typeface="Times New Roman" panose="02020603050405020304" pitchFamily="18" charset="0"/>
              </a:rPr>
              <a:t>ngày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rPr>
              <a:t>đến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thời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điểm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đề</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chưa</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đủ</a:t>
            </a:r>
            <a:r>
              <a:rPr lang="en-US" sz="2700">
                <a:solidFill>
                  <a:srgbClr val="000000"/>
                </a:solidFill>
                <a:latin typeface="Times New Roman" panose="02020603050405020304" pitchFamily="18" charset="0"/>
                <a:ea typeface="Times New Roman" panose="02020603050405020304" pitchFamily="18" charset="0"/>
              </a:rPr>
              <a:t> 02 </a:t>
            </a:r>
            <a:r>
              <a:rPr lang="en-US" sz="2700" err="1">
                <a:solidFill>
                  <a:srgbClr val="000000"/>
                </a:solidFill>
                <a:latin typeface="Times New Roman" panose="02020603050405020304" pitchFamily="18" charset="0"/>
                <a:ea typeface="Times New Roman" panose="02020603050405020304" pitchFamily="18" charset="0"/>
              </a:rPr>
              <a:t>năm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thì</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chỉ</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cần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nộp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văn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bản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đề</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điểm</a:t>
            </a:r>
            <a:r>
              <a:rPr lang="en-US" sz="2700">
                <a:solidFill>
                  <a:srgbClr val="000000"/>
                </a:solidFill>
                <a:latin typeface="Times New Roman" panose="02020603050405020304" pitchFamily="18" charset="0"/>
                <a:ea typeface="Times New Roman" panose="02020603050405020304" pitchFamily="18" charset="0"/>
              </a:rPr>
              <a:t> a </a:t>
            </a:r>
            <a:r>
              <a:rPr lang="en-US" sz="2700" err="1">
                <a:solidFill>
                  <a:srgbClr val="000000"/>
                </a:solidFill>
                <a:latin typeface="Times New Roman" panose="02020603050405020304" pitchFamily="18" charset="0"/>
                <a:ea typeface="Times New Roman" panose="02020603050405020304" pitchFamily="18" charset="0"/>
              </a:rPr>
              <a:t>khoản</a:t>
            </a:r>
            <a:r>
              <a:rPr lang="en-US" sz="2700">
                <a:solidFill>
                  <a:srgbClr val="000000"/>
                </a:solidFill>
                <a:latin typeface="Times New Roman" panose="02020603050405020304" pitchFamily="18" charset="0"/>
                <a:ea typeface="Times New Roman" panose="02020603050405020304" pitchFamily="18" charset="0"/>
              </a:rPr>
              <a:t> 1 </a:t>
            </a:r>
            <a:r>
              <a:rPr lang="en-US" sz="2700" err="1">
                <a:solidFill>
                  <a:srgbClr val="000000"/>
                </a:solidFill>
                <a:latin typeface="Times New Roman" panose="02020603050405020304" pitchFamily="18" charset="0"/>
                <a:ea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rPr>
              <a:t> 90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Cơ</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quan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rPr>
              <a:t>GPHĐ ban </a:t>
            </a:r>
            <a:r>
              <a:rPr lang="en-US" sz="2700" err="1">
                <a:solidFill>
                  <a:srgbClr val="000000"/>
                </a:solidFill>
                <a:latin typeface="Times New Roman" panose="02020603050405020304" pitchFamily="18" charset="0"/>
                <a:ea typeface="Times New Roman" panose="02020603050405020304" pitchFamily="18" charset="0"/>
              </a:rPr>
              <a:t>hành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văn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bản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đó</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vào</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bản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trong</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thời</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rPr>
              <a:t>hạn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là</a:t>
            </a:r>
            <a:r>
              <a:rPr lang="en-US" sz="2700">
                <a:solidFill>
                  <a:srgbClr val="000000"/>
                </a:solidFill>
                <a:latin typeface="Times New Roman" panose="02020603050405020304" pitchFamily="18" charset="0"/>
                <a:ea typeface="Times New Roman" panose="02020603050405020304" pitchFamily="18" charset="0"/>
              </a:rPr>
              <a:t> 02 </a:t>
            </a:r>
            <a:r>
              <a:rPr lang="en-US" sz="2700" err="1">
                <a:solidFill>
                  <a:srgbClr val="000000"/>
                </a:solidFill>
                <a:latin typeface="Times New Roman" panose="02020603050405020304" pitchFamily="18" charset="0"/>
                <a:ea typeface="Times New Roman" panose="02020603050405020304" pitchFamily="18" charset="0"/>
              </a:rPr>
              <a:t>năm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kể</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từ</a:t>
            </a:r>
            <a:r>
              <a:rPr lang="en-US" sz="2700">
                <a:solidFill>
                  <a:srgbClr val="000000"/>
                </a:solidFill>
                <a:latin typeface="Times New Roman" panose="02020603050405020304" pitchFamily="18" charset="0"/>
                <a:ea typeface="Times New Roman" panose="02020603050405020304" pitchFamily="18" charset="0"/>
              </a:rPr>
              <a:t> ngày </a:t>
            </a:r>
            <a:r>
              <a:rPr lang="en-US" sz="2700" err="1">
                <a:solidFill>
                  <a:srgbClr val="000000"/>
                </a:solidFill>
                <a:latin typeface="Times New Roman" panose="02020603050405020304" pitchFamily="18" charset="0"/>
                <a:ea typeface="Times New Roman" panose="02020603050405020304" pitchFamily="18" charset="0"/>
              </a:rPr>
              <a:t>nộp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ghi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trên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văn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bản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Trong</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thời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gian</a:t>
            </a:r>
            <a:r>
              <a:rPr lang="en-US" sz="2700">
                <a:solidFill>
                  <a:srgbClr val="000000"/>
                </a:solidFill>
                <a:latin typeface="Times New Roman" panose="02020603050405020304" pitchFamily="18" charset="0"/>
                <a:ea typeface="Times New Roman" panose="02020603050405020304" pitchFamily="18" charset="0"/>
              </a:rPr>
              <a:t> 60 ngày </a:t>
            </a:r>
            <a:r>
              <a:rPr lang="en-US" sz="2700" err="1">
                <a:solidFill>
                  <a:srgbClr val="000000"/>
                </a:solidFill>
                <a:latin typeface="Times New Roman" panose="02020603050405020304" pitchFamily="18" charset="0"/>
                <a:ea typeface="Times New Roman" panose="02020603050405020304" pitchFamily="18" charset="0"/>
              </a:rPr>
              <a:t>trước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khi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hết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thời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hạn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viện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phải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nộp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hồ</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sơ</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để</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chuyên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môn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kỹ</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thuật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rPr>
              <a:t> 90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a:solidFill>
                  <a:srgbClr val="000000"/>
                </a:solidFill>
                <a:latin typeface="Times New Roman" panose="02020603050405020304" pitchFamily="18" charset="0"/>
                <a:ea typeface="Times New Roman" panose="02020603050405020304" pitchFamily="18" charset="0"/>
              </a:rPr>
              <a:t>.</a:t>
            </a:r>
            <a:endParaRPr lang="en-SG" sz="2700">
              <a:latin typeface="Times New Roman" panose="02020603050405020304" pitchFamily="18" charset="0"/>
              <a:ea typeface="Times New Roman" panose="02020603050405020304" pitchFamily="18" charset="0"/>
            </a:endParaRPr>
          </a:p>
          <a:p>
            <a:pPr indent="457200" algn="just">
              <a:spcAft>
                <a:spcPts val="600"/>
              </a:spcAft>
            </a:pPr>
            <a:r>
              <a:rPr lang="en-US" sz="2700">
                <a:latin typeface="Times New Roman" panose="02020603050405020304" pitchFamily="18" charset="0"/>
                <a:ea typeface="Times New Roman" panose="02020603050405020304" pitchFamily="18" charset="0"/>
              </a:rPr>
              <a:t>2. </a:t>
            </a:r>
            <a:r>
              <a:rPr lang="en-US" sz="2700" err="1" smtClean="0">
                <a:latin typeface="Times New Roman" panose="02020603050405020304" pitchFamily="18" charset="0"/>
                <a:ea typeface="Times New Roman" panose="02020603050405020304" pitchFamily="18" charset="0"/>
              </a:rPr>
              <a:t>T</a:t>
            </a:r>
            <a:r>
              <a:rPr lang="en-US" sz="2700" err="1" smtClean="0">
                <a:solidFill>
                  <a:srgbClr val="000000"/>
                </a:solidFill>
                <a:latin typeface="Times New Roman" panose="02020603050405020304" pitchFamily="18" charset="0"/>
                <a:ea typeface="Times New Roman" panose="02020603050405020304" pitchFamily="18" charset="0"/>
              </a:rPr>
              <a:t>ính</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từ</a:t>
            </a:r>
            <a:r>
              <a:rPr lang="en-US" sz="2700">
                <a:solidFill>
                  <a:srgbClr val="000000"/>
                </a:solidFill>
                <a:latin typeface="Times New Roman" panose="02020603050405020304" pitchFamily="18" charset="0"/>
                <a:ea typeface="Times New Roman" panose="02020603050405020304" pitchFamily="18" charset="0"/>
              </a:rPr>
              <a:t> ngày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rPr>
              <a:t>GPHĐ </a:t>
            </a:r>
            <a:r>
              <a:rPr lang="en-US" sz="2700" err="1" smtClean="0">
                <a:solidFill>
                  <a:srgbClr val="000000"/>
                </a:solidFill>
                <a:latin typeface="Times New Roman" panose="02020603050405020304" pitchFamily="18" charset="0"/>
                <a:ea typeface="Times New Roman" panose="02020603050405020304" pitchFamily="18" charset="0"/>
              </a:rPr>
              <a:t>đến</a:t>
            </a:r>
            <a:r>
              <a:rPr lang="en-US" sz="2700" smtClean="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thời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điểm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đề</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từ</a:t>
            </a:r>
            <a:r>
              <a:rPr lang="en-US" sz="2700">
                <a:solidFill>
                  <a:srgbClr val="000000"/>
                </a:solidFill>
                <a:latin typeface="Times New Roman" panose="02020603050405020304" pitchFamily="18" charset="0"/>
                <a:ea typeface="Times New Roman" panose="02020603050405020304" pitchFamily="18" charset="0"/>
              </a:rPr>
              <a:t> 02 </a:t>
            </a:r>
            <a:r>
              <a:rPr lang="en-US" sz="2700" err="1">
                <a:solidFill>
                  <a:srgbClr val="000000"/>
                </a:solidFill>
                <a:latin typeface="Times New Roman" panose="02020603050405020304" pitchFamily="18" charset="0"/>
                <a:ea typeface="Times New Roman" panose="02020603050405020304" pitchFamily="18" charset="0"/>
              </a:rPr>
              <a:t>năm</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trở</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lên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thì</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phải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nộp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hồ</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sơ</a:t>
            </a:r>
            <a:r>
              <a:rPr lang="en-US" sz="2700">
                <a:solidFill>
                  <a:srgbClr val="000000"/>
                </a:solidFill>
                <a:latin typeface="Times New Roman" panose="02020603050405020304" pitchFamily="18" charset="0"/>
                <a:ea typeface="Times New Roman" panose="02020603050405020304" pitchFamily="18" charset="0"/>
              </a:rPr>
              <a:t> và </a:t>
            </a:r>
            <a:r>
              <a:rPr lang="en-US" sz="2700" err="1">
                <a:solidFill>
                  <a:srgbClr val="000000"/>
                </a:solidFill>
                <a:latin typeface="Times New Roman" panose="02020603050405020304" pitchFamily="18" charset="0"/>
                <a:ea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thủ</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tục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Điều</a:t>
            </a:r>
            <a:r>
              <a:rPr lang="en-US" sz="2700">
                <a:solidFill>
                  <a:srgbClr val="000000"/>
                </a:solidFill>
                <a:latin typeface="Times New Roman" panose="02020603050405020304" pitchFamily="18" charset="0"/>
                <a:ea typeface="Times New Roman" panose="02020603050405020304" pitchFamily="18" charset="0"/>
              </a:rPr>
              <a:t> 90 </a:t>
            </a:r>
            <a:r>
              <a:rPr lang="en-US" sz="2700" err="1">
                <a:solidFill>
                  <a:srgbClr val="000000"/>
                </a:solidFill>
                <a:latin typeface="Times New Roman" panose="02020603050405020304" pitchFamily="18" charset="0"/>
                <a:ea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này</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Kết</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quả</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xếp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cấp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áp</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dụng</a:t>
            </a:r>
            <a:r>
              <a:rPr lang="en-US" sz="2700">
                <a:solidFill>
                  <a:srgbClr val="000000"/>
                </a:solidFill>
                <a:latin typeface="Times New Roman" panose="02020603050405020304" pitchFamily="18" charset="0"/>
                <a:ea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rPr>
              <a:t>từ</a:t>
            </a:r>
            <a:r>
              <a:rPr lang="en-US" sz="2700">
                <a:solidFill>
                  <a:srgbClr val="000000"/>
                </a:solidFill>
                <a:latin typeface="Times New Roman" panose="02020603050405020304" pitchFamily="18" charset="0"/>
                <a:ea typeface="Times New Roman" panose="02020603050405020304" pitchFamily="18" charset="0"/>
              </a:rPr>
              <a:t> ngày </a:t>
            </a:r>
            <a:r>
              <a:rPr lang="en-US" sz="2700" smtClean="0">
                <a:solidFill>
                  <a:srgbClr val="000000"/>
                </a:solidFill>
                <a:latin typeface="Times New Roman" panose="02020603050405020304" pitchFamily="18" charset="0"/>
                <a:ea typeface="Times New Roman" panose="02020603050405020304" pitchFamily="18" charset="0"/>
              </a:rPr>
              <a:t>01/01/2025.</a:t>
            </a:r>
            <a:r>
              <a:rPr lang="en-US" sz="2700">
                <a:latin typeface="Times New Roman" panose="02020603050405020304" pitchFamily="18" charset="0"/>
                <a:ea typeface="Times New Roman" panose="02020603050405020304" pitchFamily="18" charset="0"/>
              </a:rPr>
              <a:t> </a:t>
            </a:r>
            <a:endParaRPr lang="en-SG" sz="27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46039257"/>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18903" y="612845"/>
            <a:ext cx="10672354" cy="5555367"/>
          </a:xfrm>
          <a:prstGeom prst="rect">
            <a:avLst/>
          </a:prstGeom>
        </p:spPr>
        <p:txBody>
          <a:bodyPr wrap="square">
            <a:spAutoFit/>
          </a:bodyPr>
          <a:lstStyle/>
          <a:p>
            <a:pPr algn="ctr"/>
            <a:r>
              <a:rPr lang="en-US" sz="2800" b="1" smtClean="0">
                <a:latin typeface="Times New Roman" pitchFamily="18" charset="0"/>
                <a:cs typeface="Times New Roman" pitchFamily="18" charset="0"/>
              </a:rPr>
              <a:t>Mục 9. BẮT BUỘC CHỮA BỆNH</a:t>
            </a:r>
            <a:r>
              <a:rPr lang="en-US" sz="2700" b="1" smtClean="0">
                <a:latin typeface="Times New Roman" pitchFamily="18" charset="0"/>
                <a:cs typeface="Times New Roman" pitchFamily="18" charset="0"/>
              </a:rPr>
              <a:t> </a:t>
            </a:r>
          </a:p>
          <a:p>
            <a:pPr algn="just"/>
            <a:endParaRPr lang="en-US" sz="2700" b="1" smtClean="0">
              <a:latin typeface="Times New Roman" pitchFamily="18" charset="0"/>
              <a:cs typeface="Times New Roman" pitchFamily="18" charset="0"/>
            </a:endParaRPr>
          </a:p>
          <a:p>
            <a:pPr algn="just">
              <a:spcBef>
                <a:spcPts val="600"/>
              </a:spcBef>
            </a:pPr>
            <a:r>
              <a:rPr lang="en-US" sz="2700" b="1" smtClean="0">
                <a:latin typeface="Times New Roman" pitchFamily="18" charset="0"/>
                <a:cs typeface="Times New Roman" pitchFamily="18" charset="0"/>
              </a:rPr>
              <a:t>Điều 91. Các trường hợp áp dụng biện pháp bắt buộc chữa bệnh</a:t>
            </a:r>
          </a:p>
          <a:p>
            <a:pPr algn="just">
              <a:spcBef>
                <a:spcPts val="600"/>
              </a:spcBef>
            </a:pPr>
            <a:r>
              <a:rPr lang="en-US" sz="2700" b="1" smtClean="0">
                <a:latin typeface="Times New Roman" pitchFamily="18" charset="0"/>
                <a:cs typeface="Times New Roman" pitchFamily="18" charset="0"/>
              </a:rPr>
              <a:t>1. Các trường hợp bắt buộc chữa bệnh</a:t>
            </a:r>
            <a:r>
              <a:rPr lang="en-US" sz="2700" smtClean="0">
                <a:latin typeface="Times New Roman" pitchFamily="18" charset="0"/>
                <a:cs typeface="Times New Roman" pitchFamily="18" charset="0"/>
              </a:rPr>
              <a:t> là người mắc:</a:t>
            </a:r>
          </a:p>
          <a:p>
            <a:pPr algn="just">
              <a:spcBef>
                <a:spcPts val="600"/>
              </a:spcBef>
            </a:pPr>
            <a:r>
              <a:rPr lang="en-US" sz="2700" smtClean="0">
                <a:latin typeface="Times New Roman" pitchFamily="18" charset="0"/>
                <a:cs typeface="Times New Roman" pitchFamily="18" charset="0"/>
              </a:rPr>
              <a:t>a) Bệnh truyền nhiễm nhóm A;</a:t>
            </a:r>
          </a:p>
          <a:p>
            <a:pPr algn="just">
              <a:spcBef>
                <a:spcPts val="600"/>
              </a:spcBef>
            </a:pPr>
            <a:r>
              <a:rPr lang="en-US" sz="2700" smtClean="0">
                <a:latin typeface="Times New Roman" pitchFamily="18" charset="0"/>
                <a:cs typeface="Times New Roman" pitchFamily="18" charset="0"/>
              </a:rPr>
              <a:t>b) Bệnh trầm cảm có ý tưởng, hành vi tự sát; người mắc bệnh tâm thần ở trạng thái kích động có khả năng gây nguy hại ;</a:t>
            </a:r>
          </a:p>
          <a:p>
            <a:pPr algn="just">
              <a:spcBef>
                <a:spcPts val="600"/>
              </a:spcBef>
            </a:pPr>
            <a:r>
              <a:rPr lang="en-US" sz="2700" b="1" smtClean="0">
                <a:latin typeface="Times New Roman" pitchFamily="18" charset="0"/>
                <a:cs typeface="Times New Roman" pitchFamily="18" charset="0"/>
              </a:rPr>
              <a:t>Điều 92. Áp dụng biện pháp bắt buộc chữa bệnh đối với trường hợp người bệnh truyền nhiễm nhóm A</a:t>
            </a:r>
            <a:endParaRPr lang="en-US" sz="2700" smtClean="0">
              <a:latin typeface="Times New Roman" pitchFamily="18" charset="0"/>
              <a:cs typeface="Times New Roman" pitchFamily="18" charset="0"/>
            </a:endParaRPr>
          </a:p>
          <a:p>
            <a:pPr algn="just">
              <a:spcBef>
                <a:spcPts val="600"/>
              </a:spcBef>
            </a:pPr>
            <a:r>
              <a:rPr lang="en-US" sz="2700" b="1" smtClean="0">
                <a:latin typeface="Times New Roman" pitchFamily="18" charset="0"/>
                <a:cs typeface="Times New Roman" pitchFamily="18" charset="0"/>
              </a:rPr>
              <a:t>Điều 93. Áp dụng biện pháp bắt buộc chữa bệnh đối với trường hợp người bệnh tâm thần</a:t>
            </a:r>
          </a:p>
          <a:p>
            <a:pPr algn="just"/>
            <a:endParaRPr lang="en-US" sz="2700" b="1">
              <a:latin typeface="Times New Roman" pitchFamily="18" charset="0"/>
              <a:cs typeface="Times New Roman" pitchFamily="18" charset="0"/>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1783" y="287384"/>
            <a:ext cx="10698480" cy="6463308"/>
          </a:xfrm>
          <a:prstGeom prst="rect">
            <a:avLst/>
          </a:prstGeom>
        </p:spPr>
        <p:txBody>
          <a:bodyPr wrap="square">
            <a:spAutoFit/>
          </a:bodyPr>
          <a:lstStyle/>
          <a:p>
            <a:pPr algn="ctr"/>
            <a:r>
              <a:rPr lang="en-US" sz="2400" b="1" smtClean="0">
                <a:latin typeface="Times New Roman" pitchFamily="18" charset="0"/>
                <a:cs typeface="Times New Roman" pitchFamily="18" charset="0"/>
              </a:rPr>
              <a:t>Mục 10. GIẢI QUYẾT MỘT SỐ THỦ TỤC CÓ LIÊN QUAN ĐẾN NGƯỜI BỆNH LÀ NGƯỜI NƯỚC NGOÀI VÀ NGƯỜI BỆNH TỬ VONG LÀ NGƯỜI NƯỚC NGOÀI KHÔNG CÓ THÂN NHÂN</a:t>
            </a:r>
          </a:p>
          <a:p>
            <a:pPr algn="just"/>
            <a:r>
              <a:rPr lang="en-US" sz="2700" b="1" smtClean="0">
                <a:latin typeface="Times New Roman" pitchFamily="18" charset="0"/>
                <a:cs typeface="Times New Roman" pitchFamily="18" charset="0"/>
              </a:rPr>
              <a:t>Điều 94. Người bệnh là người nước ngoài không có thân nhân</a:t>
            </a:r>
          </a:p>
          <a:p>
            <a:pPr algn="just"/>
            <a:r>
              <a:rPr lang="en-US" sz="2700" smtClean="0">
                <a:latin typeface="Times New Roman" pitchFamily="18" charset="0"/>
                <a:cs typeface="Times New Roman" pitchFamily="18" charset="0"/>
              </a:rPr>
              <a:t>1. Việc KBCB cho người nước ngoài mà không có thân nhân được thực hiện theo quy định tại Điều 15 của Luật Khám bệnh, chữa bệnh.</a:t>
            </a:r>
          </a:p>
          <a:p>
            <a:pPr algn="just"/>
            <a:r>
              <a:rPr lang="en-US" sz="2700" smtClean="0">
                <a:latin typeface="Times New Roman" pitchFamily="18" charset="0"/>
                <a:cs typeface="Times New Roman" pitchFamily="18" charset="0"/>
              </a:rPr>
              <a:t>2. Trường hợp người bệnh tử vong là người nước ngoài mà không có thân nhân: việc giải quyết thực hiện theo quy định tại Điều 95 Nghị định này.</a:t>
            </a:r>
          </a:p>
          <a:p>
            <a:pPr algn="just"/>
            <a:r>
              <a:rPr lang="en-US" sz="2700" b="1" smtClean="0">
                <a:latin typeface="Times New Roman" pitchFamily="18" charset="0"/>
                <a:cs typeface="Times New Roman" pitchFamily="18" charset="0"/>
              </a:rPr>
              <a:t>Điều 95. Người bệnh nước ngoài tử vong mà không có thân nhân</a:t>
            </a:r>
          </a:p>
          <a:p>
            <a:pPr algn="just"/>
            <a:r>
              <a:rPr lang="en-US" sz="2700" smtClean="0">
                <a:latin typeface="Times New Roman" pitchFamily="18" charset="0"/>
                <a:cs typeface="Times New Roman" pitchFamily="18" charset="0"/>
              </a:rPr>
              <a:t>1. Người bệnh tử vong là người nước ngoài mà không có thân nhân và không xác định được quốc tịch: cơ sở  KBCB thực hiện theo quy định tại Điều 73 của Luật Khám bệnh, chữa bệnh.</a:t>
            </a:r>
          </a:p>
          <a:p>
            <a:pPr algn="just"/>
            <a:r>
              <a:rPr lang="en-US" sz="2700" smtClean="0">
                <a:latin typeface="Times New Roman" pitchFamily="18" charset="0"/>
                <a:cs typeface="Times New Roman" pitchFamily="18" charset="0"/>
              </a:rPr>
              <a:t>2. Người bệnh tử vong là người nước ngoài mà không có thân nhân và xác định được quốc tịch: cơ sở KBCB báo với UBND cấp huyện nơi cơ sở đặt trụ sở để giải quyết theo quy định của pháp luật về hộ tịch. </a:t>
            </a:r>
            <a:endParaRPr lang="en-US" smtClean="0"/>
          </a:p>
          <a:p>
            <a:pPr algn="just"/>
            <a:endParaRPr lang="en-US" b="1">
              <a:latin typeface="Times New Roman" pitchFamily="18" charset="0"/>
              <a:cs typeface="Times New Roman" pitchFamily="18" charset="0"/>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62149" y="659011"/>
            <a:ext cx="11103428" cy="5693866"/>
          </a:xfrm>
          <a:prstGeom prst="rect">
            <a:avLst/>
          </a:prstGeom>
        </p:spPr>
        <p:txBody>
          <a:bodyPr wrap="square">
            <a:spAutoFit/>
          </a:bodyPr>
          <a:lstStyle/>
          <a:p>
            <a:pPr algn="ctr"/>
            <a:r>
              <a:rPr lang="en-US" sz="2400" b="1" smtClean="0">
                <a:latin typeface="Times New Roman" pitchFamily="18" charset="0"/>
                <a:cs typeface="Times New Roman" pitchFamily="18" charset="0"/>
              </a:rPr>
              <a:t>Chương IV. ÁP DỤNG KỸ THUẬT MỚI, PHƯƠNG PHÁP MỚI VÀ THỬ NGHIỆM LÂM SÀNG TRONG KBCB (</a:t>
            </a:r>
            <a:r>
              <a:rPr lang="en-US" sz="2700" smtClean="0">
                <a:latin typeface="Times New Roman" pitchFamily="18" charset="0"/>
                <a:cs typeface="Times New Roman" pitchFamily="18" charset="0"/>
              </a:rPr>
              <a:t>Từ điều 96-104)</a:t>
            </a:r>
          </a:p>
          <a:p>
            <a:pPr algn="just"/>
            <a:r>
              <a:rPr lang="en-US" sz="2600" b="1" smtClean="0">
                <a:latin typeface="Times New Roman" pitchFamily="18" charset="0"/>
                <a:cs typeface="Times New Roman" pitchFamily="18" charset="0"/>
              </a:rPr>
              <a:t>Điều 96. Quy trình cho phép áp dụng kỹ thuật mới, phương pháp mới</a:t>
            </a:r>
          </a:p>
          <a:p>
            <a:pPr algn="just"/>
            <a:r>
              <a:rPr lang="en-US" sz="2600" b="1" smtClean="0">
                <a:latin typeface="Times New Roman" pitchFamily="18" charset="0"/>
                <a:cs typeface="Times New Roman" pitchFamily="18" charset="0"/>
              </a:rPr>
              <a:t>Điều 97. Quy trình thực hiện thí điểm kỹ thuật mới, phương pháp mới </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98. Các giai đoạn thử nghiệm lâm sàng phục vụ cho hoạt động KBCB</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99. Trường hợp miễn thử nghiệm lâm sàng, miễn một số giai đoạn thử nghiệm lâm sàng kỹ thuật mới, phương pháp mới</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100. Yêu cầu đối với kỹ thuật mới, phương pháp mới</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101. Yêu cầu đối với cơ sở nhận thử nghiệm lâm sàng kỹ thuật mới, phương pháp mới</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102. Hồ sơ thử nghiệm lâm sàng kỹ thuật mới, phương pháp mới</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103. Quy trình, thủ tục cho phép thử nghiệm lâm sàng kỹ thuật mới, phương pháp mới trong KBCB</a:t>
            </a:r>
            <a:endParaRPr lang="en-US" sz="2600"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Điều 104. Hội đồng đạo đức trong nghiên cứu y sinh học</a:t>
            </a:r>
            <a:endParaRPr lang="en-US" sz="2700">
              <a:latin typeface="Times New Roman" pitchFamily="18" charset="0"/>
              <a:cs typeface="Times New Roman" pitchFamily="18" charset="0"/>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3771" y="365761"/>
            <a:ext cx="10959738" cy="6109365"/>
          </a:xfrm>
          <a:prstGeom prst="rect">
            <a:avLst/>
          </a:prstGeom>
        </p:spPr>
        <p:txBody>
          <a:bodyPr wrap="square">
            <a:spAutoFit/>
          </a:bodyPr>
          <a:lstStyle/>
          <a:p>
            <a:pPr algn="ctr"/>
            <a:r>
              <a:rPr lang="en-US" sz="2400" b="1" smtClean="0">
                <a:latin typeface="Times New Roman" pitchFamily="18" charset="0"/>
                <a:cs typeface="Times New Roman" pitchFamily="18" charset="0"/>
              </a:rPr>
              <a:t>Chương V. QUẢN LÝ, SỬ DỤNG THIẾT BỊ Y TẾ TẠI CƠ SỞ KCB</a:t>
            </a:r>
          </a:p>
          <a:p>
            <a:r>
              <a:rPr lang="en-US" sz="1600" b="1" smtClean="0"/>
              <a:t> </a:t>
            </a:r>
          </a:p>
          <a:p>
            <a:pPr algn="just"/>
            <a:r>
              <a:rPr lang="en-US" sz="2700" b="1" smtClean="0">
                <a:latin typeface="Times New Roman" pitchFamily="18" charset="0"/>
                <a:cs typeface="Times New Roman" pitchFamily="18" charset="0"/>
              </a:rPr>
              <a:t>Điều 105. Nguyên tắc quản lý, sử dụng thiết bị y tế trong cơ sở KCB</a:t>
            </a:r>
          </a:p>
          <a:p>
            <a:pPr algn="just"/>
            <a:r>
              <a:rPr lang="en-US" sz="2700" smtClean="0">
                <a:latin typeface="Times New Roman" pitchFamily="18" charset="0"/>
                <a:cs typeface="Times New Roman" pitchFamily="18" charset="0"/>
              </a:rPr>
              <a:t>1. Thiết bị y tế sử dụng tại các cơ sở KCB phải được phép lưu hành, mua bán, tiếp nhận theo các quy định của pháp luật về quản lý thiết bị y tế.</a:t>
            </a:r>
          </a:p>
          <a:p>
            <a:pPr algn="just"/>
            <a:r>
              <a:rPr lang="en-US" sz="2700" smtClean="0">
                <a:latin typeface="Times New Roman" pitchFamily="18" charset="0"/>
                <a:cs typeface="Times New Roman" pitchFamily="18" charset="0"/>
              </a:rPr>
              <a:t>2. Cơ sở KCB phải đảm bảo thực hiện đúng các quy định về quản lý, sử dụng thiết bị y tế theo quy định của pháp luật về quản lý thiết bị y tế.</a:t>
            </a:r>
          </a:p>
          <a:p>
            <a:pPr algn="just"/>
            <a:r>
              <a:rPr lang="en-US" sz="2700" smtClean="0">
                <a:latin typeface="Times New Roman" pitchFamily="18" charset="0"/>
                <a:cs typeface="Times New Roman" pitchFamily="18" charset="0"/>
              </a:rPr>
              <a:t>3. Cơ sở KCB có trách nhiệm đảm bảo kinh phí để phục vụ công tác bảo dưỡng, bảo trì, sửa chữa, kiểm định, hiệu chuẩn thiết bị y tế và đào tạo, bồi dưỡng, cập nhật kiến thức cho nhân viên đối với các thiết bị y tế sử dụng tại cơ sở theo quy định của pháp luật.</a:t>
            </a:r>
          </a:p>
          <a:p>
            <a:pPr algn="just"/>
            <a:r>
              <a:rPr lang="en-US" sz="2700" smtClean="0">
                <a:latin typeface="Times New Roman" pitchFamily="18" charset="0"/>
                <a:cs typeface="Times New Roman" pitchFamily="18" charset="0"/>
              </a:rPr>
              <a:t>4. Bệnh viện phải bố trí bộ phận và nhân sự thực hiện nhiệm vụ quản lý việc sử dụng, kiểm tra, bảo dưỡng, bảo trì, sửa chữa, kiểm định, hiệu chuẩn TBYT.</a:t>
            </a:r>
          </a:p>
          <a:p>
            <a:pPr algn="just"/>
            <a:r>
              <a:rPr lang="en-US" sz="2700" smtClean="0">
                <a:latin typeface="Times New Roman" pitchFamily="18" charset="0"/>
                <a:cs typeface="Times New Roman" pitchFamily="18" charset="0"/>
              </a:rPr>
              <a:t>5. Nhân sự quy định tại khoản 4 Điều này phải có chứng chỉ đào tạo, bồi dưỡng, cập nhật kiến thức về quản lý thiết bị y tế theo quy định của Bộ Y tế.</a:t>
            </a:r>
            <a:endParaRPr lang="en-US">
              <a:latin typeface="Times New Roman" pitchFamily="18" charset="0"/>
              <a:cs typeface="Times New Roman" pitchFamily="18" charset="0"/>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6022" y="420484"/>
            <a:ext cx="10933611" cy="5847755"/>
          </a:xfrm>
          <a:prstGeom prst="rect">
            <a:avLst/>
          </a:prstGeom>
        </p:spPr>
        <p:txBody>
          <a:bodyPr wrap="square">
            <a:spAutoFit/>
          </a:bodyPr>
          <a:lstStyle/>
          <a:p>
            <a:pPr algn="ctr"/>
            <a:r>
              <a:rPr lang="en-US" sz="2400" b="1" smtClean="0">
                <a:latin typeface="Times New Roman" pitchFamily="18" charset="0"/>
                <a:cs typeface="Times New Roman" pitchFamily="18" charset="0"/>
              </a:rPr>
              <a:t>Chương V. QUẢN LÝ, SỬ DỤNG THIẾT BỊ Y TẾ TẠI CƠ SỞ KCB</a:t>
            </a:r>
          </a:p>
          <a:p>
            <a:r>
              <a:rPr lang="en-US" sz="1100" b="1" smtClean="0"/>
              <a:t> </a:t>
            </a:r>
          </a:p>
          <a:p>
            <a:endParaRPr lang="en-US" sz="2700" b="1" smtClean="0">
              <a:latin typeface="Times New Roman" pitchFamily="18" charset="0"/>
              <a:cs typeface="Times New Roman" pitchFamily="18" charset="0"/>
            </a:endParaRPr>
          </a:p>
          <a:p>
            <a:pPr algn="just">
              <a:spcBef>
                <a:spcPts val="600"/>
              </a:spcBef>
            </a:pPr>
            <a:r>
              <a:rPr lang="en-US" sz="2700" b="1" smtClean="0">
                <a:latin typeface="Times New Roman" pitchFamily="18" charset="0"/>
                <a:cs typeface="Times New Roman" pitchFamily="18" charset="0"/>
              </a:rPr>
              <a:t>Điều 106. Yêu cầu đối với quản lý, sử dụng, kiểm tra, bảo dưỡng, bảo trì, sửa chữa, thay thế vật tư linh kiện, kiểm định, hiệu chuẩn thiết bị y tế</a:t>
            </a:r>
          </a:p>
          <a:p>
            <a:pPr algn="just">
              <a:spcBef>
                <a:spcPts val="600"/>
              </a:spcBef>
            </a:pPr>
            <a:r>
              <a:rPr lang="en-US" sz="2700" smtClean="0">
                <a:latin typeface="Times New Roman" pitchFamily="18" charset="0"/>
                <a:cs typeface="Times New Roman" pitchFamily="18" charset="0"/>
              </a:rPr>
              <a:t>1. Thiết bị y tế sử dụng tại cơ sở khám bệnh, chữa bệnh phải được lập hồ sơ quản lý, theo dõi về: danh mục; sử dụng; kiểm tra; bảo dưỡng; sửa chữa; thay thế vật tư linh kiện; kiểm định, hiệu chuẩn.</a:t>
            </a:r>
          </a:p>
          <a:p>
            <a:pPr algn="just">
              <a:spcBef>
                <a:spcPts val="600"/>
              </a:spcBef>
            </a:pPr>
            <a:r>
              <a:rPr lang="en-US" sz="2700" smtClean="0">
                <a:latin typeface="Times New Roman" pitchFamily="18" charset="0"/>
                <a:cs typeface="Times New Roman" pitchFamily="18" charset="0"/>
              </a:rPr>
              <a:t>2. Người đứng đầu cơ sở khám bệnh, chữa bệnh có trách nhiệm ban hành Quy chế quản lý, sử dụng, kiểm tra, bảo dưỡng, bảo trì, sửa chữa, thay thế vật tư linh kiện, bảo quản thiết bị y tế tại cơ sở khám bệnh, chữa bệnh trên cơ sở hướng dẫn sử dụng của nhà sản xuất và yêu cầu sử dụng của cơ sở khám bệnh, chữa bệnh. Đối với thiết bị y tế là tài sản công phải thực hiện theo quy định của pháp luật về quản lý, sử dụng tài sản công.</a:t>
            </a:r>
            <a:endParaRPr lang="en-US" sz="2700">
              <a:latin typeface="Times New Roman" pitchFamily="18" charset="0"/>
              <a:cs typeface="Times New Roman" pitchFamily="18" charset="0"/>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2331" y="457201"/>
            <a:ext cx="11064240" cy="1692771"/>
          </a:xfrm>
          <a:prstGeom prst="rect">
            <a:avLst/>
          </a:prstGeom>
        </p:spPr>
        <p:txBody>
          <a:bodyPr wrap="square">
            <a:spAutoFit/>
          </a:bodyPr>
          <a:lstStyle/>
          <a:p>
            <a:pPr algn="just"/>
            <a:r>
              <a:rPr lang="en-US" sz="2600" b="1" smtClean="0">
                <a:latin typeface="Times New Roman" pitchFamily="18" charset="0"/>
                <a:cs typeface="Times New Roman" pitchFamily="18" charset="0"/>
              </a:rPr>
              <a:t>Chương VI. HUY ĐỘNG, ĐIỀU ĐỘNG CƠ SỞ  KBCB THAM GIA HOẠT ĐỘNG KBCB TRONG TRƯỜNG HỢP XẢY RA THIÊN </a:t>
            </a:r>
            <a:r>
              <a:rPr lang="en-US" sz="2600" b="1" cap="small" smtClean="0">
                <a:latin typeface="Times New Roman" pitchFamily="18" charset="0"/>
                <a:cs typeface="Times New Roman" pitchFamily="18" charset="0"/>
              </a:rPr>
              <a:t>TAI, THẢM HỌA, </a:t>
            </a:r>
            <a:r>
              <a:rPr lang="en-US" sz="2600" b="1" smtClean="0">
                <a:latin typeface="Times New Roman" pitchFamily="18" charset="0"/>
                <a:cs typeface="Times New Roman" pitchFamily="18" charset="0"/>
              </a:rPr>
              <a:t>DỊCH BỆNH TRUYỀN NHIỄM THUỘC NHÓM A HOẶC TÌNH TRẠNG KHẨN CẤP (TỪ ĐIỀU 107-112)</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C39ECF94-EF93-9C09-44F7-FCC2322C510E}"/>
              </a:ext>
            </a:extLst>
          </p:cNvPr>
          <p:cNvSpPr/>
          <p:nvPr/>
        </p:nvSpPr>
        <p:spPr bwMode="auto">
          <a:xfrm>
            <a:off x="2325188" y="1881052"/>
            <a:ext cx="6975565" cy="3069772"/>
          </a:xfrm>
          <a:prstGeom prst="ellipse">
            <a:avLst/>
          </a:prstGeom>
          <a:solidFill>
            <a:schemeClr val="bg2">
              <a:lumMod val="95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2400" b="1" kern="1200">
                <a:latin typeface="Cambria" panose="02040503050406030204" pitchFamily="18" charset="0"/>
                <a:ea typeface="Cambria" panose="02040503050406030204" pitchFamily="18" charset="0"/>
                <a:cs typeface="Cambria" panose="02040503050406030204" pitchFamily="18" charset="0"/>
              </a:rPr>
              <a:t>CHƯƠNG II. </a:t>
            </a:r>
            <a:r>
              <a:rPr lang="vi-VN" altLang="en-US" sz="2400" b="1" kern="1200">
                <a:latin typeface="Cambria" panose="02040503050406030204" pitchFamily="18" charset="0"/>
                <a:ea typeface="Cambria" panose="02040503050406030204" pitchFamily="18" charset="0"/>
                <a:cs typeface="Cambria" panose="02040503050406030204" pitchFamily="18" charset="0"/>
              </a:rPr>
              <a:t>CẤP GIẤY PHÉP HÀNH NGHỀ KHÁM BỆNH, CHỮA BỆNH</a:t>
            </a:r>
            <a:endParaRPr lang="en-US" altLang="en-US" sz="2400" b="1">
              <a:latin typeface="Cambria" panose="02040503050406030204" pitchFamily="18" charset="0"/>
              <a:ea typeface="Cambria" panose="02040503050406030204" pitchFamily="18" charset="0"/>
              <a:cs typeface="Cambria" panose="02040503050406030204" pitchFamily="18" charset="0"/>
            </a:endParaRPr>
          </a:p>
        </p:txBody>
      </p:sp>
      <p:sp>
        <p:nvSpPr>
          <p:cNvPr id="4" name="Oval 3">
            <a:extLst>
              <a:ext uri="{FF2B5EF4-FFF2-40B4-BE49-F238E27FC236}">
                <a16:creationId xmlns:a16="http://schemas.microsoft.com/office/drawing/2014/main" id="{C7872EA4-6B58-13AA-41CA-45E4FC3FA541}"/>
              </a:ext>
            </a:extLst>
          </p:cNvPr>
          <p:cNvSpPr/>
          <p:nvPr/>
        </p:nvSpPr>
        <p:spPr bwMode="auto">
          <a:xfrm>
            <a:off x="1123406" y="743701"/>
            <a:ext cx="1737360" cy="1555362"/>
          </a:xfrm>
          <a:prstGeom prst="ellipse">
            <a:avLst/>
          </a:prstGeom>
          <a:solidFill>
            <a:schemeClr val="tx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800" b="1">
                <a:solidFill>
                  <a:srgbClr val="FF0000"/>
                </a:solidFill>
                <a:latin typeface="Cambria" panose="02040503050406030204" pitchFamily="18" charset="0"/>
                <a:ea typeface="Cambria" panose="02040503050406030204" pitchFamily="18" charset="0"/>
                <a:cs typeface="Cambria" panose="02040503050406030204" pitchFamily="18" charset="0"/>
              </a:rPr>
              <a:t>MỤC 1. THỰC HÀNH KBCB</a:t>
            </a:r>
          </a:p>
        </p:txBody>
      </p:sp>
      <p:sp>
        <p:nvSpPr>
          <p:cNvPr id="5" name="Oval 4">
            <a:extLst>
              <a:ext uri="{FF2B5EF4-FFF2-40B4-BE49-F238E27FC236}">
                <a16:creationId xmlns:a16="http://schemas.microsoft.com/office/drawing/2014/main" id="{841FF970-9DCF-4F51-D5D7-5CAFC447E1A7}"/>
              </a:ext>
            </a:extLst>
          </p:cNvPr>
          <p:cNvSpPr/>
          <p:nvPr/>
        </p:nvSpPr>
        <p:spPr bwMode="auto">
          <a:xfrm>
            <a:off x="3018002" y="374064"/>
            <a:ext cx="1945884" cy="1572302"/>
          </a:xfrm>
          <a:prstGeom prst="ellipse">
            <a:avLst/>
          </a:prstGeom>
          <a:solidFill>
            <a:schemeClr val="tx1">
              <a:lumMod val="40000"/>
              <a:lumOff val="6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800" b="1">
                <a:solidFill>
                  <a:srgbClr val="0000FF"/>
                </a:solidFill>
                <a:latin typeface="Cambria" panose="02040503050406030204" pitchFamily="18" charset="0"/>
                <a:ea typeface="Cambria" panose="02040503050406030204" pitchFamily="18" charset="0"/>
              </a:rPr>
              <a:t>MỤC 2. KIỂM TRA ĐÁNH GIÁ NĂNG LỰC HNKBCB</a:t>
            </a:r>
            <a:endParaRPr lang="en-US" altLang="en-US" sz="1800" b="1">
              <a:solidFill>
                <a:srgbClr val="0000FF"/>
              </a:solidFill>
              <a:latin typeface="Cambria" panose="02040503050406030204" pitchFamily="18" charset="0"/>
              <a:ea typeface="Cambria" panose="02040503050406030204" pitchFamily="18" charset="0"/>
              <a:cs typeface="Cambria" panose="02040503050406030204" pitchFamily="18" charset="0"/>
            </a:endParaRPr>
          </a:p>
        </p:txBody>
      </p:sp>
      <p:sp>
        <p:nvSpPr>
          <p:cNvPr id="6" name="Oval 5">
            <a:extLst>
              <a:ext uri="{FF2B5EF4-FFF2-40B4-BE49-F238E27FC236}">
                <a16:creationId xmlns:a16="http://schemas.microsoft.com/office/drawing/2014/main" id="{28CFF398-D64F-4765-6181-9221829CC980}"/>
              </a:ext>
            </a:extLst>
          </p:cNvPr>
          <p:cNvSpPr/>
          <p:nvPr/>
        </p:nvSpPr>
        <p:spPr bwMode="auto">
          <a:xfrm>
            <a:off x="5225142" y="195942"/>
            <a:ext cx="2338252" cy="1476103"/>
          </a:xfrm>
          <a:prstGeom prst="ellipse">
            <a:avLst/>
          </a:prstGeom>
          <a:solidFill>
            <a:schemeClr val="tx1">
              <a:lumMod val="60000"/>
              <a:lumOff val="40000"/>
            </a:schemeClr>
          </a:solidFill>
        </p:spPr>
        <p:style>
          <a:lnRef idx="2">
            <a:schemeClr val="accent3">
              <a:shade val="50000"/>
            </a:schemeClr>
          </a:lnRef>
          <a:fillRef idx="1">
            <a:schemeClr val="accent3"/>
          </a:fillRef>
          <a:effectRef idx="0">
            <a:schemeClr val="accent3"/>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a:solidFill>
                  <a:srgbClr val="FFC000"/>
                </a:solidFill>
                <a:latin typeface="Cambria" panose="02040503050406030204" pitchFamily="18" charset="0"/>
                <a:ea typeface="Cambria" panose="02040503050406030204" pitchFamily="18" charset="0"/>
              </a:rPr>
              <a:t>MỤC 3. QUY </a:t>
            </a:r>
            <a:r>
              <a:rPr lang="en-US" altLang="en-US" sz="1600" b="1" err="1">
                <a:solidFill>
                  <a:srgbClr val="FFC000"/>
                </a:solidFill>
                <a:latin typeface="Cambria" panose="02040503050406030204" pitchFamily="18" charset="0"/>
                <a:ea typeface="Cambria" panose="02040503050406030204" pitchFamily="18" charset="0"/>
              </a:rPr>
              <a:t>ĐỊNH</a:t>
            </a:r>
            <a:r>
              <a:rPr lang="en-US" altLang="en-US" sz="1600" b="1">
                <a:solidFill>
                  <a:srgbClr val="FFC000"/>
                </a:solidFill>
                <a:latin typeface="Cambria" panose="02040503050406030204" pitchFamily="18" charset="0"/>
                <a:ea typeface="Cambria" panose="02040503050406030204" pitchFamily="18" charset="0"/>
              </a:rPr>
              <a:t> CHUNG </a:t>
            </a:r>
            <a:r>
              <a:rPr lang="en-US" altLang="en-US" sz="1600" b="1" err="1">
                <a:solidFill>
                  <a:srgbClr val="FFC000"/>
                </a:solidFill>
                <a:latin typeface="Cambria" panose="02040503050406030204" pitchFamily="18" charset="0"/>
                <a:ea typeface="Cambria" panose="02040503050406030204" pitchFamily="18" charset="0"/>
              </a:rPr>
              <a:t>VỀ</a:t>
            </a:r>
            <a:r>
              <a:rPr lang="en-US" altLang="en-US" sz="1600" b="1">
                <a:solidFill>
                  <a:srgbClr val="FFC000"/>
                </a:solidFill>
                <a:latin typeface="Cambria" panose="02040503050406030204" pitchFamily="18" charset="0"/>
                <a:ea typeface="Cambria" panose="02040503050406030204" pitchFamily="18" charset="0"/>
              </a:rPr>
              <a:t> </a:t>
            </a:r>
            <a:r>
              <a:rPr lang="en-US" altLang="en-US" sz="1600" b="1" err="1">
                <a:solidFill>
                  <a:srgbClr val="FFC000"/>
                </a:solidFill>
                <a:latin typeface="Cambria" panose="02040503050406030204" pitchFamily="18" charset="0"/>
                <a:ea typeface="Cambria" panose="02040503050406030204" pitchFamily="18" charset="0"/>
              </a:rPr>
              <a:t>CẤP</a:t>
            </a:r>
            <a:r>
              <a:rPr lang="en-US" altLang="en-US" sz="1600" b="1">
                <a:solidFill>
                  <a:srgbClr val="FFC000"/>
                </a:solidFill>
                <a:latin typeface="Cambria" panose="02040503050406030204" pitchFamily="18" charset="0"/>
                <a:ea typeface="Cambria" panose="02040503050406030204" pitchFamily="18" charset="0"/>
              </a:rPr>
              <a:t> </a:t>
            </a:r>
            <a:r>
              <a:rPr lang="en-US" altLang="en-US" sz="1600" b="1" err="1">
                <a:solidFill>
                  <a:srgbClr val="FFC000"/>
                </a:solidFill>
                <a:latin typeface="Cambria" panose="02040503050406030204" pitchFamily="18" charset="0"/>
                <a:ea typeface="Cambria" panose="02040503050406030204" pitchFamily="18" charset="0"/>
              </a:rPr>
              <a:t>GIẤY</a:t>
            </a:r>
            <a:r>
              <a:rPr lang="en-US" altLang="en-US" sz="1600" b="1">
                <a:solidFill>
                  <a:srgbClr val="FFC000"/>
                </a:solidFill>
                <a:latin typeface="Cambria" panose="02040503050406030204" pitchFamily="18" charset="0"/>
                <a:ea typeface="Cambria" panose="02040503050406030204" pitchFamily="18" charset="0"/>
              </a:rPr>
              <a:t> </a:t>
            </a:r>
            <a:r>
              <a:rPr lang="en-US" altLang="en-US" sz="1600" b="1" err="1">
                <a:solidFill>
                  <a:srgbClr val="FFC000"/>
                </a:solidFill>
                <a:latin typeface="Cambria" panose="02040503050406030204" pitchFamily="18" charset="0"/>
                <a:ea typeface="Cambria" panose="02040503050406030204" pitchFamily="18" charset="0"/>
              </a:rPr>
              <a:t>PHÉP</a:t>
            </a:r>
            <a:r>
              <a:rPr lang="en-US" altLang="en-US" sz="1600" b="1">
                <a:solidFill>
                  <a:srgbClr val="FFC000"/>
                </a:solidFill>
                <a:latin typeface="Cambria" panose="02040503050406030204" pitchFamily="18" charset="0"/>
                <a:ea typeface="Cambria" panose="02040503050406030204" pitchFamily="18" charset="0"/>
              </a:rPr>
              <a:t> </a:t>
            </a:r>
            <a:r>
              <a:rPr lang="en-US" altLang="en-US" sz="1600" b="1" err="1">
                <a:solidFill>
                  <a:srgbClr val="FFC000"/>
                </a:solidFill>
                <a:latin typeface="Cambria" panose="02040503050406030204" pitchFamily="18" charset="0"/>
                <a:ea typeface="Cambria" panose="02040503050406030204" pitchFamily="18" charset="0"/>
              </a:rPr>
              <a:t>HÀNH</a:t>
            </a:r>
            <a:r>
              <a:rPr lang="en-US" altLang="en-US" sz="1600" b="1">
                <a:solidFill>
                  <a:srgbClr val="FFC000"/>
                </a:solidFill>
                <a:latin typeface="Cambria" panose="02040503050406030204" pitchFamily="18" charset="0"/>
                <a:ea typeface="Cambria" panose="02040503050406030204" pitchFamily="18" charset="0"/>
              </a:rPr>
              <a:t> </a:t>
            </a:r>
            <a:r>
              <a:rPr lang="en-US" altLang="en-US" sz="1600" b="1" err="1">
                <a:solidFill>
                  <a:srgbClr val="FFC000"/>
                </a:solidFill>
                <a:latin typeface="Cambria" panose="02040503050406030204" pitchFamily="18" charset="0"/>
                <a:ea typeface="Cambria" panose="02040503050406030204" pitchFamily="18" charset="0"/>
              </a:rPr>
              <a:t>NGHỀ</a:t>
            </a:r>
            <a:r>
              <a:rPr lang="en-US" altLang="en-US" sz="1600" b="1">
                <a:solidFill>
                  <a:srgbClr val="FFC000"/>
                </a:solidFill>
                <a:latin typeface="Cambria" panose="02040503050406030204" pitchFamily="18" charset="0"/>
                <a:ea typeface="Cambria" panose="02040503050406030204" pitchFamily="18" charset="0"/>
              </a:rPr>
              <a:t> </a:t>
            </a:r>
            <a:r>
              <a:rPr lang="en-US" altLang="en-US" sz="1600" b="1" err="1">
                <a:solidFill>
                  <a:srgbClr val="FFC000"/>
                </a:solidFill>
                <a:latin typeface="Cambria" panose="02040503050406030204" pitchFamily="18" charset="0"/>
                <a:ea typeface="Cambria" panose="02040503050406030204" pitchFamily="18" charset="0"/>
              </a:rPr>
              <a:t>KBCB</a:t>
            </a:r>
            <a:endParaRPr lang="en-US" altLang="en-US" sz="1600" b="1">
              <a:solidFill>
                <a:srgbClr val="FFC000"/>
              </a:solidFill>
              <a:latin typeface="Cambria" panose="02040503050406030204" pitchFamily="18" charset="0"/>
              <a:ea typeface="Cambria" panose="02040503050406030204" pitchFamily="18" charset="0"/>
              <a:cs typeface="Cambria" panose="02040503050406030204" pitchFamily="18" charset="0"/>
            </a:endParaRPr>
          </a:p>
        </p:txBody>
      </p:sp>
      <p:sp>
        <p:nvSpPr>
          <p:cNvPr id="7" name="Oval 6">
            <a:extLst>
              <a:ext uri="{FF2B5EF4-FFF2-40B4-BE49-F238E27FC236}">
                <a16:creationId xmlns:a16="http://schemas.microsoft.com/office/drawing/2014/main" id="{29B62E32-F2C7-E4CC-C866-FB5C68101A4A}"/>
              </a:ext>
            </a:extLst>
          </p:cNvPr>
          <p:cNvSpPr/>
          <p:nvPr/>
        </p:nvSpPr>
        <p:spPr bwMode="auto">
          <a:xfrm>
            <a:off x="9471255" y="2536240"/>
            <a:ext cx="2220001" cy="1761440"/>
          </a:xfrm>
          <a:prstGeom prst="ellipse">
            <a:avLst/>
          </a:prstGeom>
          <a:solidFill>
            <a:schemeClr val="tx1">
              <a:lumMod val="75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err="1">
                <a:solidFill>
                  <a:srgbClr val="FFFFFF"/>
                </a:solidFill>
                <a:latin typeface="Cambria" panose="02040503050406030204" pitchFamily="18" charset="0"/>
                <a:ea typeface="Cambria" panose="02040503050406030204" pitchFamily="18" charset="0"/>
              </a:rPr>
              <a:t>MỤC</a:t>
            </a:r>
            <a:r>
              <a:rPr lang="en-US" altLang="en-US" sz="1600" b="1">
                <a:solidFill>
                  <a:srgbClr val="FFFFFF"/>
                </a:solidFill>
                <a:latin typeface="Cambria" panose="02040503050406030204" pitchFamily="18" charset="0"/>
                <a:ea typeface="Cambria" panose="02040503050406030204" pitchFamily="18" charset="0"/>
              </a:rPr>
              <a:t> 5. CẤP GIẤY PHÉP HÀNH NGHỀ KBCB LƯƠNG Y, BTGT, PPCBGT</a:t>
            </a:r>
            <a:endParaRPr lang="en-US" altLang="en-US" sz="16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8" name="Oval 7">
            <a:extLst>
              <a:ext uri="{FF2B5EF4-FFF2-40B4-BE49-F238E27FC236}">
                <a16:creationId xmlns:a16="http://schemas.microsoft.com/office/drawing/2014/main" id="{C5320C57-602D-7F27-9CF7-5F3CF06A0096}"/>
              </a:ext>
            </a:extLst>
          </p:cNvPr>
          <p:cNvSpPr/>
          <p:nvPr/>
        </p:nvSpPr>
        <p:spPr bwMode="auto">
          <a:xfrm>
            <a:off x="7432766" y="4671661"/>
            <a:ext cx="2481943" cy="1467881"/>
          </a:xfrm>
          <a:prstGeom prst="ellipse">
            <a:avLst/>
          </a:prstGeom>
          <a:solidFill>
            <a:schemeClr val="tx1">
              <a:lumMod val="5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err="1">
                <a:solidFill>
                  <a:schemeClr val="bg1"/>
                </a:solidFill>
                <a:latin typeface="Cambria" panose="02040503050406030204" pitchFamily="18" charset="0"/>
                <a:ea typeface="Cambria" panose="02040503050406030204" pitchFamily="18" charset="0"/>
                <a:cs typeface="Cambria" panose="02040503050406030204" pitchFamily="18" charset="0"/>
              </a:rPr>
              <a:t>MỤC</a:t>
            </a:r>
            <a:r>
              <a:rPr lang="en-US" altLang="en-US" sz="1600" b="1">
                <a:solidFill>
                  <a:schemeClr val="bg1"/>
                </a:solidFill>
                <a:latin typeface="Cambria" panose="02040503050406030204" pitchFamily="18" charset="0"/>
                <a:ea typeface="Cambria" panose="02040503050406030204" pitchFamily="18" charset="0"/>
                <a:cs typeface="Cambria" panose="02040503050406030204" pitchFamily="18" charset="0"/>
              </a:rPr>
              <a:t> 6. ĐĂNG KÝ </a:t>
            </a:r>
            <a:r>
              <a:rPr lang="en-US" altLang="en-US" sz="1600" b="1" err="1">
                <a:solidFill>
                  <a:schemeClr val="bg1"/>
                </a:solidFill>
                <a:latin typeface="Cambria" panose="02040503050406030204" pitchFamily="18" charset="0"/>
                <a:ea typeface="Cambria" panose="02040503050406030204" pitchFamily="18" charset="0"/>
                <a:cs typeface="Cambria" panose="02040503050406030204" pitchFamily="18" charset="0"/>
              </a:rPr>
              <a:t>HÀNH</a:t>
            </a:r>
            <a:r>
              <a:rPr lang="en-US" altLang="en-US" sz="1600" b="1">
                <a:solidFill>
                  <a:schemeClr val="bg1"/>
                </a:solidFill>
                <a:latin typeface="Cambria" panose="02040503050406030204" pitchFamily="18" charset="0"/>
                <a:ea typeface="Cambria" panose="02040503050406030204" pitchFamily="18" charset="0"/>
                <a:cs typeface="Cambria" panose="02040503050406030204" pitchFamily="18" charset="0"/>
              </a:rPr>
              <a:t> </a:t>
            </a:r>
            <a:r>
              <a:rPr lang="en-US" altLang="en-US" sz="1600" b="1" err="1">
                <a:solidFill>
                  <a:schemeClr val="bg1"/>
                </a:solidFill>
                <a:latin typeface="Cambria" panose="02040503050406030204" pitchFamily="18" charset="0"/>
                <a:ea typeface="Cambria" panose="02040503050406030204" pitchFamily="18" charset="0"/>
                <a:cs typeface="Cambria" panose="02040503050406030204" pitchFamily="18" charset="0"/>
              </a:rPr>
              <a:t>NGHỀ</a:t>
            </a:r>
            <a:endParaRPr lang="en-US" altLang="en-US" sz="1600" b="1">
              <a:solidFill>
                <a:schemeClr val="bg1"/>
              </a:solidFill>
              <a:latin typeface="Cambria" panose="02040503050406030204" pitchFamily="18" charset="0"/>
              <a:ea typeface="Cambria" panose="02040503050406030204" pitchFamily="18" charset="0"/>
              <a:cs typeface="Cambria" panose="02040503050406030204" pitchFamily="18" charset="0"/>
            </a:endParaRPr>
          </a:p>
          <a:p>
            <a:pPr algn="ctr" defTabSz="541782">
              <a:lnSpc>
                <a:spcPct val="100000"/>
              </a:lnSpc>
              <a:spcBef>
                <a:spcPct val="0"/>
              </a:spcBef>
              <a:spcAft>
                <a:spcPts val="450"/>
              </a:spcAft>
              <a:buNone/>
            </a:pPr>
            <a:r>
              <a:rPr lang="en-US" altLang="en-US" sz="1600" b="1" err="1">
                <a:solidFill>
                  <a:schemeClr val="bg1"/>
                </a:solidFill>
                <a:latin typeface="Cambria" panose="02040503050406030204" pitchFamily="18" charset="0"/>
                <a:ea typeface="Cambria" panose="02040503050406030204" pitchFamily="18" charset="0"/>
                <a:cs typeface="Cambria" panose="02040503050406030204" pitchFamily="18" charset="0"/>
              </a:rPr>
              <a:t>KBCB</a:t>
            </a:r>
            <a:endParaRPr lang="en-US" altLang="en-US" sz="1600" b="1">
              <a:solidFill>
                <a:schemeClr val="bg1"/>
              </a:solidFill>
              <a:latin typeface="Cambria" panose="02040503050406030204" pitchFamily="18" charset="0"/>
              <a:ea typeface="Cambria" panose="02040503050406030204" pitchFamily="18" charset="0"/>
              <a:cs typeface="Cambria" panose="02040503050406030204" pitchFamily="18" charset="0"/>
            </a:endParaRPr>
          </a:p>
        </p:txBody>
      </p:sp>
      <p:sp>
        <p:nvSpPr>
          <p:cNvPr id="9" name="Oval 8">
            <a:extLst>
              <a:ext uri="{FF2B5EF4-FFF2-40B4-BE49-F238E27FC236}">
                <a16:creationId xmlns:a16="http://schemas.microsoft.com/office/drawing/2014/main" id="{CB191306-FFAC-1211-6379-9B65B6957084}"/>
              </a:ext>
            </a:extLst>
          </p:cNvPr>
          <p:cNvSpPr/>
          <p:nvPr/>
        </p:nvSpPr>
        <p:spPr bwMode="auto">
          <a:xfrm>
            <a:off x="1277202" y="4467497"/>
            <a:ext cx="2223643" cy="1674497"/>
          </a:xfrm>
          <a:prstGeom prst="ellipse">
            <a:avLst/>
          </a:prstGeom>
          <a:solidFill>
            <a:srgbClr val="00B0F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kern="1200" err="1">
                <a:solidFill>
                  <a:srgbClr val="FF0000"/>
                </a:solidFill>
                <a:latin typeface="Cambria" panose="02040503050406030204" pitchFamily="18" charset="0"/>
                <a:ea typeface="Cambria" panose="02040503050406030204" pitchFamily="18" charset="0"/>
              </a:rPr>
              <a:t>MỤC</a:t>
            </a:r>
            <a:r>
              <a:rPr lang="en-US" altLang="en-US" sz="1600" b="1" kern="1200">
                <a:solidFill>
                  <a:srgbClr val="FF0000"/>
                </a:solidFill>
                <a:latin typeface="Cambria" panose="02040503050406030204" pitchFamily="18" charset="0"/>
                <a:ea typeface="Cambria" panose="02040503050406030204" pitchFamily="18" charset="0"/>
              </a:rPr>
              <a:t> 8. SỬ DỤNG NGÔN NGỮ TRONG KBCB</a:t>
            </a:r>
            <a:endParaRPr lang="en-US" altLang="en-US" sz="1600" b="1">
              <a:solidFill>
                <a:srgbClr val="FF0000"/>
              </a:solidFill>
              <a:latin typeface="Cambria" panose="02040503050406030204" pitchFamily="18" charset="0"/>
              <a:ea typeface="Cambria" panose="02040503050406030204" pitchFamily="18" charset="0"/>
              <a:cs typeface="Cambria" panose="02040503050406030204" pitchFamily="18" charset="0"/>
            </a:endParaRPr>
          </a:p>
        </p:txBody>
      </p:sp>
      <p:sp>
        <p:nvSpPr>
          <p:cNvPr id="10" name="Oval 9">
            <a:extLst>
              <a:ext uri="{FF2B5EF4-FFF2-40B4-BE49-F238E27FC236}">
                <a16:creationId xmlns:a16="http://schemas.microsoft.com/office/drawing/2014/main" id="{90535DA4-E7A2-F0A2-1719-6E3B83834D5D}"/>
              </a:ext>
            </a:extLst>
          </p:cNvPr>
          <p:cNvSpPr/>
          <p:nvPr/>
        </p:nvSpPr>
        <p:spPr bwMode="auto">
          <a:xfrm>
            <a:off x="4041854" y="4833256"/>
            <a:ext cx="2267506" cy="1593669"/>
          </a:xfrm>
          <a:prstGeom prst="ellipse">
            <a:avLst/>
          </a:prstGeom>
          <a:solidFill>
            <a:srgbClr val="92D05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err="1">
                <a:solidFill>
                  <a:srgbClr val="FFFFFF"/>
                </a:solidFill>
                <a:latin typeface="Cambria" panose="02040503050406030204" pitchFamily="18" charset="0"/>
                <a:ea typeface="Cambria" panose="02040503050406030204" pitchFamily="18" charset="0"/>
              </a:rPr>
              <a:t>MỤC</a:t>
            </a:r>
            <a:r>
              <a:rPr lang="en-US" altLang="en-US" sz="1600" b="1">
                <a:solidFill>
                  <a:srgbClr val="FFFFFF"/>
                </a:solidFill>
                <a:latin typeface="Cambria" panose="02040503050406030204" pitchFamily="18" charset="0"/>
                <a:ea typeface="Cambria" panose="02040503050406030204" pitchFamily="18" charset="0"/>
              </a:rPr>
              <a:t> 7. ĐÌNH CHỈ, THU HỒI, XỬ LÝ SAU THU HỒI GPHN</a:t>
            </a:r>
            <a:endParaRPr lang="en-US" altLang="en-US" sz="16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1" name="Oval 10">
            <a:extLst>
              <a:ext uri="{FF2B5EF4-FFF2-40B4-BE49-F238E27FC236}">
                <a16:creationId xmlns:a16="http://schemas.microsoft.com/office/drawing/2014/main" id="{27B38FB3-56C7-7E94-D546-CE045A0489EE}"/>
              </a:ext>
            </a:extLst>
          </p:cNvPr>
          <p:cNvSpPr/>
          <p:nvPr/>
        </p:nvSpPr>
        <p:spPr bwMode="auto">
          <a:xfrm>
            <a:off x="627704" y="2495006"/>
            <a:ext cx="1815050" cy="1619794"/>
          </a:xfrm>
          <a:prstGeom prst="ellipse">
            <a:avLst/>
          </a:prstGeom>
          <a:solidFill>
            <a:srgbClr val="0070C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kern="1200" err="1">
                <a:solidFill>
                  <a:srgbClr val="FFFFFF"/>
                </a:solidFill>
                <a:latin typeface="Cambria" panose="02040503050406030204" pitchFamily="18" charset="0"/>
                <a:ea typeface="Cambria" panose="02040503050406030204" pitchFamily="18" charset="0"/>
              </a:rPr>
              <a:t>MỤC</a:t>
            </a:r>
            <a:r>
              <a:rPr lang="en-US" altLang="en-US" sz="1600" b="1" kern="1200">
                <a:solidFill>
                  <a:srgbClr val="FFFFFF"/>
                </a:solidFill>
                <a:latin typeface="Cambria" panose="02040503050406030204" pitchFamily="18" charset="0"/>
                <a:ea typeface="Cambria" panose="02040503050406030204" pitchFamily="18" charset="0"/>
              </a:rPr>
              <a:t> 9. QUY ĐỊNH THỪA NHẬN GPHN</a:t>
            </a:r>
            <a:endParaRPr lang="en-US" altLang="en-US" sz="16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12" name="Oval 11">
            <a:extLst>
              <a:ext uri="{FF2B5EF4-FFF2-40B4-BE49-F238E27FC236}">
                <a16:creationId xmlns:a16="http://schemas.microsoft.com/office/drawing/2014/main" id="{52147F18-44CB-6B05-212A-EB5EEB295013}"/>
              </a:ext>
            </a:extLst>
          </p:cNvPr>
          <p:cNvSpPr/>
          <p:nvPr/>
        </p:nvSpPr>
        <p:spPr bwMode="auto">
          <a:xfrm>
            <a:off x="7798526" y="423390"/>
            <a:ext cx="2651760" cy="1562163"/>
          </a:xfrm>
          <a:prstGeom prst="ellipse">
            <a:avLst/>
          </a:prstGeom>
          <a:solidFill>
            <a:srgbClr val="A365D1"/>
          </a:solidFill>
        </p:spPr>
        <p:style>
          <a:lnRef idx="2">
            <a:schemeClr val="accent5">
              <a:shade val="50000"/>
            </a:schemeClr>
          </a:lnRef>
          <a:fillRef idx="1">
            <a:schemeClr val="accent5"/>
          </a:fillRef>
          <a:effectRef idx="0">
            <a:schemeClr val="accent5"/>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541782">
              <a:lnSpc>
                <a:spcPct val="100000"/>
              </a:lnSpc>
              <a:spcBef>
                <a:spcPct val="0"/>
              </a:spcBef>
              <a:spcAft>
                <a:spcPts val="450"/>
              </a:spcAft>
              <a:buNone/>
            </a:pPr>
            <a:r>
              <a:rPr lang="en-US" altLang="en-US" sz="1600" b="1">
                <a:solidFill>
                  <a:srgbClr val="FF0000"/>
                </a:solidFill>
                <a:latin typeface="Cambria" panose="02040503050406030204" pitchFamily="18" charset="0"/>
                <a:ea typeface="Cambria" panose="02040503050406030204" pitchFamily="18" charset="0"/>
              </a:rPr>
              <a:t>MỤC 4. CẤP GIẤY PHÉP HÀNH </a:t>
            </a:r>
            <a:r>
              <a:rPr lang="en-US" altLang="en-US" sz="1600" b="1" err="1">
                <a:solidFill>
                  <a:srgbClr val="FF0000"/>
                </a:solidFill>
                <a:latin typeface="Cambria" panose="02040503050406030204" pitchFamily="18" charset="0"/>
                <a:ea typeface="Cambria" panose="02040503050406030204" pitchFamily="18" charset="0"/>
              </a:rPr>
              <a:t>NGHỀ</a:t>
            </a:r>
            <a:r>
              <a:rPr lang="en-US" altLang="en-US" sz="1600" b="1">
                <a:solidFill>
                  <a:srgbClr val="FF0000"/>
                </a:solidFill>
                <a:latin typeface="Cambria" panose="02040503050406030204" pitchFamily="18" charset="0"/>
                <a:ea typeface="Cambria" panose="02040503050406030204" pitchFamily="18" charset="0"/>
              </a:rPr>
              <a:t> </a:t>
            </a:r>
            <a:r>
              <a:rPr lang="en-US" altLang="en-US" sz="1600" b="1" err="1">
                <a:solidFill>
                  <a:srgbClr val="FF0000"/>
                </a:solidFill>
                <a:latin typeface="Cambria" panose="02040503050406030204" pitchFamily="18" charset="0"/>
                <a:ea typeface="Cambria" panose="02040503050406030204" pitchFamily="18" charset="0"/>
              </a:rPr>
              <a:t>KBCB</a:t>
            </a:r>
            <a:endParaRPr lang="en-US" altLang="en-US" sz="1600" b="1">
              <a:solidFill>
                <a:srgbClr val="FF0000"/>
              </a:solidFill>
              <a:latin typeface="Cambria" panose="02040503050406030204" pitchFamily="18" charset="0"/>
              <a:ea typeface="Cambria" panose="02040503050406030204" pitchFamily="18" charset="0"/>
              <a:cs typeface="Cambria" panose="02040503050406030204" pitchFamily="18" charset="0"/>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AD70ACC-B320-90AA-A1BE-176320394415}"/>
              </a:ext>
            </a:extLst>
          </p:cNvPr>
          <p:cNvGraphicFramePr/>
          <p:nvPr>
            <p:extLst>
              <p:ext uri="{D42A27DB-BD31-4B8C-83A1-F6EECF244321}">
                <p14:modId xmlns:p14="http://schemas.microsoft.com/office/powerpoint/2010/main" val="2427886424"/>
              </p:ext>
            </p:extLst>
          </p:nvPr>
        </p:nvGraphicFramePr>
        <p:xfrm>
          <a:off x="838200" y="365126"/>
          <a:ext cx="10515600" cy="960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Content Placeholder 4">
            <a:extLst>
              <a:ext uri="{FF2B5EF4-FFF2-40B4-BE49-F238E27FC236}">
                <a16:creationId xmlns:a16="http://schemas.microsoft.com/office/drawing/2014/main" id="{396275F2-1756-B663-C378-59B3C2B5C78D}"/>
              </a:ext>
            </a:extLst>
          </p:cNvPr>
          <p:cNvGraphicFramePr>
            <a:graphicFrameLocks/>
          </p:cNvGraphicFramePr>
          <p:nvPr>
            <p:extLst>
              <p:ext uri="{D42A27DB-BD31-4B8C-83A1-F6EECF244321}">
                <p14:modId xmlns:p14="http://schemas.microsoft.com/office/powerpoint/2010/main" val="2648561207"/>
              </p:ext>
            </p:extLst>
          </p:nvPr>
        </p:nvGraphicFramePr>
        <p:xfrm>
          <a:off x="638175" y="1484242"/>
          <a:ext cx="11120438" cy="514515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AD70ACC-B320-90AA-A1BE-176320394415}"/>
              </a:ext>
            </a:extLst>
          </p:cNvPr>
          <p:cNvGraphicFramePr/>
          <p:nvPr>
            <p:extLst>
              <p:ext uri="{D42A27DB-BD31-4B8C-83A1-F6EECF244321}">
                <p14:modId xmlns:p14="http://schemas.microsoft.com/office/powerpoint/2010/main" val="3452834302"/>
              </p:ext>
            </p:extLst>
          </p:nvPr>
        </p:nvGraphicFramePr>
        <p:xfrm>
          <a:off x="838200" y="338882"/>
          <a:ext cx="10515600" cy="704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a:extLst>
              <a:ext uri="{FF2B5EF4-FFF2-40B4-BE49-F238E27FC236}">
                <a16:creationId xmlns:a16="http://schemas.microsoft.com/office/drawing/2014/main" id="{A0F2B308-87B9-3FFA-3EAD-05E9F23C3042}"/>
              </a:ext>
            </a:extLst>
          </p:cNvPr>
          <p:cNvSpPr txBox="1">
            <a:spLocks/>
          </p:cNvSpPr>
          <p:nvPr/>
        </p:nvSpPr>
        <p:spPr>
          <a:xfrm>
            <a:off x="557213" y="1114425"/>
            <a:ext cx="11344275" cy="5457825"/>
          </a:xfrm>
          <a:prstGeom prst="rect">
            <a:avLst/>
          </a:prstGeom>
        </p:spPr>
        <p:txBody>
          <a:bodyPr>
            <a:noAutofit/>
          </a:bodyPr>
          <a:lstStyle/>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TRƯỜNG HỢP CƠ SỞ KCB KHÔNG BÓC TÁCH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được chi phí KCB bệnh truyền nhiễm nhóm A và các bệnh khác để thanh toán theo các nguồn hoặc không thu được các khoản chi phí phát sinh trong quá trình điều trị mà người bệnh phải trả theo quy định do một trong các nguyên nhân bất khả kháng quy định tại khoản 7 Điều này thì được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ngân sách nhà nước chi trả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theo số lượng dịch vụ y tế thực tế sử dụng và mức giá dịch vụ KCB BHYT.</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4.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MỨC GIÁ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dịch vụ, danh mục thuốc KCB BHYT: áp dụng theo mức giá dịch vụ, thiết bị y tế, danh mục thuốc KCB của cơ sở KCB được thành lập, huy động, điều động hoặc bệnh viện chủ quản.</a:t>
            </a:r>
          </a:p>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5.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VIỆC THANH TOÁN CHI PHÍ KCB TẠI CƠ SỞ KCB TƯ NHÂN</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do cơ quan có thẩm quyền cấp tỉnh giao nhiệm vụ được thực hiện theo nguyên tắc:</a:t>
            </a:r>
          </a:p>
          <a:p>
            <a:pPr marL="685800" marR="0" lvl="1"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 Chi phí KCB tại cơ sở KCB tư nhân được ngân sách nhà nước và quỹ BHYT chi trả theo nguyên tắc quy định tại khoản 1 và khoản 2 Điều này;</a:t>
            </a:r>
          </a:p>
          <a:p>
            <a:pPr marL="685800" marR="0" lvl="1"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b) Mức giá dịch vụ, danh mục thuốc, thiết bị y tế và mức giá dịch vụ KCB BHYT phục vụ KCB: áp dụng theo mức giá của cơ sở KCB đó nhưng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không quá mức cao nhất của giá dịch vụ KCB của cơ sở KCB của nhà nước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trên địa bàn;</a:t>
            </a:r>
          </a:p>
          <a:p>
            <a:pPr marL="685800" marR="0" lvl="1"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 Cơ quan chuyên môn về y tế thuộc UBND cấp tỉnh có trách nhiệm </a:t>
            </a:r>
            <a:r>
              <a:rPr kumimoji="0" lang="en-US" sz="2000" b="0"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ký hợp đồng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với cơ sở KCB tư nhân được cơ quan có thẩm quyền cấp tỉnh giao nhiệm vụ tiếp nhận, quản lý, chăm sóc sức khỏe, điều trị người bệnh trong trường hợp xảy ra thiên tai, thảm họa, dịch bệnh truyền nhiễm nhóm A hoặc tình trạng khẩn cấp.</a:t>
            </a:r>
            <a:endParaRPr kumimoji="0" lang="en-US" sz="2000" b="0" i="0" u="none" strike="noStrike" kern="1200" cap="none" spc="0" normalizeH="0" baseline="0" noProof="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A0F2B308-87B9-3FFA-3EAD-05E9F23C3042}"/>
              </a:ext>
            </a:extLst>
          </p:cNvPr>
          <p:cNvSpPr txBox="1">
            <a:spLocks/>
          </p:cNvSpPr>
          <p:nvPr/>
        </p:nvSpPr>
        <p:spPr>
          <a:xfrm>
            <a:off x="442913" y="1028700"/>
            <a:ext cx="11458575" cy="5486400"/>
          </a:xfrm>
          <a:prstGeom prst="rect">
            <a:avLst/>
          </a:prstGeom>
        </p:spPr>
        <p:txBody>
          <a:bodyPr>
            <a:noAutofit/>
          </a:bodyPr>
          <a:lstStyle/>
          <a:p>
            <a:pPr marL="228600" marR="0" lvl="0" indent="-228600" algn="just" defTabSz="914400" rtl="0" eaLnBrk="1" fontAlgn="auto" latinLnBrk="0" hangingPunct="1">
              <a:lnSpc>
                <a:spcPct val="90000"/>
              </a:lnSpc>
              <a:spcBef>
                <a:spcPts val="600"/>
              </a:spcBef>
              <a:spcAft>
                <a:spcPts val="0"/>
              </a:spcAft>
              <a:buClrTx/>
              <a:buSzTx/>
              <a:buFont typeface="Arial" panose="020B0604020202020204" pitchFamily="34" charset="0"/>
              <a:buChar char="•"/>
              <a:tabLst/>
              <a:defRPr/>
            </a:pPr>
            <a:r>
              <a:rPr kumimoji="0" lang="en-US" sz="2000" b="1" i="0" u="none" strike="noStrike" kern="1200" cap="none" spc="0" normalizeH="0" baseline="0" noProof="0" smtClean="0">
                <a:ln>
                  <a:noFill/>
                </a:ln>
                <a:solidFill>
                  <a:srgbClr val="FF0000"/>
                </a:solidFill>
                <a:effectLst/>
                <a:uLnTx/>
                <a:uFillTx/>
                <a:latin typeface="Arial" panose="020B0604020202020204" pitchFamily="34" charset="0"/>
                <a:ea typeface="Times New Roman" panose="02020603050405020304" pitchFamily="18" charset="0"/>
                <a:cs typeface="+mn-cs"/>
              </a:rPr>
              <a:t>6.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Đối với việc thanh toán chi phí KCB tại các cơ sở KCB trong trường hợp do số lượng người bệnh nhập viện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vượt quá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quy mô giường bệnh, không đủ nhân lực thực hiện việc KCB (bao gồm cả hoạt động thống kê chi phí, DVKT khi người bệnh sử dụng):</a:t>
            </a:r>
          </a:p>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 Ngân sách nhà nước thanh toán chi phí KCB theo số lượng thực tế sử dụng và giá mua vào theo quy định của pháp luật về đấu thầu.</a:t>
            </a:r>
          </a:p>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Trường hợp cơ sở KCB chưa đủ điều kiện để thực hiện một số DVKT thì được ký hợp đồng dịch vụ y tế với các cơ sở KCB khác trên địa bàn có đủ điều kiện thực hiện theo quy định chuyên môn, được ngân sách nhà nước thanh toán theo mức giá dịch vụ KCB BHYT được cấp có thẩm quyền phê duyệt cho cơ sở KCB thực hiện dịch vụ;</a:t>
            </a:r>
          </a:p>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b) Quỹ BHYT thanh toán phần chi phí KCB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CÁC BỆNH KHÁC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trong quá trình điều trị bệnh truyền nhiễm nhóm A theo phạm vi được hưởng và mức hưởng BHYT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NHƯ TRƯỜNG HỢP ĐI KCB ĐÚNG TUYẾN</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người bệnh truyền nhiễm nhóm A có tham gia BHYT tự chi trả chi phí cùng chi trả và các chi phí ngoài phạm vi được hưởng (nếu có).</a:t>
            </a:r>
          </a:p>
          <a:p>
            <a:pPr marL="0" marR="0" lvl="0" indent="0" algn="just" defTabSz="914400" rtl="0" eaLnBrk="1" fontAlgn="auto" latinLnBrk="0" hangingPunct="1">
              <a:lnSpc>
                <a:spcPct val="90000"/>
              </a:lnSpc>
              <a:spcBef>
                <a:spcPts val="6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c) Trường hợp cơ sở KCB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KHÔNG BÓC TÁCH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được chi phí KCB bệnh truyền nhiễm nhóm A và bệnh khác để thanh toán theo các nguồn hoặc không thu được các khoản chi phí phát sinh trong quá trình điều trị mà người bệnh phải trả theo quy định do một trong các nguyên nhân bất khả kháng quy định tại khoản 7 Điều này thì được </a:t>
            </a:r>
            <a:r>
              <a:rPr kumimoji="0" lang="en-US" sz="2000" b="1" i="0" u="none" strike="noStrike" kern="1200" cap="none" spc="0" normalizeH="0" baseline="0" noProof="0" smtClean="0">
                <a:ln>
                  <a:noFill/>
                </a:ln>
                <a:solidFill>
                  <a:srgbClr val="FF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NGÂN SÁCH NHÀ NƯỚC CHI TRẢ </a:t>
            </a:r>
            <a:r>
              <a:rPr kumimoji="0" lang="en-US" sz="2000" b="0" i="0" u="none" strike="noStrike" kern="1200" cap="none" spc="0" normalizeH="0" baseline="0" noProof="0" smtClean="0">
                <a:ln>
                  <a:noFill/>
                </a:ln>
                <a:solidFill>
                  <a:schemeClr val="tx1"/>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theo số lượng thực tế sử dụng và giá mua vào theo quy định của pháp luật về đấu thầu.</a:t>
            </a:r>
            <a:endParaRPr kumimoji="0" lang="en-US" sz="2000" b="0"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p:txBody>
      </p:sp>
      <p:sp>
        <p:nvSpPr>
          <p:cNvPr id="3" name="Rectangle 2"/>
          <p:cNvSpPr/>
          <p:nvPr/>
        </p:nvSpPr>
        <p:spPr>
          <a:xfrm>
            <a:off x="742950" y="299948"/>
            <a:ext cx="10644188" cy="646331"/>
          </a:xfrm>
          <a:prstGeom prst="rect">
            <a:avLst/>
          </a:prstGeom>
        </p:spPr>
        <p:txBody>
          <a:bodyPr wrap="square">
            <a:spAutoFit/>
          </a:bodyPr>
          <a:lstStyle/>
          <a:p>
            <a:pPr lvl="0" algn="ctr"/>
            <a:r>
              <a:rPr lang="en-US" b="1" smtClean="0"/>
              <a:t>THANH TOÁN CHI PHÍ KCB ĐỐI VỚI NGƯỜI BỆNH ĐIỀU TRỊ TRONG TRƯỜNG HỢP XẢY RA THIÊN TAI, THẢM HỌA, DỊCH BỆNH TRUYỀN NHIỄM NHÓM A HOẶC TÌNH TRẠNG KHẨN CẤP </a:t>
            </a:r>
            <a:r>
              <a:rPr lang="en-US" b="1" smtClean="0">
                <a:solidFill>
                  <a:srgbClr val="FF0000"/>
                </a:solidFill>
              </a:rPr>
              <a:t>(TIẾP)</a:t>
            </a:r>
            <a:endParaRPr lang="en-US">
              <a:solidFill>
                <a:srgbClr val="FF0000"/>
              </a:solidFill>
            </a:endParaRP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2913" y="171450"/>
            <a:ext cx="11287125" cy="1200329"/>
          </a:xfrm>
          <a:prstGeom prst="rect">
            <a:avLst/>
          </a:prstGeom>
        </p:spPr>
        <p:txBody>
          <a:bodyPr wrap="square">
            <a:spAutoFit/>
          </a:bodyPr>
          <a:lstStyle/>
          <a:p>
            <a:pPr algn="ctr"/>
            <a:r>
              <a:rPr lang="en-US" b="1" smtClean="0">
                <a:latin typeface="Times New Roman" panose="02020603050405020304" pitchFamily="18" charset="0"/>
                <a:ea typeface="Times New Roman" panose="02020603050405020304" pitchFamily="18" charset="0"/>
                <a:cs typeface="Times New Roman" panose="02020603050405020304" pitchFamily="18" charset="0"/>
              </a:rPr>
              <a:t>VIỆC ĐIỀU CHUYỂN THUỐC, THIẾT BỊ Y TẾ ĐÃ MUA TỪ NGUỒN NGÂN SÁCH NHÀ NƯỚC ĐÃ QUYẾT TOÁN HOẶC ĐƯỢC TÀI TRỢ, VIỆN TRỢ CHO HOẠT ĐỘNG PHỤC VỤ PHÒNG, CHỐNG, KHẮC PHỤC HẬU QUẢ TRONG TRƯỜNG HỢP XẢY RA THIÊN TAI, THẢM HỌA, DỊCH BỆNH TRUYỀN NHIỄM THUỘC NHÓM A HOẶC TÌNH TRẠNG KHẨN CẤP (Đ 112)</a:t>
            </a:r>
            <a:endParaRPr lang="en-US"/>
          </a:p>
        </p:txBody>
      </p:sp>
      <p:graphicFrame>
        <p:nvGraphicFramePr>
          <p:cNvPr id="3" name="Content Placeholder 4">
            <a:extLst>
              <a:ext uri="{FF2B5EF4-FFF2-40B4-BE49-F238E27FC236}">
                <a16:creationId xmlns:a16="http://schemas.microsoft.com/office/drawing/2014/main" id="{6A55954F-2E05-1321-5F90-CBD7245ACDCD}"/>
              </a:ext>
            </a:extLst>
          </p:cNvPr>
          <p:cNvGraphicFramePr>
            <a:graphicFrameLocks/>
          </p:cNvGraphicFramePr>
          <p:nvPr>
            <p:extLst>
              <p:ext uri="{D42A27DB-BD31-4B8C-83A1-F6EECF244321}">
                <p14:modId xmlns:p14="http://schemas.microsoft.com/office/powerpoint/2010/main" val="920294176"/>
              </p:ext>
            </p:extLst>
          </p:nvPr>
        </p:nvGraphicFramePr>
        <p:xfrm>
          <a:off x="557213" y="2028824"/>
          <a:ext cx="11415712" cy="42148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a:extLst>
              <a:ext uri="{FF2B5EF4-FFF2-40B4-BE49-F238E27FC236}">
                <a16:creationId xmlns:a16="http://schemas.microsoft.com/office/drawing/2014/main" id="{1103B6E9-9556-A03E-8929-E34FFF0998D3}"/>
              </a:ext>
            </a:extLst>
          </p:cNvPr>
          <p:cNvGraphicFramePr/>
          <p:nvPr>
            <p:extLst>
              <p:ext uri="{D42A27DB-BD31-4B8C-83A1-F6EECF244321}">
                <p14:modId xmlns:p14="http://schemas.microsoft.com/office/powerpoint/2010/main" val="360841673"/>
              </p:ext>
            </p:extLst>
          </p:nvPr>
        </p:nvGraphicFramePr>
        <p:xfrm>
          <a:off x="1006129" y="1408251"/>
          <a:ext cx="3697357" cy="38431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441663"/>
            <a:ext cx="10629900" cy="1477328"/>
          </a:xfrm>
          <a:prstGeom prst="rect">
            <a:avLst/>
          </a:prstGeom>
        </p:spPr>
        <p:txBody>
          <a:bodyPr wrap="square">
            <a:spAutoFit/>
          </a:bodyPr>
          <a:lstStyle/>
          <a:p>
            <a:pPr algn="ctr"/>
            <a:r>
              <a:rPr lang="en-US" b="1" smtClean="0">
                <a:latin typeface="Times New Roman" panose="02020603050405020304" pitchFamily="18" charset="0"/>
                <a:ea typeface="Times New Roman" panose="02020603050405020304" pitchFamily="18" charset="0"/>
                <a:cs typeface="Times New Roman" panose="02020603050405020304" pitchFamily="18" charset="0"/>
              </a:rPr>
              <a:t>VIỆC ĐIỀU CHUYỂN THUỐC, THIẾT BỊ Y TẾ ĐÃ MUA TỪ NGUỒN NGÂN SÁCH NHÀ NƯỚC ĐÃ QUYẾT TOÁN HOẶC ĐƯỢC TÀI TRỢ, VIỆN TRỢ CHO HOẠT ĐỘNG PHỤC VỤ PHÒNG, CHỐNG, KHẮC PHỤC HẬU QUẢ TRONG TRƯỜNG HỢP XẢY RA THIÊN TAI, THẢM HỌA, DỊCH BỆNH TRUYỀN NHIỄM THUỘC NHÓM A HOẶC TÌNH TRẠNG KHẨN CẤP</a:t>
            </a:r>
          </a:p>
          <a:p>
            <a:pPr algn="ctr"/>
            <a:endParaRPr lang="en-US"/>
          </a:p>
        </p:txBody>
      </p:sp>
      <p:graphicFrame>
        <p:nvGraphicFramePr>
          <p:cNvPr id="3" name="Content Placeholder 4">
            <a:extLst>
              <a:ext uri="{FF2B5EF4-FFF2-40B4-BE49-F238E27FC236}">
                <a16:creationId xmlns:a16="http://schemas.microsoft.com/office/drawing/2014/main" id="{EEDD0F10-885B-C91F-1F36-B9BC4A9A16F2}"/>
              </a:ext>
            </a:extLst>
          </p:cNvPr>
          <p:cNvGraphicFramePr>
            <a:graphicFrameLocks/>
          </p:cNvGraphicFramePr>
          <p:nvPr>
            <p:extLst>
              <p:ext uri="{D42A27DB-BD31-4B8C-83A1-F6EECF244321}">
                <p14:modId xmlns:p14="http://schemas.microsoft.com/office/powerpoint/2010/main" val="237006988"/>
              </p:ext>
            </p:extLst>
          </p:nvPr>
        </p:nvGraphicFramePr>
        <p:xfrm>
          <a:off x="838200" y="2809460"/>
          <a:ext cx="10515600" cy="35913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a:extLst>
              <a:ext uri="{FF2B5EF4-FFF2-40B4-BE49-F238E27FC236}">
                <a16:creationId xmlns:a16="http://schemas.microsoft.com/office/drawing/2014/main" id="{8750348C-BDC0-FEE3-84CB-A39E259DF3B2}"/>
              </a:ext>
            </a:extLst>
          </p:cNvPr>
          <p:cNvGraphicFramePr/>
          <p:nvPr>
            <p:extLst>
              <p:ext uri="{D42A27DB-BD31-4B8C-83A1-F6EECF244321}">
                <p14:modId xmlns:p14="http://schemas.microsoft.com/office/powerpoint/2010/main" val="3288712879"/>
              </p:ext>
            </p:extLst>
          </p:nvPr>
        </p:nvGraphicFramePr>
        <p:xfrm>
          <a:off x="993912" y="2213113"/>
          <a:ext cx="3697357" cy="50358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75657" y="474345"/>
            <a:ext cx="10698480" cy="5116558"/>
          </a:xfrm>
          <a:prstGeom prst="rect">
            <a:avLst/>
          </a:prstGeom>
        </p:spPr>
        <p:txBody>
          <a:bodyPr wrap="square">
            <a:spAutoFit/>
          </a:bodyPr>
          <a:lstStyle/>
          <a:p>
            <a:pPr algn="just"/>
            <a:r>
              <a:rPr lang="en-US" sz="2600" b="1" smtClean="0">
                <a:latin typeface="Times New Roman" pitchFamily="18" charset="0"/>
                <a:cs typeface="Times New Roman" pitchFamily="18" charset="0"/>
              </a:rPr>
              <a:t>Mục 2. CÁC HÌNH THỨC THU HÚT NGUỒN LỰC XÃ HỘI TRONG HOẠT ĐỘNG KHÁM BỆNH, CHỮA BỆNH (từ điều -118)</a:t>
            </a:r>
          </a:p>
          <a:p>
            <a:r>
              <a:rPr lang="en-US" sz="2700" b="1" smtClean="0">
                <a:latin typeface="Times New Roman" pitchFamily="18" charset="0"/>
                <a:cs typeface="Times New Roman" pitchFamily="18" charset="0"/>
              </a:rPr>
              <a:t>Điều 117. Mua trả chậm, trả dần và mượn thiết bị y tế</a:t>
            </a:r>
            <a:endParaRPr lang="en-US" sz="2700"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1. Mua trả chậm, trả dần:</a:t>
            </a:r>
            <a:r>
              <a:rPr lang="en-US" sz="2700" smtClean="0">
                <a:latin typeface="Times New Roman" pitchFamily="18" charset="0"/>
                <a:cs typeface="Times New Roman" pitchFamily="18" charset="0"/>
              </a:rPr>
              <a:t> Các cơ sở KCB của nhà nước căn cứ vào tiêu chuẩn định mức thiết bị y tế, nguồn kinh phí của đơn vị mình để quyết định mua sắm TBYT theo hình thức mua trả chậm, trả dần; Việc mua sắm thực hiện theo quy định của pháp luật đấu thầu.</a:t>
            </a:r>
          </a:p>
          <a:p>
            <a:pPr algn="just"/>
            <a:r>
              <a:rPr lang="en-US" sz="2700" b="1" smtClean="0">
                <a:latin typeface="Times New Roman" pitchFamily="18" charset="0"/>
                <a:cs typeface="Times New Roman" pitchFamily="18" charset="0"/>
              </a:rPr>
              <a:t>2. Việc mượn thiết bị y tế </a:t>
            </a:r>
            <a:r>
              <a:rPr lang="en-US" sz="2700" smtClean="0">
                <a:latin typeface="Times New Roman" pitchFamily="18" charset="0"/>
                <a:cs typeface="Times New Roman" pitchFamily="18" charset="0"/>
              </a:rPr>
              <a:t>thực hiện theo quy định của pháp luật về dân sự.</a:t>
            </a:r>
          </a:p>
          <a:p>
            <a:pPr algn="just"/>
            <a:r>
              <a:rPr lang="en-US" sz="2700" b="1" smtClean="0">
                <a:latin typeface="Times New Roman" pitchFamily="18" charset="0"/>
                <a:cs typeface="Times New Roman" pitchFamily="18" charset="0"/>
              </a:rPr>
              <a:t>3. Việc sử dụng các thiết bị y tế </a:t>
            </a:r>
            <a:r>
              <a:rPr lang="en-US" sz="2700" smtClean="0">
                <a:latin typeface="Times New Roman" pitchFamily="18" charset="0"/>
                <a:cs typeface="Times New Roman" pitchFamily="18" charset="0"/>
              </a:rPr>
              <a:t>theo các hình thức quy định tại khoản 1, khoản 2 Điều này trong khám bệnh, chữa bệnh được tính vào giá dịch vụ khám bệnh, chữa bệnh để thu của người bệnh hoặc được quỹ bảo hiểm y tế thanh toán theo quy định về pháp luật bảo hiểm y tế.</a:t>
            </a:r>
            <a:endParaRPr lang="en-US" sz="2700">
              <a:latin typeface="Times New Roman" pitchFamily="18" charset="0"/>
              <a:cs typeface="Times New Roman" pitchFamily="18" charset="0"/>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98643" y="314326"/>
            <a:ext cx="11028129" cy="6401753"/>
          </a:xfrm>
          <a:prstGeom prst="rect">
            <a:avLst/>
          </a:prstGeom>
        </p:spPr>
        <p:txBody>
          <a:bodyPr wrap="square">
            <a:spAutoFit/>
          </a:bodyPr>
          <a:lstStyle/>
          <a:p>
            <a:pPr algn="just"/>
            <a:r>
              <a:rPr lang="en-US" sz="2400" b="1" smtClean="0">
                <a:latin typeface="Times New Roman" pitchFamily="18" charset="0"/>
                <a:cs typeface="Times New Roman" pitchFamily="18" charset="0"/>
              </a:rPr>
              <a:t>Mục 3. QUY ĐỊNH VỀ GIÁ DỊCH VỤ KBCB VÀ KINH PHÍ ĐỐI VỚI MỘT SỐ HOẠT ĐỘNG KHÁC THUỘC LĨNH VỰC KBCB</a:t>
            </a:r>
          </a:p>
          <a:p>
            <a:pPr algn="just"/>
            <a:r>
              <a:rPr lang="en-US" sz="2400" b="1" smtClean="0">
                <a:latin typeface="Times New Roman" pitchFamily="18" charset="0"/>
                <a:cs typeface="Times New Roman" pitchFamily="18" charset="0"/>
              </a:rPr>
              <a:t>Điều 119. Giá dịch vụ khám bệnh, chữa bệnh:</a:t>
            </a:r>
          </a:p>
          <a:p>
            <a:pPr algn="just"/>
            <a:r>
              <a:rPr lang="en-US" sz="2400" smtClean="0">
                <a:latin typeface="Times New Roman" pitchFamily="18" charset="0"/>
                <a:cs typeface="Times New Roman" pitchFamily="18" charset="0"/>
              </a:rPr>
              <a:t>1. Giá dịch vụ KBCB là số tiền phải trả cho mỗi dịch vụ KBCB, được tính theo từng dịch vụ, bao gồm: (a) Giá khám bệnh; (b) Giá ngày giường điều trị; (c) Giá dịch vụ kỹ thuật trong KBCB. </a:t>
            </a:r>
          </a:p>
          <a:p>
            <a:pPr algn="just"/>
            <a:r>
              <a:rPr lang="en-US" sz="2400" smtClean="0">
                <a:latin typeface="Times New Roman" pitchFamily="18" charset="0"/>
                <a:cs typeface="Times New Roman" pitchFamily="18" charset="0"/>
              </a:rPr>
              <a:t>2. Giá dịch vụ KBCB phân loại theo đối tượng sử dụng dịch vụ gồm: (a) Giá dịch vụ KBCB do BHYT thanh toán; (b) Giá dịch vụ do NSNN thanh toán; (c) Giá dịch vụ KBCB không thuộc danh mục do BHYT thanh toán mà không phải là dịch vụ KBCB theo yêu cầu;  (d) Giá dịch vụ khám bệnh, chữa bệnh theo yêu cầu.</a:t>
            </a:r>
          </a:p>
          <a:p>
            <a:pPr algn="just"/>
            <a:r>
              <a:rPr lang="en-US" sz="2400" b="1" smtClean="0">
                <a:latin typeface="Times New Roman" pitchFamily="18" charset="0"/>
                <a:cs typeface="Times New Roman" pitchFamily="18" charset="0"/>
              </a:rPr>
              <a:t>7. Khi thanh toán chi phí khám bệnh, chữa bệnh:</a:t>
            </a:r>
            <a:r>
              <a:rPr lang="en-US" sz="2400" smtClean="0">
                <a:latin typeface="Times New Roman" pitchFamily="18" charset="0"/>
                <a:cs typeface="Times New Roman" pitchFamily="18" charset="0"/>
              </a:rPr>
              <a:t> Không sử dụng định mức kinh tế kỹ thuật, mức chi phí sử dụng trong quá trình xây dựng giá dịch vụ  KBCB làm căn cứ để thanh toán đối với từng dịch vụ KBCB cụ thể;</a:t>
            </a:r>
          </a:p>
          <a:p>
            <a:pPr algn="just"/>
            <a:r>
              <a:rPr lang="en-US" sz="2400" smtClean="0">
                <a:latin typeface="Times New Roman" pitchFamily="18" charset="0"/>
                <a:cs typeface="Times New Roman" pitchFamily="18" charset="0"/>
              </a:rPr>
              <a:t>Đối với dịch vụ KBCB theo yêu cầu: Quỹ BHYT thanh toán phần chi phí KBCB theo phạm vi được hưởng (nếu có) theo quy định của pháp luật về BHYT. Phần chênh lệch giữa giá dịch vụ KBCB theo yêu cầu với mức thanh toán của Quỹ BHYT do người bệnh thanh toán cho cơ sở </a:t>
            </a:r>
            <a:r>
              <a:rPr lang="en-US" sz="2600" smtClean="0">
                <a:latin typeface="Times New Roman" pitchFamily="18" charset="0"/>
                <a:cs typeface="Times New Roman" pitchFamily="18" charset="0"/>
              </a:rPr>
              <a:t>KCB</a:t>
            </a:r>
            <a:r>
              <a:rPr lang="en-US" sz="2600" b="1" smtClean="0">
                <a:latin typeface="Times New Roman" pitchFamily="18" charset="0"/>
                <a:cs typeface="Times New Roman" pitchFamily="18" charset="0"/>
              </a:rPr>
              <a:t> </a:t>
            </a:r>
            <a:endParaRPr lang="en-US" sz="2600" b="1">
              <a:latin typeface="Times New Roman" pitchFamily="18" charset="0"/>
              <a:cs typeface="Times New Roman" pitchFamily="18" charset="0"/>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5212" y="517803"/>
            <a:ext cx="10607040" cy="5693866"/>
          </a:xfrm>
          <a:prstGeom prst="rect">
            <a:avLst/>
          </a:prstGeom>
        </p:spPr>
        <p:txBody>
          <a:bodyPr wrap="square">
            <a:spAutoFit/>
          </a:bodyPr>
          <a:lstStyle/>
          <a:p>
            <a:pPr algn="just"/>
            <a:r>
              <a:rPr lang="en-US" sz="2400" b="1" err="1" smtClean="0">
                <a:latin typeface="Times New Roman" pitchFamily="18" charset="0"/>
                <a:cs typeface="Times New Roman" pitchFamily="18" charset="0"/>
              </a:rPr>
              <a:t>Mục</a:t>
            </a:r>
            <a:r>
              <a:rPr lang="en-US" sz="2400" b="1" smtClean="0">
                <a:latin typeface="Times New Roman" pitchFamily="18" charset="0"/>
                <a:cs typeface="Times New Roman" pitchFamily="18" charset="0"/>
              </a:rPr>
              <a:t> 3. QUY ĐỊNH VỀ GIÁ DỊCH VỤ KBCB VÀ KINH PHÍ ĐỐI VỚI MỘT SỐ HOẠT ĐỘNG KHÁC THUỘC LĨNH VỰC KBCB</a:t>
            </a:r>
          </a:p>
          <a:p>
            <a:pPr algn="just"/>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119. </a:t>
            </a:r>
            <a:r>
              <a:rPr lang="en-US" sz="2700" b="1" err="1" smtClean="0">
                <a:latin typeface="Times New Roman" pitchFamily="18" charset="0"/>
                <a:cs typeface="Times New Roman" pitchFamily="18" charset="0"/>
              </a:rPr>
              <a:t>Giá</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dịch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vụ</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khám</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chữa</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bệnh</a:t>
            </a:r>
            <a:endParaRPr lang="en-US" sz="2700" b="1"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9. HĐND </a:t>
            </a:r>
            <a:r>
              <a:rPr lang="en-US" sz="2700" b="1" err="1" smtClean="0">
                <a:latin typeface="Times New Roman" pitchFamily="18" charset="0"/>
                <a:cs typeface="Times New Roman" pitchFamily="18" charset="0"/>
              </a:rPr>
              <a:t>cấp</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tỉnh</a:t>
            </a:r>
            <a:r>
              <a:rPr lang="en-US" sz="2700" b="1"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giá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cụ</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thể</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dịch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vụ</a:t>
            </a:r>
            <a:r>
              <a:rPr lang="en-US" sz="2700" smtClean="0">
                <a:latin typeface="Times New Roman" pitchFamily="18" charset="0"/>
                <a:cs typeface="Times New Roman" pitchFamily="18" charset="0"/>
              </a:rPr>
              <a:t> KBCB </a:t>
            </a:r>
            <a:r>
              <a:rPr lang="en-US" sz="2700" err="1" smtClean="0">
                <a:latin typeface="Times New Roman" pitchFamily="18" charset="0"/>
                <a:cs typeface="Times New Roman" pitchFamily="18" charset="0"/>
              </a:rPr>
              <a:t>theo</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quy</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định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khoản</a:t>
            </a:r>
            <a:r>
              <a:rPr lang="en-US" sz="2700" smtClean="0">
                <a:latin typeface="Times New Roman" pitchFamily="18" charset="0"/>
                <a:cs typeface="Times New Roman" pitchFamily="18" charset="0"/>
              </a:rPr>
              <a:t> 6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110 </a:t>
            </a:r>
            <a:r>
              <a:rPr lang="en-US" sz="2700" err="1" smtClean="0">
                <a:latin typeface="Times New Roman" pitchFamily="18" charset="0"/>
                <a:cs typeface="Times New Roman" pitchFamily="18" charset="0"/>
              </a:rPr>
              <a:t>của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Luật</a:t>
            </a:r>
            <a:r>
              <a:rPr lang="en-US" sz="2700" smtClean="0">
                <a:latin typeface="Times New Roman" pitchFamily="18" charset="0"/>
                <a:cs typeface="Times New Roman" pitchFamily="18" charset="0"/>
              </a:rPr>
              <a:t> KCB và </a:t>
            </a:r>
            <a:r>
              <a:rPr lang="en-US" sz="2700" err="1" smtClean="0">
                <a:latin typeface="Times New Roman" pitchFamily="18" charset="0"/>
                <a:cs typeface="Times New Roman" pitchFamily="18" charset="0"/>
              </a:rPr>
              <a:t>các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dịch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vụ</a:t>
            </a:r>
            <a:r>
              <a:rPr lang="en-US" sz="2700" smtClean="0">
                <a:latin typeface="Times New Roman" pitchFamily="18" charset="0"/>
                <a:cs typeface="Times New Roman" pitchFamily="18" charset="0"/>
              </a:rPr>
              <a:t> KBCB </a:t>
            </a:r>
            <a:r>
              <a:rPr lang="en-US" sz="2700" err="1" smtClean="0">
                <a:latin typeface="Times New Roman" pitchFamily="18" charset="0"/>
                <a:cs typeface="Times New Roman" pitchFamily="18" charset="0"/>
              </a:rPr>
              <a:t>sau</a:t>
            </a:r>
            <a:r>
              <a:rPr lang="en-US" sz="2700" smtClean="0">
                <a:latin typeface="Times New Roman" pitchFamily="18" charset="0"/>
                <a:cs typeface="Times New Roman" pitchFamily="18" charset="0"/>
              </a:rPr>
              <a:t>:</a:t>
            </a:r>
          </a:p>
          <a:p>
            <a:pPr algn="just"/>
            <a:r>
              <a:rPr lang="en-US" sz="2700" i="1" smtClean="0">
                <a:latin typeface="Times New Roman" pitchFamily="18" charset="0"/>
                <a:cs typeface="Times New Roman" pitchFamily="18" charset="0"/>
              </a:rPr>
              <a:t>K6 Đ 110 </a:t>
            </a:r>
            <a:r>
              <a:rPr lang="en-US" sz="2700" i="1" err="1" smtClean="0">
                <a:latin typeface="Times New Roman" pitchFamily="18" charset="0"/>
                <a:cs typeface="Times New Roman" pitchFamily="18" charset="0"/>
              </a:rPr>
              <a:t>Luật</a:t>
            </a:r>
            <a:r>
              <a:rPr lang="en-US" sz="2700" i="1" smtClean="0">
                <a:latin typeface="Times New Roman" pitchFamily="18" charset="0"/>
                <a:cs typeface="Times New Roman" pitchFamily="18" charset="0"/>
              </a:rPr>
              <a:t>: HĐND</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cấp</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tỉnh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quy</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định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giá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cụ</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thể</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dịch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vụ</a:t>
            </a:r>
            <a:r>
              <a:rPr lang="en-US" sz="2600" i="1" smtClean="0">
                <a:latin typeface="Times New Roman" pitchFamily="18" charset="0"/>
                <a:cs typeface="Times New Roman" pitchFamily="18" charset="0"/>
              </a:rPr>
              <a:t> KBCB </a:t>
            </a:r>
            <a:r>
              <a:rPr lang="en-US" sz="2600" i="1" err="1" smtClean="0">
                <a:latin typeface="Times New Roman" pitchFamily="18" charset="0"/>
                <a:cs typeface="Times New Roman" pitchFamily="18" charset="0"/>
              </a:rPr>
              <a:t>quy</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định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tại</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điểm</a:t>
            </a:r>
            <a:r>
              <a:rPr lang="en-US" sz="2600" i="1" smtClean="0">
                <a:latin typeface="Times New Roman" pitchFamily="18" charset="0"/>
                <a:cs typeface="Times New Roman" pitchFamily="18" charset="0"/>
              </a:rPr>
              <a:t> b </a:t>
            </a:r>
            <a:r>
              <a:rPr lang="en-US" sz="2600" i="1" err="1" smtClean="0">
                <a:latin typeface="Times New Roman" pitchFamily="18" charset="0"/>
                <a:cs typeface="Times New Roman" pitchFamily="18" charset="0"/>
              </a:rPr>
              <a:t>khoản</a:t>
            </a:r>
            <a:r>
              <a:rPr lang="en-US" sz="2600" i="1" smtClean="0">
                <a:latin typeface="Times New Roman" pitchFamily="18" charset="0"/>
                <a:cs typeface="Times New Roman" pitchFamily="18" charset="0"/>
              </a:rPr>
              <a:t> 5 </a:t>
            </a:r>
            <a:r>
              <a:rPr lang="en-US" sz="2600" i="1" err="1" smtClean="0">
                <a:latin typeface="Times New Roman" pitchFamily="18" charset="0"/>
                <a:cs typeface="Times New Roman" pitchFamily="18" charset="0"/>
              </a:rPr>
              <a:t>Điều</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này</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đối</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với</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các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sở</a:t>
            </a:r>
            <a:r>
              <a:rPr lang="en-US" sz="2600" i="1" smtClean="0">
                <a:latin typeface="Times New Roman" pitchFamily="18" charset="0"/>
                <a:cs typeface="Times New Roman" pitchFamily="18" charset="0"/>
              </a:rPr>
              <a:t> KBCB </a:t>
            </a:r>
            <a:r>
              <a:rPr lang="en-US" sz="2600" i="1" err="1" smtClean="0">
                <a:latin typeface="Times New Roman" pitchFamily="18" charset="0"/>
                <a:cs typeface="Times New Roman" pitchFamily="18" charset="0"/>
              </a:rPr>
              <a:t>của</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Nhà</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nước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trên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địa</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bàn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quản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lý</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thuộc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phạm</a:t>
            </a:r>
            <a:r>
              <a:rPr lang="en-US" sz="2600" i="1" smtClean="0">
                <a:latin typeface="Times New Roman" pitchFamily="18" charset="0"/>
                <a:cs typeface="Times New Roman" pitchFamily="18" charset="0"/>
              </a:rPr>
              <a:t> vi </a:t>
            </a:r>
            <a:r>
              <a:rPr lang="en-US" sz="2600" i="1" err="1" smtClean="0">
                <a:latin typeface="Times New Roman" pitchFamily="18" charset="0"/>
                <a:cs typeface="Times New Roman" pitchFamily="18" charset="0"/>
              </a:rPr>
              <a:t>được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phân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quyền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nhưng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không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được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vượt</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quá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giá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dịch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vụ</a:t>
            </a:r>
            <a:r>
              <a:rPr lang="en-US" sz="2600" i="1" smtClean="0">
                <a:latin typeface="Times New Roman" pitchFamily="18" charset="0"/>
                <a:cs typeface="Times New Roman" pitchFamily="18" charset="0"/>
              </a:rPr>
              <a:t> KBCB </a:t>
            </a:r>
            <a:r>
              <a:rPr lang="en-US" sz="2600" i="1" err="1" smtClean="0">
                <a:latin typeface="Times New Roman" pitchFamily="18" charset="0"/>
                <a:cs typeface="Times New Roman" pitchFamily="18" charset="0"/>
              </a:rPr>
              <a:t>tương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ứng</a:t>
            </a:r>
            <a:r>
              <a:rPr lang="en-US" sz="2600" i="1" smtClean="0">
                <a:latin typeface="Times New Roman" pitchFamily="18" charset="0"/>
                <a:cs typeface="Times New Roman" pitchFamily="18" charset="0"/>
              </a:rPr>
              <a:t> do </a:t>
            </a:r>
            <a:r>
              <a:rPr lang="en-US" sz="2600" i="1" err="1" smtClean="0">
                <a:latin typeface="Times New Roman" pitchFamily="18" charset="0"/>
                <a:cs typeface="Times New Roman" pitchFamily="18" charset="0"/>
              </a:rPr>
              <a:t>Bộ</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trưởng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Bộ</a:t>
            </a:r>
            <a:r>
              <a:rPr lang="en-US" sz="2600" i="1" smtClean="0">
                <a:latin typeface="Times New Roman" pitchFamily="18" charset="0"/>
                <a:cs typeface="Times New Roman" pitchFamily="18" charset="0"/>
              </a:rPr>
              <a:t> Y </a:t>
            </a:r>
            <a:r>
              <a:rPr lang="en-US" sz="2600" i="1" err="1" smtClean="0">
                <a:latin typeface="Times New Roman" pitchFamily="18" charset="0"/>
                <a:cs typeface="Times New Roman" pitchFamily="18" charset="0"/>
              </a:rPr>
              <a:t>tế</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quy</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định</a:t>
            </a:r>
            <a:r>
              <a:rPr lang="en-US" sz="2600" i="1" smtClean="0">
                <a:latin typeface="Times New Roman" pitchFamily="18" charset="0"/>
                <a:cs typeface="Times New Roman" pitchFamily="18" charset="0"/>
              </a:rPr>
              <a:t>.</a:t>
            </a:r>
          </a:p>
          <a:p>
            <a:pPr algn="just"/>
            <a:r>
              <a:rPr lang="en-US" sz="2600" i="1" smtClean="0">
                <a:latin typeface="Times New Roman" pitchFamily="18" charset="0"/>
                <a:cs typeface="Times New Roman" pitchFamily="18" charset="0"/>
              </a:rPr>
              <a:t>K5, Đ 110 </a:t>
            </a:r>
            <a:r>
              <a:rPr lang="en-US" sz="2600" i="1" err="1" smtClean="0">
                <a:latin typeface="Times New Roman" pitchFamily="18" charset="0"/>
                <a:cs typeface="Times New Roman" pitchFamily="18" charset="0"/>
              </a:rPr>
              <a:t>Luật</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Bộ</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trưởng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Bộ</a:t>
            </a:r>
            <a:r>
              <a:rPr lang="en-US" sz="2600" i="1" smtClean="0">
                <a:latin typeface="Times New Roman" pitchFamily="18" charset="0"/>
                <a:cs typeface="Times New Roman" pitchFamily="18" charset="0"/>
              </a:rPr>
              <a:t> Y </a:t>
            </a:r>
            <a:r>
              <a:rPr lang="en-US" sz="2600" i="1" err="1" smtClean="0">
                <a:latin typeface="Times New Roman" pitchFamily="18" charset="0"/>
                <a:cs typeface="Times New Roman" pitchFamily="18" charset="0"/>
              </a:rPr>
              <a:t>tế</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Quy</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định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giá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cụ</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thể</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dịch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vụ</a:t>
            </a:r>
            <a:r>
              <a:rPr lang="en-US" sz="2600" i="1" smtClean="0">
                <a:latin typeface="Times New Roman" pitchFamily="18" charset="0"/>
                <a:cs typeface="Times New Roman" pitchFamily="18" charset="0"/>
              </a:rPr>
              <a:t> KBCB </a:t>
            </a:r>
            <a:r>
              <a:rPr lang="en-US" sz="2600" i="1" err="1" smtClean="0">
                <a:latin typeface="Times New Roman" pitchFamily="18" charset="0"/>
                <a:cs typeface="Times New Roman" pitchFamily="18" charset="0"/>
              </a:rPr>
              <a:t>thuộc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danh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mục</a:t>
            </a:r>
            <a:r>
              <a:rPr lang="en-US" sz="2600" i="1" smtClean="0">
                <a:latin typeface="Times New Roman" pitchFamily="18" charset="0"/>
                <a:cs typeface="Times New Roman" pitchFamily="18" charset="0"/>
              </a:rPr>
              <a:t> do </a:t>
            </a:r>
            <a:r>
              <a:rPr lang="en-US" sz="2600" i="1" err="1" smtClean="0">
                <a:latin typeface="Times New Roman" pitchFamily="18" charset="0"/>
                <a:cs typeface="Times New Roman" pitchFamily="18" charset="0"/>
              </a:rPr>
              <a:t>quỹ</a:t>
            </a:r>
            <a:r>
              <a:rPr lang="en-US" sz="2600" i="1" smtClean="0">
                <a:latin typeface="Times New Roman" pitchFamily="18" charset="0"/>
                <a:cs typeface="Times New Roman" pitchFamily="18" charset="0"/>
              </a:rPr>
              <a:t> BHYT </a:t>
            </a:r>
            <a:r>
              <a:rPr lang="en-US" sz="2600" i="1" err="1" smtClean="0">
                <a:latin typeface="Times New Roman" pitchFamily="18" charset="0"/>
                <a:cs typeface="Times New Roman" pitchFamily="18" charset="0"/>
              </a:rPr>
              <a:t>thanh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toán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giá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cụ</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thể</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dịch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vụ</a:t>
            </a:r>
            <a:r>
              <a:rPr lang="en-US" sz="2600" i="1" smtClean="0">
                <a:latin typeface="Times New Roman" pitchFamily="18" charset="0"/>
                <a:cs typeface="Times New Roman" pitchFamily="18" charset="0"/>
              </a:rPr>
              <a:t>  KBCB do NSNN </a:t>
            </a:r>
            <a:r>
              <a:rPr lang="en-US" sz="2600" i="1" err="1" smtClean="0">
                <a:latin typeface="Times New Roman" pitchFamily="18" charset="0"/>
                <a:cs typeface="Times New Roman" pitchFamily="18" charset="0"/>
              </a:rPr>
              <a:t>thanh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toán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giá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cụ</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thể</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dịch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vụ</a:t>
            </a:r>
            <a:r>
              <a:rPr lang="en-US" sz="2600" i="1" smtClean="0">
                <a:latin typeface="Times New Roman" pitchFamily="18" charset="0"/>
                <a:cs typeface="Times New Roman" pitchFamily="18" charset="0"/>
              </a:rPr>
              <a:t> KBCB </a:t>
            </a:r>
            <a:r>
              <a:rPr lang="en-US" sz="2600" i="1" err="1" smtClean="0">
                <a:latin typeface="Times New Roman" pitchFamily="18" charset="0"/>
                <a:cs typeface="Times New Roman" pitchFamily="18" charset="0"/>
              </a:rPr>
              <a:t>không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thuộc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danh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mục</a:t>
            </a:r>
            <a:r>
              <a:rPr lang="en-US" sz="2600" i="1" smtClean="0">
                <a:latin typeface="Times New Roman" pitchFamily="18" charset="0"/>
                <a:cs typeface="Times New Roman" pitchFamily="18" charset="0"/>
              </a:rPr>
              <a:t> do </a:t>
            </a:r>
            <a:r>
              <a:rPr lang="en-US" sz="2600" i="1" err="1" smtClean="0">
                <a:latin typeface="Times New Roman" pitchFamily="18" charset="0"/>
                <a:cs typeface="Times New Roman" pitchFamily="18" charset="0"/>
              </a:rPr>
              <a:t>quỹ</a:t>
            </a:r>
            <a:r>
              <a:rPr lang="en-US" sz="2600" i="1" smtClean="0">
                <a:latin typeface="Times New Roman" pitchFamily="18" charset="0"/>
                <a:cs typeface="Times New Roman" pitchFamily="18" charset="0"/>
              </a:rPr>
              <a:t> BHYT </a:t>
            </a:r>
            <a:r>
              <a:rPr lang="en-US" sz="2600" i="1" err="1" smtClean="0">
                <a:latin typeface="Times New Roman" pitchFamily="18" charset="0"/>
                <a:cs typeface="Times New Roman" pitchFamily="18" charset="0"/>
              </a:rPr>
              <a:t>thanh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toán</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mà</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không</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phải</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là</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dịch</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vụ</a:t>
            </a:r>
            <a:r>
              <a:rPr lang="en-US" sz="2600" i="1" smtClean="0">
                <a:latin typeface="Times New Roman" pitchFamily="18" charset="0"/>
                <a:cs typeface="Times New Roman" pitchFamily="18" charset="0"/>
              </a:rPr>
              <a:t> KBCB </a:t>
            </a:r>
            <a:r>
              <a:rPr lang="en-US" sz="2600" i="1" err="1" smtClean="0">
                <a:latin typeface="Times New Roman" pitchFamily="18" charset="0"/>
                <a:cs typeface="Times New Roman" pitchFamily="18" charset="0"/>
              </a:rPr>
              <a:t>theo</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yêu</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cầu</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đối</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với</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các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cơ</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sở</a:t>
            </a:r>
            <a:r>
              <a:rPr lang="en-US" sz="2600" i="1" smtClean="0">
                <a:latin typeface="Times New Roman" pitchFamily="18" charset="0"/>
                <a:cs typeface="Times New Roman" pitchFamily="18" charset="0"/>
              </a:rPr>
              <a:t> KCB </a:t>
            </a:r>
            <a:r>
              <a:rPr lang="en-US" sz="2600" i="1" err="1" smtClean="0">
                <a:latin typeface="Times New Roman" pitchFamily="18" charset="0"/>
                <a:cs typeface="Times New Roman" pitchFamily="18" charset="0"/>
              </a:rPr>
              <a:t>thuộc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Bộ</a:t>
            </a:r>
            <a:r>
              <a:rPr lang="en-US" sz="2600" i="1" smtClean="0">
                <a:latin typeface="Times New Roman" pitchFamily="18" charset="0"/>
                <a:cs typeface="Times New Roman" pitchFamily="18" charset="0"/>
              </a:rPr>
              <a:t> Y </a:t>
            </a:r>
            <a:r>
              <a:rPr lang="en-US" sz="2600" i="1" err="1" smtClean="0">
                <a:latin typeface="Times New Roman" pitchFamily="18" charset="0"/>
                <a:cs typeface="Times New Roman" pitchFamily="18" charset="0"/>
              </a:rPr>
              <a:t>tế</a:t>
            </a:r>
            <a:r>
              <a:rPr lang="en-US" sz="2600" i="1" smtClean="0">
                <a:latin typeface="Times New Roman" pitchFamily="18" charset="0"/>
                <a:cs typeface="Times New Roman" pitchFamily="18" charset="0"/>
              </a:rPr>
              <a:t> và </a:t>
            </a:r>
            <a:r>
              <a:rPr lang="en-US" sz="2600" i="1" err="1" smtClean="0">
                <a:latin typeface="Times New Roman" pitchFamily="18" charset="0"/>
                <a:cs typeface="Times New Roman" pitchFamily="18" charset="0"/>
              </a:rPr>
              <a:t>các</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Bộ</a:t>
            </a:r>
            <a:r>
              <a:rPr lang="en-US" sz="2600" i="1" smtClean="0">
                <a:latin typeface="Times New Roman" pitchFamily="18" charset="0"/>
                <a:cs typeface="Times New Roman" pitchFamily="18" charset="0"/>
              </a:rPr>
              <a:t> </a:t>
            </a:r>
            <a:r>
              <a:rPr lang="en-US" sz="2600" i="1" err="1" smtClean="0">
                <a:latin typeface="Times New Roman" pitchFamily="18" charset="0"/>
                <a:cs typeface="Times New Roman" pitchFamily="18" charset="0"/>
              </a:rPr>
              <a:t>khác</a:t>
            </a:r>
            <a:r>
              <a:rPr lang="en-US" sz="2600" i="1" smtClean="0">
                <a:latin typeface="Times New Roman" pitchFamily="18" charset="0"/>
                <a:cs typeface="Times New Roman" pitchFamily="18" charset="0"/>
              </a:rPr>
              <a:t>.</a:t>
            </a:r>
            <a:endParaRPr lang="en-US" b="1">
              <a:latin typeface="Times New Roman" pitchFamily="18" charset="0"/>
              <a:cs typeface="Times New Roman" pitchFamily="18" charset="0"/>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375" y="385763"/>
            <a:ext cx="11072813" cy="6878806"/>
          </a:xfrm>
          <a:prstGeom prst="rect">
            <a:avLst/>
          </a:prstGeom>
        </p:spPr>
        <p:txBody>
          <a:bodyPr wrap="square">
            <a:spAutoFit/>
          </a:bodyPr>
          <a:lstStyle/>
          <a:p>
            <a:pPr algn="just"/>
            <a:r>
              <a:rPr lang="en-US" sz="2700" b="1" smtClean="0">
                <a:latin typeface="Times New Roman" pitchFamily="18" charset="0"/>
                <a:cs typeface="Times New Roman" pitchFamily="18" charset="0"/>
              </a:rPr>
              <a:t>1. Thực hiện giá dịch vụ KCB BHYT năm 2024 (khoản 4, Điều 147, NĐ 96): </a:t>
            </a:r>
            <a:r>
              <a:rPr lang="en-US" sz="2700" smtClean="0">
                <a:latin typeface="Times New Roman" pitchFamily="18" charset="0"/>
                <a:cs typeface="Times New Roman" pitchFamily="18" charset="0"/>
              </a:rPr>
              <a:t>Các cơ sở KBCB được tiếp tục thực hiện thanh toán chi phí KBCB theo các quy định đã được cấp có thẩm quyền ban hành hoặc phê duyệt cho đến khi có quy định mới </a:t>
            </a:r>
            <a:r>
              <a:rPr lang="en-US" sz="2700" smtClean="0">
                <a:solidFill>
                  <a:srgbClr val="FF0000"/>
                </a:solidFill>
                <a:latin typeface="Times New Roman" pitchFamily="18" charset="0"/>
                <a:cs typeface="Times New Roman" pitchFamily="18" charset="0"/>
              </a:rPr>
              <a:t>nhưng không muộn hơn ngày 31/12/ 2024</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Các cơ sở được cấp GPHĐ áp dụng quy định về phân hạng để thanh toán chi phí KBCB BHYT theo quy định của pháp luật về BHYT.</a:t>
            </a:r>
            <a:endParaRPr lang="en-US" sz="2700" b="1"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2. Thực hiện giá dịch vụ KCB BHYT kể từ 01/01/2025</a:t>
            </a:r>
          </a:p>
          <a:p>
            <a:pPr lvl="0" algn="just"/>
            <a:r>
              <a:rPr lang="en-US" sz="2700" smtClean="0">
                <a:latin typeface="Times New Roman" pitchFamily="18" charset="0"/>
                <a:cs typeface="Times New Roman" pitchFamily="18" charset="0"/>
              </a:rPr>
              <a:t>1. </a:t>
            </a:r>
            <a:r>
              <a:rPr lang="en-US" sz="2700" b="1" smtClean="0">
                <a:latin typeface="Times New Roman" pitchFamily="18" charset="0"/>
                <a:cs typeface="Times New Roman" pitchFamily="18" charset="0"/>
              </a:rPr>
              <a:t>Bộ Y tế </a:t>
            </a:r>
            <a:r>
              <a:rPr lang="vi-VN" sz="2700" smtClean="0">
                <a:latin typeface="Times New Roman" pitchFamily="18" charset="0"/>
                <a:cs typeface="Times New Roman" pitchFamily="18" charset="0"/>
              </a:rPr>
              <a:t>Quy định giá cụ thể dịch vụ </a:t>
            </a:r>
            <a:r>
              <a:rPr lang="en-US" sz="2700" smtClean="0">
                <a:latin typeface="Times New Roman" pitchFamily="18" charset="0"/>
                <a:cs typeface="Times New Roman" pitchFamily="18" charset="0"/>
              </a:rPr>
              <a:t>KCB </a:t>
            </a:r>
            <a:r>
              <a:rPr lang="vi-VN" sz="2700" smtClean="0">
                <a:latin typeface="Times New Roman" pitchFamily="18" charset="0"/>
                <a:cs typeface="Times New Roman" pitchFamily="18" charset="0"/>
              </a:rPr>
              <a:t>thuộc danh mục do quỹ </a:t>
            </a:r>
            <a:r>
              <a:rPr lang="en-US" sz="2700" smtClean="0">
                <a:latin typeface="Times New Roman" pitchFamily="18" charset="0"/>
                <a:cs typeface="Times New Roman" pitchFamily="18" charset="0"/>
              </a:rPr>
              <a:t>BHYT</a:t>
            </a:r>
            <a:r>
              <a:rPr lang="vi-VN" sz="2700" smtClean="0">
                <a:latin typeface="Times New Roman" pitchFamily="18" charset="0"/>
                <a:cs typeface="Times New Roman" pitchFamily="18" charset="0"/>
              </a:rPr>
              <a:t> thanh toán</a:t>
            </a:r>
            <a:r>
              <a:rPr lang="en-US" sz="2700" smtClean="0">
                <a:latin typeface="Times New Roman" pitchFamily="18" charset="0"/>
                <a:cs typeface="Times New Roman" pitchFamily="18" charset="0"/>
              </a:rPr>
              <a:t> </a:t>
            </a:r>
            <a:r>
              <a:rPr lang="vi-VN" sz="2700" smtClean="0">
                <a:latin typeface="Times New Roman" pitchFamily="18" charset="0"/>
                <a:cs typeface="Times New Roman" pitchFamily="18" charset="0"/>
              </a:rPr>
              <a:t>đối với các cơ sở </a:t>
            </a:r>
            <a:r>
              <a:rPr lang="en-US" sz="2700" smtClean="0">
                <a:latin typeface="Times New Roman" pitchFamily="18" charset="0"/>
                <a:cs typeface="Times New Roman" pitchFamily="18" charset="0"/>
              </a:rPr>
              <a:t>KCB </a:t>
            </a:r>
            <a:r>
              <a:rPr lang="vi-VN" sz="2700" smtClean="0">
                <a:latin typeface="Times New Roman" pitchFamily="18" charset="0"/>
                <a:cs typeface="Times New Roman" pitchFamily="18" charset="0"/>
              </a:rPr>
              <a:t>thuộc Bộ Y tế và các Bộ khác.</a:t>
            </a:r>
            <a:r>
              <a:rPr lang="en-US" sz="2700" smtClean="0">
                <a:latin typeface="Times New Roman" pitchFamily="18" charset="0"/>
                <a:cs typeface="Times New Roman" pitchFamily="18" charset="0"/>
              </a:rPr>
              <a:t>  </a:t>
            </a:r>
          </a:p>
          <a:p>
            <a:pPr algn="just"/>
            <a:r>
              <a:rPr lang="en-US" sz="2700" smtClean="0">
                <a:latin typeface="Times New Roman" pitchFamily="18" charset="0"/>
                <a:cs typeface="Times New Roman" pitchFamily="18" charset="0"/>
              </a:rPr>
              <a:t>2. </a:t>
            </a:r>
            <a:r>
              <a:rPr lang="en-US" sz="2700" b="1" smtClean="0">
                <a:latin typeface="Times New Roman" pitchFamily="18" charset="0"/>
                <a:cs typeface="Times New Roman" pitchFamily="18" charset="0"/>
              </a:rPr>
              <a:t>HĐND tỉnh: </a:t>
            </a:r>
            <a:r>
              <a:rPr lang="vi-VN" sz="2700" smtClean="0">
                <a:latin typeface="Times New Roman" pitchFamily="18" charset="0"/>
                <a:cs typeface="Times New Roman" pitchFamily="18" charset="0"/>
              </a:rPr>
              <a:t>quy định giá cụ thể dịch vụ </a:t>
            </a:r>
            <a:r>
              <a:rPr lang="en-US" sz="2700" smtClean="0">
                <a:latin typeface="Times New Roman" pitchFamily="18" charset="0"/>
                <a:cs typeface="Times New Roman" pitchFamily="18" charset="0"/>
              </a:rPr>
              <a:t>KCB </a:t>
            </a:r>
            <a:r>
              <a:rPr lang="vi-VN" sz="2700" smtClean="0">
                <a:latin typeface="Times New Roman" pitchFamily="18" charset="0"/>
                <a:cs typeface="Times New Roman" pitchFamily="18" charset="0"/>
              </a:rPr>
              <a:t>thuộc danh mục do quỹ </a:t>
            </a:r>
            <a:r>
              <a:rPr lang="en-US" sz="2700" smtClean="0">
                <a:latin typeface="Times New Roman" pitchFamily="18" charset="0"/>
                <a:cs typeface="Times New Roman" pitchFamily="18" charset="0"/>
              </a:rPr>
              <a:t>BHYT</a:t>
            </a:r>
            <a:r>
              <a:rPr lang="vi-VN" sz="2700" smtClean="0">
                <a:latin typeface="Times New Roman" pitchFamily="18" charset="0"/>
                <a:cs typeface="Times New Roman" pitchFamily="18" charset="0"/>
              </a:rPr>
              <a:t> thanh toán đối với các cơ sở </a:t>
            </a:r>
            <a:r>
              <a:rPr lang="en-US" sz="2700" smtClean="0">
                <a:latin typeface="Times New Roman" pitchFamily="18" charset="0"/>
                <a:cs typeface="Times New Roman" pitchFamily="18" charset="0"/>
              </a:rPr>
              <a:t>KCB </a:t>
            </a:r>
            <a:r>
              <a:rPr lang="vi-VN" sz="2700" smtClean="0">
                <a:latin typeface="Times New Roman" pitchFamily="18" charset="0"/>
                <a:cs typeface="Times New Roman" pitchFamily="18" charset="0"/>
              </a:rPr>
              <a:t>của Nhà nước trên địa bàn quản lý thuộc phạm vi được phân quyền nhưng không được vượt quá giá dịch vụ </a:t>
            </a:r>
            <a:r>
              <a:rPr lang="en-US" sz="2700" smtClean="0">
                <a:latin typeface="Times New Roman" pitchFamily="18" charset="0"/>
                <a:cs typeface="Times New Roman" pitchFamily="18" charset="0"/>
              </a:rPr>
              <a:t>KCB </a:t>
            </a:r>
            <a:r>
              <a:rPr lang="vi-VN" sz="2700" smtClean="0">
                <a:latin typeface="Times New Roman" pitchFamily="18" charset="0"/>
                <a:cs typeface="Times New Roman" pitchFamily="18" charset="0"/>
              </a:rPr>
              <a:t>tương ứng do Bộ trưởng Bộ Y tế quy định.</a:t>
            </a:r>
            <a:endParaRPr lang="en-US" sz="2700" smtClean="0">
              <a:latin typeface="Times New Roman" pitchFamily="18" charset="0"/>
              <a:cs typeface="Times New Roman" pitchFamily="18" charset="0"/>
            </a:endParaRPr>
          </a:p>
          <a:p>
            <a:pPr lvl="0" algn="just"/>
            <a:r>
              <a:rPr lang="en-US" sz="2700" b="1" smtClean="0">
                <a:latin typeface="Times New Roman" pitchFamily="18" charset="0"/>
                <a:cs typeface="Times New Roman" pitchFamily="18" charset="0"/>
              </a:rPr>
              <a:t>3. Cơ sở KCB tư nhân: </a:t>
            </a:r>
            <a:r>
              <a:rPr lang="vi-VN" sz="2700" smtClean="0">
                <a:latin typeface="Times New Roman" pitchFamily="18" charset="0"/>
                <a:cs typeface="Times New Roman" pitchFamily="18" charset="0"/>
              </a:rPr>
              <a:t>được quyền quyết định </a:t>
            </a:r>
            <a:r>
              <a:rPr lang="en-US" sz="2700" smtClean="0">
                <a:latin typeface="Times New Roman" pitchFamily="18" charset="0"/>
                <a:cs typeface="Times New Roman" pitchFamily="18" charset="0"/>
              </a:rPr>
              <a:t>GIÁ </a:t>
            </a:r>
            <a:r>
              <a:rPr lang="vi-VN" sz="2700" smtClean="0">
                <a:latin typeface="Times New Roman" pitchFamily="18" charset="0"/>
                <a:cs typeface="Times New Roman" pitchFamily="18" charset="0"/>
              </a:rPr>
              <a:t>và phải kê khai giá, niêm yết công khai giá dịch vụ khám bệnh, chữa bệnh</a:t>
            </a:r>
            <a:r>
              <a:rPr lang="en-US" smtClean="0">
                <a:latin typeface="Times New Roman" pitchFamily="18" charset="0"/>
                <a:cs typeface="Times New Roman" pitchFamily="18" charset="0"/>
              </a:rPr>
              <a:t> </a:t>
            </a:r>
            <a:endParaRPr lang="en-US" smtClean="0"/>
          </a:p>
          <a:p>
            <a:pPr lvl="0" algn="just"/>
            <a:endParaRPr lang="en-US" smtClean="0">
              <a:latin typeface="Times New Roman" pitchFamily="18" charset="0"/>
              <a:cs typeface="Times New Roman" pitchFamily="18" charset="0"/>
            </a:endParaRPr>
          </a:p>
          <a:p>
            <a:pPr algn="just"/>
            <a:endParaRPr lang="en-US" b="1">
              <a:latin typeface="Times New Roman" pitchFamily="18" charset="0"/>
              <a:cs typeface="Times New Roman" pitchFamily="18" charset="0"/>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9559" y="505123"/>
            <a:ext cx="10765410" cy="6109365"/>
          </a:xfrm>
          <a:prstGeom prst="rect">
            <a:avLst/>
          </a:prstGeom>
        </p:spPr>
        <p:txBody>
          <a:bodyPr wrap="square">
            <a:spAutoFit/>
          </a:bodyPr>
          <a:lstStyle/>
          <a:p>
            <a:pPr algn="just"/>
            <a:r>
              <a:rPr lang="en-US" sz="2000" b="1" err="1">
                <a:latin typeface="Times New Roman" pitchFamily="18" charset="0"/>
                <a:cs typeface="Times New Roman" pitchFamily="18" charset="0"/>
              </a:rPr>
              <a:t>Mục</a:t>
            </a:r>
            <a:r>
              <a:rPr lang="en-US" sz="2000" b="1">
                <a:latin typeface="Times New Roman" pitchFamily="18" charset="0"/>
                <a:cs typeface="Times New Roman" pitchFamily="18" charset="0"/>
              </a:rPr>
              <a:t> 3. QUY ĐỊNH VỀ GIÁ DỊCH VỤ KBCB VÀ KINH PHÍ ĐỐI VỚI MỘT SỐ HOẠT ĐỘNG KHÁC THUỘC LĨNH VỰC KBCB</a:t>
            </a:r>
          </a:p>
          <a:p>
            <a:pPr algn="just"/>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120. </a:t>
            </a:r>
            <a:r>
              <a:rPr lang="en-US" sz="2700" b="1" err="1">
                <a:latin typeface="Times New Roman" panose="02020603050405020304" pitchFamily="18" charset="0"/>
                <a:cs typeface="Times New Roman" panose="02020603050405020304" pitchFamily="18" charset="0"/>
              </a:rPr>
              <a:t>Kinh</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phí</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cho</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hoạt</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động</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cấp</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cứu</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ngoại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viện</a:t>
            </a:r>
            <a:endParaRPr lang="en-SG" sz="2700">
              <a:latin typeface="Times New Roman" panose="02020603050405020304" pitchFamily="18" charset="0"/>
              <a:cs typeface="Times New Roman" panose="02020603050405020304" pitchFamily="18" charset="0"/>
            </a:endParaRPr>
          </a:p>
          <a:p>
            <a:pPr algn="just"/>
            <a:r>
              <a:rPr lang="en-US" sz="2700">
                <a:latin typeface="Times New Roman" panose="02020603050405020304" pitchFamily="18" charset="0"/>
                <a:cs typeface="Times New Roman" panose="02020603050405020304" pitchFamily="18" charset="0"/>
              </a:rPr>
              <a:t>1. </a:t>
            </a:r>
            <a:r>
              <a:rPr lang="en-US" sz="2700" err="1">
                <a:latin typeface="Times New Roman" panose="02020603050405020304" pitchFamily="18" charset="0"/>
                <a:cs typeface="Times New Roman" panose="02020603050405020304" pitchFamily="18" charset="0"/>
              </a:rPr>
              <a:t>Kinh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hoạt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động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cứu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ngoại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viện</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 a</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NSNN </a:t>
            </a:r>
            <a:r>
              <a:rPr lang="en-US" sz="2700" err="1" smtClean="0">
                <a:latin typeface="Times New Roman" panose="02020603050405020304" pitchFamily="18" charset="0"/>
                <a:cs typeface="Times New Roman" panose="02020603050405020304" pitchFamily="18" charset="0"/>
              </a:rPr>
              <a:t>bảo</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đảm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đầu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tư</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xây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dựng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cơ</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sở</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vật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chất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thiết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bị</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hệ</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thống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cơ</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sở</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cứu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ngoại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viện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nhà</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nước</a:t>
            </a:r>
            <a:r>
              <a:rPr lang="en-US" sz="2700" smtClean="0">
                <a:latin typeface="Times New Roman" panose="02020603050405020304" pitchFamily="18" charset="0"/>
                <a:cs typeface="Times New Roman" panose="02020603050405020304" pitchFamily="18" charset="0"/>
              </a:rPr>
              <a:t>. b</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NSNN </a:t>
            </a:r>
            <a:r>
              <a:rPr lang="en-US" sz="2700" err="1" smtClean="0">
                <a:latin typeface="Times New Roman" panose="02020603050405020304" pitchFamily="18" charset="0"/>
                <a:cs typeface="Times New Roman" panose="02020603050405020304" pitchFamily="18" charset="0"/>
              </a:rPr>
              <a:t>bảo</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đảm</a:t>
            </a:r>
            <a:r>
              <a:rPr lang="en-US" sz="2700">
                <a:latin typeface="Times New Roman" panose="02020603050405020304" pitchFamily="18" charset="0"/>
                <a:cs typeface="Times New Roman" panose="02020603050405020304" pitchFamily="18" charset="0"/>
              </a:rPr>
              <a:t> chi </a:t>
            </a:r>
            <a:r>
              <a:rPr lang="en-US" sz="2700" err="1">
                <a:latin typeface="Times New Roman" panose="02020603050405020304" pitchFamily="18" charset="0"/>
                <a:cs typeface="Times New Roman" panose="02020603050405020304" pitchFamily="18" charset="0"/>
              </a:rPr>
              <a:t>phí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vận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chuyển</a:t>
            </a:r>
            <a:r>
              <a:rPr lang="en-US" sz="2700">
                <a:latin typeface="Times New Roman" panose="02020603050405020304" pitchFamily="18" charset="0"/>
                <a:cs typeface="Times New Roman" panose="02020603050405020304" pitchFamily="18" charset="0"/>
              </a:rPr>
              <a:t> và </a:t>
            </a:r>
            <a:r>
              <a:rPr lang="en-US" sz="2700" err="1">
                <a:latin typeface="Times New Roman" panose="02020603050405020304" pitchFamily="18" charset="0"/>
                <a:cs typeface="Times New Roman" panose="02020603050405020304" pitchFamily="18" charset="0"/>
              </a:rPr>
              <a:t>sử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dụng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dịch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vụ</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KBCB </a:t>
            </a:r>
            <a:r>
              <a:rPr lang="en-US" sz="2700" err="1" smtClean="0">
                <a:latin typeface="Times New Roman" panose="02020603050405020304" pitchFamily="18" charset="0"/>
                <a:cs typeface="Times New Roman" panose="02020603050405020304" pitchFamily="18" charset="0"/>
              </a:rPr>
              <a:t>khi</a:t>
            </a:r>
            <a:r>
              <a:rPr lang="en-US" sz="2700" smtClean="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vận</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chuyển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cứu</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bị</a:t>
            </a:r>
            <a:r>
              <a:rPr lang="en-US" sz="2700" smtClean="0">
                <a:latin typeface="Times New Roman" panose="02020603050405020304" pitchFamily="18" charset="0"/>
                <a:cs typeface="Times New Roman" panose="02020603050405020304" pitchFamily="18" charset="0"/>
              </a:rPr>
              <a:t> tai </a:t>
            </a:r>
            <a:r>
              <a:rPr lang="en-US" sz="2700" err="1">
                <a:latin typeface="Times New Roman" panose="02020603050405020304" pitchFamily="18" charset="0"/>
                <a:cs typeface="Times New Roman" panose="02020603050405020304" pitchFamily="18" charset="0"/>
              </a:rPr>
              <a:t>nạn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thiên</a:t>
            </a:r>
            <a:r>
              <a:rPr lang="en-US" sz="2700">
                <a:latin typeface="Times New Roman" panose="02020603050405020304" pitchFamily="18" charset="0"/>
                <a:cs typeface="Times New Roman" panose="02020603050405020304" pitchFamily="18" charset="0"/>
              </a:rPr>
              <a:t> tai, </a:t>
            </a:r>
            <a:r>
              <a:rPr lang="en-US" sz="2700" err="1">
                <a:latin typeface="Times New Roman" panose="02020603050405020304" pitchFamily="18" charset="0"/>
                <a:cs typeface="Times New Roman" panose="02020603050405020304" pitchFamily="18" charset="0"/>
              </a:rPr>
              <a:t>thảm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họa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dịch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bệnh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truyền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nhiễm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nhóm</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A.  c</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NSNN </a:t>
            </a:r>
            <a:r>
              <a:rPr lang="en-US" sz="2700" err="1" smtClean="0">
                <a:latin typeface="Times New Roman" panose="02020603050405020304" pitchFamily="18" charset="0"/>
                <a:cs typeface="Times New Roman" panose="02020603050405020304" pitchFamily="18" charset="0"/>
              </a:rPr>
              <a:t>hỗ</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trợ</a:t>
            </a:r>
            <a:r>
              <a:rPr lang="en-US" sz="2700">
                <a:latin typeface="Times New Roman" panose="02020603050405020304" pitchFamily="18" charset="0"/>
                <a:cs typeface="Times New Roman" panose="02020603050405020304" pitchFamily="18" charset="0"/>
              </a:rPr>
              <a:t> chi </a:t>
            </a:r>
            <a:r>
              <a:rPr lang="en-US" sz="2700" err="1">
                <a:latin typeface="Times New Roman" panose="02020603050405020304" pitchFamily="18" charset="0"/>
                <a:cs typeface="Times New Roman" panose="02020603050405020304" pitchFamily="18" charset="0"/>
              </a:rPr>
              <a:t>phí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quản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lý</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vận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hành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cơ</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sở</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cứu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ngoại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viện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nhà</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nước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thực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hiện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theo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Chính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phủ</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về</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nguồn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tài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chính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đơn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vị</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sự</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nghiệp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công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lập</a:t>
            </a:r>
            <a:r>
              <a:rPr lang="en-US" sz="2700" smtClean="0">
                <a:latin typeface="Times New Roman" panose="02020603050405020304" pitchFamily="18" charset="0"/>
                <a:cs typeface="Times New Roman" panose="02020603050405020304" pitchFamily="18" charset="0"/>
              </a:rPr>
              <a:t>.</a:t>
            </a:r>
          </a:p>
          <a:p>
            <a:pPr algn="just"/>
            <a:r>
              <a:rPr lang="en-US" sz="2700">
                <a:latin typeface="Times New Roman" panose="02020603050405020304" pitchFamily="18" charset="0"/>
                <a:cs typeface="Times New Roman" panose="02020603050405020304" pitchFamily="18" charset="0"/>
              </a:rPr>
              <a:t>2. </a:t>
            </a:r>
            <a:r>
              <a:rPr lang="en-US" sz="2700" err="1">
                <a:latin typeface="Times New Roman" panose="02020603050405020304" pitchFamily="18" charset="0"/>
                <a:cs typeface="Times New Roman" panose="02020603050405020304" pitchFamily="18" charset="0"/>
              </a:rPr>
              <a:t>Ủy</a:t>
            </a:r>
            <a:r>
              <a:rPr lang="en-US" sz="2700">
                <a:latin typeface="Times New Roman" panose="02020603050405020304" pitchFamily="18" charset="0"/>
                <a:cs typeface="Times New Roman" panose="02020603050405020304" pitchFamily="18" charset="0"/>
              </a:rPr>
              <a:t> ban </a:t>
            </a:r>
            <a:r>
              <a:rPr lang="en-US" sz="2700" err="1">
                <a:latin typeface="Times New Roman" panose="02020603050405020304" pitchFamily="18" charset="0"/>
                <a:cs typeface="Times New Roman" panose="02020603050405020304" pitchFamily="18" charset="0"/>
              </a:rPr>
              <a:t>nhân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tỉnh</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 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Tổ</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chức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hệ</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thống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cứu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ngoại</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viện</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nhà</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nước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trên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địa</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bàn</a:t>
            </a:r>
            <a:r>
              <a:rPr lang="en-US" sz="2700" smtClean="0">
                <a:latin typeface="Times New Roman" panose="02020603050405020304" pitchFamily="18" charset="0"/>
                <a:cs typeface="Times New Roman" panose="02020603050405020304" pitchFamily="18" charset="0"/>
              </a:rPr>
              <a:t>; b</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Bảo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đảm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sách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theo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sách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nhà</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nước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để</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thực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hiện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tại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khoản</a:t>
            </a:r>
            <a:r>
              <a:rPr lang="en-US" sz="2700">
                <a:latin typeface="Times New Roman" panose="02020603050405020304" pitchFamily="18" charset="0"/>
                <a:cs typeface="Times New Roman" panose="02020603050405020304" pitchFamily="18" charset="0"/>
              </a:rPr>
              <a:t> 1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này</a:t>
            </a:r>
            <a:r>
              <a:rPr lang="en-US" sz="2700" smtClean="0">
                <a:latin typeface="Times New Roman" panose="02020603050405020304" pitchFamily="18" charset="0"/>
                <a:cs typeface="Times New Roman" panose="02020603050405020304" pitchFamily="18" charset="0"/>
              </a:rPr>
              <a:t>; 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động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các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nguồn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lực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xã</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hội</a:t>
            </a:r>
            <a:r>
              <a:rPr lang="en-US" sz="2700" smtClean="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đầu</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tư</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thành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lập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cơ</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sở</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cứu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ngoại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viện</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algn="just"/>
            <a:endParaRPr lang="en-SG" sz="2700">
              <a:latin typeface="Times New Roman" panose="02020603050405020304" pitchFamily="18" charset="0"/>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26473"/>
            <a:ext cx="10515600" cy="997526"/>
          </a:xfrm>
        </p:spPr>
        <p:txBody>
          <a:bodyPr>
            <a:normAutofit/>
          </a:bodyPr>
          <a:lstStyle/>
          <a:p>
            <a:pPr algn="ctr"/>
            <a:r>
              <a:rPr lang="en-US" sz="2800" b="1">
                <a:solidFill>
                  <a:srgbClr val="002060"/>
                </a:solidFill>
                <a:latin typeface="Times New Roman" pitchFamily="18" charset="0"/>
                <a:ea typeface="Cambria"/>
                <a:cs typeface="Times New Roman" pitchFamily="18" charset="0"/>
                <a:sym typeface="Cambria"/>
              </a:rPr>
              <a:t>NHỮNG ĐIỂM MỚI TRONG CẤP GPHN (NĐ 96)</a:t>
            </a:r>
            <a:endParaRPr lang="vi-VN" sz="2800">
              <a:solidFill>
                <a:srgbClr val="002060"/>
              </a:solidFill>
              <a:latin typeface="Times New Roman" pitchFamily="18" charset="0"/>
              <a:cs typeface="Times New Roman" pitchFamily="18" charset="0"/>
            </a:endParaRPr>
          </a:p>
        </p:txBody>
      </p:sp>
      <p:sp>
        <p:nvSpPr>
          <p:cNvPr id="3" name="Rectangle 2"/>
          <p:cNvSpPr/>
          <p:nvPr/>
        </p:nvSpPr>
        <p:spPr>
          <a:xfrm>
            <a:off x="468086" y="1884217"/>
            <a:ext cx="11190514" cy="4375557"/>
          </a:xfrm>
          <a:prstGeom prst="rect">
            <a:avLst/>
          </a:prstGeom>
        </p:spPr>
        <p:txBody>
          <a:bodyPr wrap="square">
            <a:spAutoFit/>
          </a:bodyPr>
          <a:lstStyle/>
          <a:p>
            <a:pPr marL="228600" indent="-228600" algn="just">
              <a:lnSpc>
                <a:spcPts val="3120"/>
              </a:lnSpc>
              <a:spcAft>
                <a:spcPts val="600"/>
              </a:spcAft>
              <a:buSzPct val="100000"/>
              <a:buFont typeface="Noto Sans Symbols"/>
              <a:buChar char="✔"/>
            </a:pPr>
            <a:r>
              <a:rPr lang="en-US" sz="2800">
                <a:solidFill>
                  <a:srgbClr val="FF0000"/>
                </a:solidFill>
                <a:latin typeface="Times New Roman" pitchFamily="18" charset="0"/>
                <a:ea typeface="Cambria"/>
                <a:cs typeface="Times New Roman" pitchFamily="18" charset="0"/>
              </a:rPr>
              <a:t>03</a:t>
            </a:r>
            <a:r>
              <a:rPr lang="vi-VN" sz="2800">
                <a:solidFill>
                  <a:srgbClr val="FF0000"/>
                </a:solidFill>
                <a:latin typeface="Times New Roman" pitchFamily="18" charset="0"/>
                <a:ea typeface="Cambria"/>
                <a:cs typeface="Times New Roman" pitchFamily="18" charset="0"/>
              </a:rPr>
              <a:t> chức danh </a:t>
            </a:r>
            <a:r>
              <a:rPr lang="vi-VN" sz="2800">
                <a:latin typeface="Times New Roman" pitchFamily="18" charset="0"/>
                <a:ea typeface="Cambria"/>
                <a:cs typeface="Times New Roman" pitchFamily="18" charset="0"/>
              </a:rPr>
              <a:t>hành nghề mới bao gồm: </a:t>
            </a:r>
            <a:r>
              <a:rPr lang="en-US" sz="2800">
                <a:latin typeface="Times New Roman" pitchFamily="18" charset="0"/>
                <a:ea typeface="Cambria"/>
                <a:cs typeface="Times New Roman" pitchFamily="18" charset="0"/>
              </a:rPr>
              <a:t>D</a:t>
            </a:r>
            <a:r>
              <a:rPr lang="vi-VN" sz="2800">
                <a:latin typeface="Times New Roman" pitchFamily="18" charset="0"/>
                <a:ea typeface="Cambria"/>
                <a:cs typeface="Times New Roman" pitchFamily="18" charset="0"/>
              </a:rPr>
              <a:t>inh dưỡng lâm sàng, </a:t>
            </a:r>
            <a:r>
              <a:rPr lang="en-US" sz="2800">
                <a:latin typeface="Times New Roman" pitchFamily="18" charset="0"/>
                <a:ea typeface="Cambria"/>
                <a:cs typeface="Times New Roman" pitchFamily="18" charset="0"/>
              </a:rPr>
              <a:t>C</a:t>
            </a:r>
            <a:r>
              <a:rPr lang="vi-VN" sz="2800">
                <a:latin typeface="Times New Roman" pitchFamily="18" charset="0"/>
                <a:ea typeface="Cambria"/>
                <a:cs typeface="Times New Roman" pitchFamily="18" charset="0"/>
              </a:rPr>
              <a:t>ấp cứu viên ngoại viện, </a:t>
            </a:r>
            <a:r>
              <a:rPr lang="en-US" sz="2800">
                <a:latin typeface="Times New Roman" pitchFamily="18" charset="0"/>
                <a:ea typeface="Cambria"/>
                <a:cs typeface="Times New Roman" pitchFamily="18" charset="0"/>
              </a:rPr>
              <a:t>T</a:t>
            </a:r>
            <a:r>
              <a:rPr lang="vi-VN" sz="2800">
                <a:latin typeface="Times New Roman" pitchFamily="18" charset="0"/>
                <a:ea typeface="Cambria"/>
                <a:cs typeface="Times New Roman" pitchFamily="18" charset="0"/>
              </a:rPr>
              <a:t>âm lý lâm </a:t>
            </a:r>
            <a:r>
              <a:rPr lang="vi-VN" sz="2800" smtClean="0">
                <a:latin typeface="Times New Roman" pitchFamily="18" charset="0"/>
                <a:ea typeface="Cambria"/>
                <a:cs typeface="Times New Roman" pitchFamily="18" charset="0"/>
              </a:rPr>
              <a:t>sàng</a:t>
            </a:r>
            <a:r>
              <a:rPr lang="en-US" sz="2800" smtClean="0">
                <a:latin typeface="Times New Roman" pitchFamily="18" charset="0"/>
                <a:ea typeface="Cambria"/>
                <a:cs typeface="Times New Roman" pitchFamily="18" charset="0"/>
              </a:rPr>
              <a:t>.</a:t>
            </a:r>
            <a:endParaRPr lang="en-US" sz="2800">
              <a:latin typeface="Times New Roman" pitchFamily="18" charset="0"/>
              <a:ea typeface="Cambria"/>
              <a:cs typeface="Times New Roman" pitchFamily="18" charset="0"/>
            </a:endParaRPr>
          </a:p>
          <a:p>
            <a:pPr marL="228600" indent="-228600" algn="just">
              <a:lnSpc>
                <a:spcPts val="3120"/>
              </a:lnSpc>
              <a:spcAft>
                <a:spcPts val="600"/>
              </a:spcAft>
              <a:buSzPct val="100000"/>
              <a:buFont typeface="Noto Sans Symbols"/>
              <a:buChar char="✔"/>
            </a:pPr>
            <a:r>
              <a:rPr lang="en-US" sz="2800" err="1">
                <a:solidFill>
                  <a:srgbClr val="FF0000"/>
                </a:solidFill>
                <a:latin typeface="Times New Roman" pitchFamily="18" charset="0"/>
                <a:ea typeface="Cambria"/>
                <a:cs typeface="Times New Roman" pitchFamily="18" charset="0"/>
              </a:rPr>
              <a:t>Rút</a:t>
            </a:r>
            <a:r>
              <a:rPr lang="en-US" sz="2800">
                <a:solidFill>
                  <a:srgbClr val="FF0000"/>
                </a:solidFill>
                <a:latin typeface="Times New Roman" pitchFamily="18" charset="0"/>
                <a:ea typeface="Cambria"/>
                <a:cs typeface="Times New Roman" pitchFamily="18" charset="0"/>
              </a:rPr>
              <a:t> </a:t>
            </a:r>
            <a:r>
              <a:rPr lang="en-US" sz="2800" err="1">
                <a:solidFill>
                  <a:srgbClr val="FF0000"/>
                </a:solidFill>
                <a:latin typeface="Times New Roman" pitchFamily="18" charset="0"/>
                <a:ea typeface="Cambria"/>
                <a:cs typeface="Times New Roman" pitchFamily="18" charset="0"/>
              </a:rPr>
              <a:t>ngắn</a:t>
            </a:r>
            <a:r>
              <a:rPr lang="en-US" sz="2800">
                <a:solidFill>
                  <a:srgbClr val="FF0000"/>
                </a:solidFill>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thời</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gian</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thực</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hành</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trong</a:t>
            </a:r>
            <a:r>
              <a:rPr lang="en-US" sz="2800">
                <a:latin typeface="Times New Roman" pitchFamily="18" charset="0"/>
                <a:ea typeface="Cambria"/>
                <a:cs typeface="Times New Roman" pitchFamily="18" charset="0"/>
              </a:rPr>
              <a:t> </a:t>
            </a:r>
            <a:r>
              <a:rPr lang="en-US" sz="2800" smtClean="0">
                <a:latin typeface="Times New Roman" pitchFamily="18" charset="0"/>
                <a:ea typeface="Cambria"/>
                <a:cs typeface="Times New Roman" pitchFamily="18" charset="0"/>
              </a:rPr>
              <a:t> KCB (</a:t>
            </a:r>
            <a:r>
              <a:rPr lang="en-US" sz="2800" err="1" smtClean="0">
                <a:latin typeface="Times New Roman" pitchFamily="18" charset="0"/>
                <a:ea typeface="Cambria"/>
                <a:cs typeface="Times New Roman" pitchFamily="18" charset="0"/>
              </a:rPr>
              <a:t>cho</a:t>
            </a:r>
            <a:r>
              <a:rPr lang="en-US" sz="2800" smtClean="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tất</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cả</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các</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đối</a:t>
            </a:r>
            <a:r>
              <a:rPr lang="en-US" sz="2800">
                <a:latin typeface="Times New Roman" pitchFamily="18" charset="0"/>
                <a:ea typeface="Cambria"/>
                <a:cs typeface="Times New Roman" pitchFamily="18" charset="0"/>
              </a:rPr>
              <a:t> </a:t>
            </a:r>
            <a:r>
              <a:rPr lang="en-US" sz="2800" err="1">
                <a:latin typeface="Times New Roman" pitchFamily="18" charset="0"/>
                <a:ea typeface="Cambria"/>
                <a:cs typeface="Times New Roman" pitchFamily="18" charset="0"/>
              </a:rPr>
              <a:t>tượng</a:t>
            </a:r>
            <a:r>
              <a:rPr lang="en-US" sz="2800">
                <a:latin typeface="Times New Roman" pitchFamily="18" charset="0"/>
                <a:ea typeface="Cambria"/>
                <a:cs typeface="Times New Roman" pitchFamily="18" charset="0"/>
              </a:rPr>
              <a:t>)</a:t>
            </a:r>
          </a:p>
          <a:p>
            <a:pPr marL="228600" indent="-228600" algn="just">
              <a:lnSpc>
                <a:spcPts val="3120"/>
              </a:lnSpc>
              <a:spcAft>
                <a:spcPts val="600"/>
              </a:spcAft>
              <a:buSzPct val="100000"/>
              <a:buFont typeface="Noto Sans Symbols"/>
              <a:buChar char="✔"/>
            </a:pPr>
            <a:r>
              <a:rPr lang="vi-VN" sz="2800">
                <a:solidFill>
                  <a:srgbClr val="FF0000"/>
                </a:solidFill>
                <a:latin typeface="Times New Roman" pitchFamily="18" charset="0"/>
                <a:ea typeface="Cambria"/>
                <a:cs typeface="Times New Roman" pitchFamily="18" charset="0"/>
              </a:rPr>
              <a:t>Được tạm dừng </a:t>
            </a:r>
            <a:r>
              <a:rPr lang="vi-VN" sz="2800">
                <a:latin typeface="Times New Roman" pitchFamily="18" charset="0"/>
                <a:ea typeface="Cambria"/>
                <a:cs typeface="Times New Roman" pitchFamily="18" charset="0"/>
              </a:rPr>
              <a:t>thực hành trong thời gian tối đa 12 tháng và được bảo lưu các kết quả thực hành trước đó</a:t>
            </a:r>
          </a:p>
          <a:p>
            <a:pPr marL="228600" lvl="0" indent="-228600" algn="just">
              <a:lnSpc>
                <a:spcPts val="3120"/>
              </a:lnSpc>
              <a:spcAft>
                <a:spcPts val="600"/>
              </a:spcAft>
              <a:buSzPct val="100000"/>
              <a:buFont typeface="Noto Sans Symbols"/>
              <a:buChar char="✔"/>
            </a:pPr>
            <a:r>
              <a:rPr lang="en-US" sz="2800" err="1">
                <a:solidFill>
                  <a:srgbClr val="FF0000"/>
                </a:solidFill>
                <a:latin typeface="Times New Roman" pitchFamily="18" charset="0"/>
                <a:ea typeface="Cambria"/>
                <a:cs typeface="Times New Roman" pitchFamily="18" charset="0"/>
              </a:rPr>
              <a:t>Thi</a:t>
            </a:r>
            <a:r>
              <a:rPr lang="en-US" sz="2800">
                <a:solidFill>
                  <a:srgbClr val="FF0000"/>
                </a:solidFill>
                <a:latin typeface="Times New Roman" pitchFamily="18" charset="0"/>
                <a:ea typeface="Cambria"/>
                <a:cs typeface="Times New Roman" pitchFamily="18" charset="0"/>
              </a:rPr>
              <a:t> </a:t>
            </a:r>
            <a:r>
              <a:rPr lang="vi-VN" sz="2800">
                <a:latin typeface="Times New Roman" pitchFamily="18" charset="0"/>
                <a:ea typeface="Cambria"/>
                <a:cs typeface="Times New Roman" pitchFamily="18" charset="0"/>
              </a:rPr>
              <a:t>đánh giá năng lực hành nghề </a:t>
            </a:r>
            <a:r>
              <a:rPr lang="en-US" sz="2800" i="1">
                <a:solidFill>
                  <a:srgbClr val="FF0000"/>
                </a:solidFill>
                <a:latin typeface="Times New Roman" pitchFamily="18" charset="0"/>
                <a:ea typeface="Cambria"/>
                <a:cs typeface="Times New Roman" pitchFamily="18" charset="0"/>
              </a:rPr>
              <a:t>(</a:t>
            </a:r>
            <a:r>
              <a:rPr lang="vi-VN" sz="2800" i="1">
                <a:solidFill>
                  <a:srgbClr val="FF0000"/>
                </a:solidFill>
                <a:latin typeface="Times New Roman" pitchFamily="18" charset="0"/>
                <a:ea typeface="Cambria"/>
                <a:cs typeface="Times New Roman" pitchFamily="18" charset="0"/>
              </a:rPr>
              <a:t>thực hiện từ ngày</a:t>
            </a:r>
            <a:r>
              <a:rPr lang="en-US" sz="2800" i="1">
                <a:solidFill>
                  <a:srgbClr val="FF0000"/>
                </a:solidFill>
                <a:latin typeface="Times New Roman" pitchFamily="18" charset="0"/>
                <a:ea typeface="Cambria"/>
                <a:cs typeface="Times New Roman" pitchFamily="18" charset="0"/>
              </a:rPr>
              <a:t> 01/01/2027)</a:t>
            </a:r>
          </a:p>
          <a:p>
            <a:pPr marL="228600" lvl="0" indent="-228600" algn="just">
              <a:lnSpc>
                <a:spcPts val="3120"/>
              </a:lnSpc>
              <a:spcAft>
                <a:spcPts val="600"/>
              </a:spcAft>
              <a:buSzPct val="100000"/>
              <a:buFont typeface="Noto Sans Symbols"/>
              <a:buChar char="✔"/>
            </a:pPr>
            <a:r>
              <a:rPr lang="en-US" sz="2800">
                <a:latin typeface="Times New Roman" pitchFamily="18" charset="0"/>
                <a:ea typeface="Cambria"/>
                <a:cs typeface="Times New Roman" pitchFamily="18" charset="0"/>
              </a:rPr>
              <a:t>H</a:t>
            </a:r>
            <a:r>
              <a:rPr lang="vi-VN" sz="2800">
                <a:latin typeface="Times New Roman" pitchFamily="18" charset="0"/>
                <a:ea typeface="Cambria"/>
                <a:cs typeface="Times New Roman" pitchFamily="18" charset="0"/>
              </a:rPr>
              <a:t>ồ sơ cấp mới, cấp lại, gia hạn, điều chỉnh </a:t>
            </a:r>
            <a:r>
              <a:rPr lang="en-US" sz="2800" smtClean="0">
                <a:latin typeface="Times New Roman" pitchFamily="18" charset="0"/>
                <a:ea typeface="Cambria"/>
                <a:cs typeface="Times New Roman" pitchFamily="18" charset="0"/>
              </a:rPr>
              <a:t>GPHN </a:t>
            </a:r>
            <a:r>
              <a:rPr lang="vi-VN" sz="2800" smtClean="0">
                <a:latin typeface="Times New Roman" pitchFamily="18" charset="0"/>
                <a:ea typeface="Cambria"/>
                <a:cs typeface="Times New Roman" pitchFamily="18" charset="0"/>
              </a:rPr>
              <a:t>đã </a:t>
            </a:r>
            <a:r>
              <a:rPr lang="vi-VN" sz="2800">
                <a:latin typeface="Times New Roman" pitchFamily="18" charset="0"/>
                <a:ea typeface="Cambria"/>
                <a:cs typeface="Times New Roman" pitchFamily="18" charset="0"/>
              </a:rPr>
              <a:t>được giảm bớt và đơn giản hóa, trong đó, đã </a:t>
            </a:r>
            <a:r>
              <a:rPr lang="vi-VN" sz="2800" b="1">
                <a:solidFill>
                  <a:srgbClr val="FF0000"/>
                </a:solidFill>
                <a:latin typeface="Times New Roman" pitchFamily="18" charset="0"/>
                <a:ea typeface="Cambria"/>
                <a:cs typeface="Times New Roman" pitchFamily="18" charset="0"/>
              </a:rPr>
              <a:t>bỏ phiếu lý lịch tư pháp</a:t>
            </a:r>
            <a:r>
              <a:rPr lang="vi-VN" sz="2800">
                <a:latin typeface="Times New Roman" pitchFamily="18" charset="0"/>
                <a:ea typeface="Cambria"/>
                <a:cs typeface="Times New Roman" pitchFamily="18" charset="0"/>
              </a:rPr>
              <a:t>, </a:t>
            </a:r>
            <a:r>
              <a:rPr lang="vi-VN" sz="2800" b="1" smtClean="0">
                <a:solidFill>
                  <a:srgbClr val="FF0000"/>
                </a:solidFill>
                <a:latin typeface="Times New Roman" pitchFamily="18" charset="0"/>
                <a:ea typeface="Cambria"/>
                <a:cs typeface="Times New Roman" pitchFamily="18" charset="0"/>
              </a:rPr>
              <a:t>sơ </a:t>
            </a:r>
            <a:r>
              <a:rPr lang="vi-VN" sz="2800" b="1">
                <a:solidFill>
                  <a:srgbClr val="FF0000"/>
                </a:solidFill>
                <a:latin typeface="Times New Roman" pitchFamily="18" charset="0"/>
                <a:ea typeface="Cambria"/>
                <a:cs typeface="Times New Roman" pitchFamily="18" charset="0"/>
              </a:rPr>
              <a:t>yếu lý lịch tự thuật, không bắt buộc xác nhận của </a:t>
            </a:r>
            <a:r>
              <a:rPr lang="en-US" sz="2800" b="1" smtClean="0">
                <a:solidFill>
                  <a:srgbClr val="FF0000"/>
                </a:solidFill>
                <a:latin typeface="Times New Roman" pitchFamily="18" charset="0"/>
                <a:ea typeface="Cambria"/>
                <a:cs typeface="Times New Roman" pitchFamily="18" charset="0"/>
              </a:rPr>
              <a:t>UBND </a:t>
            </a:r>
            <a:r>
              <a:rPr lang="vi-VN" sz="2800" b="1" smtClean="0">
                <a:solidFill>
                  <a:srgbClr val="FF0000"/>
                </a:solidFill>
                <a:latin typeface="Times New Roman" pitchFamily="18" charset="0"/>
                <a:ea typeface="Cambria"/>
                <a:cs typeface="Times New Roman" pitchFamily="18" charset="0"/>
              </a:rPr>
              <a:t>cấp xã</a:t>
            </a:r>
            <a:r>
              <a:rPr lang="en-US" sz="2800" b="1" smtClean="0">
                <a:solidFill>
                  <a:srgbClr val="FFFFFF"/>
                </a:solidFill>
                <a:latin typeface="Times New Roman" pitchFamily="18" charset="0"/>
                <a:ea typeface="Cambria"/>
                <a:cs typeface="Times New Roman" pitchFamily="18" charset="0"/>
                <a:sym typeface="Cambria"/>
              </a:rPr>
              <a:t>NNHỮNG </a:t>
            </a:r>
            <a:r>
              <a:rPr lang="en-US" sz="2800" b="1">
                <a:solidFill>
                  <a:srgbClr val="FFFFFF"/>
                </a:solidFill>
                <a:latin typeface="Times New Roman" pitchFamily="18" charset="0"/>
                <a:ea typeface="Cambria"/>
                <a:cs typeface="Times New Roman" pitchFamily="18" charset="0"/>
                <a:sym typeface="Cambria"/>
              </a:rPr>
              <a:t>ĐIỂM </a:t>
            </a:r>
            <a:r>
              <a:rPr lang="en-US" sz="2600" b="1">
                <a:solidFill>
                  <a:srgbClr val="FFFFFF"/>
                </a:solidFill>
                <a:latin typeface="Times New Roman" pitchFamily="18" charset="0"/>
                <a:ea typeface="Cambria"/>
                <a:cs typeface="Times New Roman" pitchFamily="18" charset="0"/>
                <a:sym typeface="Cambria"/>
              </a:rPr>
              <a:t>MỚI</a:t>
            </a:r>
            <a:endParaRPr lang="en-US" sz="2600">
              <a:latin typeface="Times New Roman" pitchFamily="18" charset="0"/>
              <a:ea typeface="Cambria"/>
              <a:cs typeface="Times New Roman" pitchFamily="18" charset="0"/>
            </a:endParaRPr>
          </a:p>
        </p:txBody>
      </p:sp>
    </p:spTree>
    <p:extLst>
      <p:ext uri="{BB962C8B-B14F-4D97-AF65-F5344CB8AC3E}">
        <p14:creationId xmlns:p14="http://schemas.microsoft.com/office/powerpoint/2010/main" val="2629275942"/>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67267" y="659876"/>
            <a:ext cx="10878532" cy="5507662"/>
          </a:xfrm>
          <a:prstGeom prst="rect">
            <a:avLst/>
          </a:prstGeom>
        </p:spPr>
        <p:txBody>
          <a:bodyPr wrap="square">
            <a:spAutoFit/>
          </a:bodyPr>
          <a:lstStyle/>
          <a:p>
            <a:pPr indent="457200">
              <a:lnSpc>
                <a:spcPct val="115000"/>
              </a:lnSpc>
              <a:spcAft>
                <a:spcPts val="600"/>
              </a:spcAft>
            </a:pP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121. Chi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phí</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nuôi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dưỡng</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chăm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sóc</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chữa</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không</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nhân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chữa</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endPar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r>
              <a:rPr lang="en-US" sz="2700" b="1" i="1" smtClean="0">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Nguồn</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kinh</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phí</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thực</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hiện</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theo</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thứ</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tự</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ưu</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tiên</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như</a:t>
            </a:r>
            <a:r>
              <a:rPr lang="en-US" sz="2700" b="1" i="1">
                <a:latin typeface="Times New Roman" panose="02020603050405020304" pitchFamily="18" charset="0"/>
                <a:cs typeface="Times New Roman" panose="02020603050405020304" pitchFamily="18" charset="0"/>
              </a:rPr>
              <a:t> </a:t>
            </a:r>
            <a:r>
              <a:rPr lang="en-US" sz="2700" b="1" i="1" err="1">
                <a:latin typeface="Times New Roman" panose="02020603050405020304" pitchFamily="18" charset="0"/>
                <a:cs typeface="Times New Roman" panose="02020603050405020304" pitchFamily="18" charset="0"/>
              </a:rPr>
              <a:t>sau</a:t>
            </a:r>
            <a:r>
              <a:rPr lang="en-US" sz="2700" b="1" i="1">
                <a:latin typeface="Times New Roman" panose="02020603050405020304" pitchFamily="18" charset="0"/>
                <a:cs typeface="Times New Roman" panose="02020603050405020304" pitchFamily="18" charset="0"/>
              </a:rPr>
              <a:t>:</a:t>
            </a:r>
            <a:endParaRPr lang="en-SG" sz="2700" b="1" i="1">
              <a:latin typeface="Times New Roman" panose="02020603050405020304" pitchFamily="18" charset="0"/>
              <a:cs typeface="Times New Roman" panose="02020603050405020304" pitchFamily="18" charset="0"/>
            </a:endParaRPr>
          </a:p>
          <a:p>
            <a:pPr marL="457200" indent="-457200" algn="just">
              <a:buFontTx/>
              <a:buChar char="-"/>
            </a:pPr>
            <a:r>
              <a:rPr lang="en-US" sz="2700" err="1" smtClean="0">
                <a:latin typeface="Times New Roman" panose="02020603050405020304" pitchFamily="18" charset="0"/>
                <a:cs typeface="Times New Roman" panose="02020603050405020304" pitchFamily="18" charset="0"/>
              </a:rPr>
              <a:t>Quỹ</a:t>
            </a:r>
            <a:r>
              <a:rPr lang="en-US" sz="2700" smtClean="0">
                <a:latin typeface="Times New Roman" panose="02020603050405020304" pitchFamily="18" charset="0"/>
                <a:cs typeface="Times New Roman" panose="02020603050405020304" pitchFamily="18" charset="0"/>
              </a:rPr>
              <a:t> BHYT </a:t>
            </a:r>
            <a:r>
              <a:rPr lang="en-US" sz="2700" err="1" smtClean="0">
                <a:latin typeface="Times New Roman" panose="02020603050405020304" pitchFamily="18" charset="0"/>
                <a:cs typeface="Times New Roman" panose="02020603050405020304" pitchFamily="18" charset="0"/>
              </a:rPr>
              <a:t>thanh</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toán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phần</a:t>
            </a:r>
            <a:r>
              <a:rPr lang="en-US" sz="2700">
                <a:latin typeface="Times New Roman" panose="02020603050405020304" pitchFamily="18" charset="0"/>
                <a:cs typeface="Times New Roman" panose="02020603050405020304" pitchFamily="18" charset="0"/>
              </a:rPr>
              <a:t> chi </a:t>
            </a:r>
            <a:r>
              <a:rPr lang="en-US" sz="2700" err="1">
                <a:latin typeface="Times New Roman" panose="02020603050405020304" pitchFamily="18" charset="0"/>
                <a:cs typeface="Times New Roman" panose="02020603050405020304" pitchFamily="18" charset="0"/>
              </a:rPr>
              <a:t>phí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được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hưởng</a:t>
            </a:r>
            <a:r>
              <a:rPr lang="en-US" sz="2700">
                <a:latin typeface="Times New Roman" panose="02020603050405020304" pitchFamily="18" charset="0"/>
                <a:cs typeface="Times New Roman" panose="02020603050405020304" pitchFamily="18" charset="0"/>
              </a:rPr>
              <a:t> và </a:t>
            </a:r>
            <a:r>
              <a:rPr lang="en-US" sz="2700" err="1">
                <a:latin typeface="Times New Roman" panose="02020603050405020304" pitchFamily="18" charset="0"/>
                <a:cs typeface="Times New Roman" panose="02020603050405020304" pitchFamily="18" charset="0"/>
              </a:rPr>
              <a:t>mức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hưởng</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BHYT </a:t>
            </a:r>
          </a:p>
          <a:p>
            <a:pPr marL="457200" indent="-457200" algn="just">
              <a:buFontTx/>
              <a:buChar char="-"/>
            </a:pPr>
            <a:r>
              <a:rPr lang="en-US" sz="2700" err="1" smtClean="0">
                <a:latin typeface="Times New Roman" panose="02020603050405020304" pitchFamily="18" charset="0"/>
                <a:cs typeface="Times New Roman" panose="02020603050405020304" pitchFamily="18" charset="0"/>
              </a:rPr>
              <a:t>Quỹ</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hỗ</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trợ</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khám</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chữa</a:t>
            </a:r>
            <a:r>
              <a:rPr lang="en-US" sz="2700" smtClean="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bệnh</a:t>
            </a:r>
            <a:endParaRPr lang="en-SG" sz="2700">
              <a:latin typeface="Times New Roman" panose="02020603050405020304" pitchFamily="18" charset="0"/>
              <a:cs typeface="Times New Roman" panose="02020603050405020304" pitchFamily="18" charset="0"/>
            </a:endParaRPr>
          </a:p>
          <a:p>
            <a:pPr algn="just"/>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Các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nguồn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tài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trợ</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huy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động</a:t>
            </a:r>
            <a:r>
              <a:rPr lang="en-US" sz="2700">
                <a:latin typeface="Times New Roman" panose="02020603050405020304" pitchFamily="18" charset="0"/>
                <a:cs typeface="Times New Roman" panose="02020603050405020304" pitchFamily="18" charset="0"/>
              </a:rPr>
              <a:t> và </a:t>
            </a:r>
            <a:r>
              <a:rPr lang="en-US" sz="2700" err="1">
                <a:latin typeface="Times New Roman" panose="02020603050405020304" pitchFamily="18" charset="0"/>
                <a:cs typeface="Times New Roman" panose="02020603050405020304" pitchFamily="18" charset="0"/>
              </a:rPr>
              <a:t>các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nguồn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vốn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hợp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pháp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khác</a:t>
            </a:r>
            <a:r>
              <a:rPr lang="en-US" sz="2700">
                <a:latin typeface="Times New Roman" panose="02020603050405020304" pitchFamily="18" charset="0"/>
                <a:cs typeface="Times New Roman" panose="02020603050405020304" pitchFamily="18" charset="0"/>
              </a:rPr>
              <a:t>;</a:t>
            </a:r>
            <a:endParaRPr lang="en-SG" sz="2700">
              <a:latin typeface="Times New Roman" panose="02020603050405020304" pitchFamily="18" charset="0"/>
              <a:cs typeface="Times New Roman" panose="02020603050405020304" pitchFamily="18" charset="0"/>
            </a:endParaRPr>
          </a:p>
          <a:p>
            <a:pPr marL="457200" indent="-457200" algn="just">
              <a:buFontTx/>
              <a:buChar char="-"/>
            </a:pPr>
            <a:r>
              <a:rPr lang="en-US" sz="2700" err="1" smtClean="0">
                <a:latin typeface="Times New Roman" panose="02020603050405020304" pitchFamily="18" charset="0"/>
                <a:cs typeface="Times New Roman" panose="02020603050405020304" pitchFamily="18" charset="0"/>
              </a:rPr>
              <a:t>Nguồn</a:t>
            </a:r>
            <a:r>
              <a:rPr lang="en-US" sz="2700" smtClean="0">
                <a:latin typeface="Times New Roman" panose="02020603050405020304" pitchFamily="18" charset="0"/>
                <a:cs typeface="Times New Roman" panose="02020603050405020304" pitchFamily="18" charset="0"/>
              </a:rPr>
              <a:t> NSNN </a:t>
            </a:r>
            <a:r>
              <a:rPr lang="en-US" sz="2700" err="1" smtClean="0">
                <a:latin typeface="Times New Roman" panose="02020603050405020304" pitchFamily="18" charset="0"/>
                <a:cs typeface="Times New Roman" panose="02020603050405020304" pitchFamily="18" charset="0"/>
              </a:rPr>
              <a:t>theo</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cấp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ngân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sách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nhà</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nước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hiện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hành</a:t>
            </a:r>
            <a:r>
              <a:rPr lang="en-US" sz="2700" smtClean="0">
                <a:latin typeface="Times New Roman" panose="02020603050405020304" pitchFamily="18" charset="0"/>
                <a:cs typeface="Times New Roman" panose="02020603050405020304" pitchFamily="18" charset="0"/>
              </a:rPr>
              <a:t>.</a:t>
            </a:r>
          </a:p>
          <a:p>
            <a:pPr algn="just"/>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122. Chi </a:t>
            </a:r>
            <a:r>
              <a:rPr lang="en-US" sz="2700" b="1" err="1">
                <a:latin typeface="Times New Roman" panose="02020603050405020304" pitchFamily="18" charset="0"/>
                <a:cs typeface="Times New Roman" panose="02020603050405020304" pitchFamily="18" charset="0"/>
              </a:rPr>
              <a:t>phí</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mai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táng</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đối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với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trường</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hợp</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tử</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vong</a:t>
            </a:r>
            <a:r>
              <a:rPr lang="en-US" sz="2700" b="1">
                <a:latin typeface="Times New Roman" panose="02020603050405020304" pitchFamily="18" charset="0"/>
                <a:cs typeface="Times New Roman" panose="02020603050405020304" pitchFamily="18" charset="0"/>
              </a:rPr>
              <a:t> </a:t>
            </a:r>
            <a:r>
              <a:rPr lang="en-US" sz="2700" b="1" smtClean="0">
                <a:latin typeface="Times New Roman" panose="02020603050405020304" pitchFamily="18" charset="0"/>
                <a:cs typeface="Times New Roman" panose="02020603050405020304" pitchFamily="18" charset="0"/>
              </a:rPr>
              <a:t>l</a:t>
            </a:r>
            <a:r>
              <a:rPr lang="vi-VN" sz="2700" b="1" smtClean="0">
                <a:latin typeface="Times New Roman" panose="02020603050405020304" pitchFamily="18" charset="0"/>
                <a:cs typeface="Times New Roman" panose="02020603050405020304" pitchFamily="18" charset="0"/>
              </a:rPr>
              <a:t>à </a:t>
            </a:r>
            <a:r>
              <a:rPr lang="vi-VN" sz="2700" b="1">
                <a:latin typeface="Times New Roman" panose="02020603050405020304" pitchFamily="18" charset="0"/>
                <a:cs typeface="Times New Roman" panose="02020603050405020304" pitchFamily="18" charset="0"/>
              </a:rPr>
              <a:t>người nước ngoài mà không có thân nhân và xác định được quốc tịch</a:t>
            </a:r>
            <a:endParaRPr lang="en-US" sz="2700" b="1" smtClean="0">
              <a:latin typeface="Times New Roman" panose="02020603050405020304" pitchFamily="18" charset="0"/>
              <a:cs typeface="Times New Roman" panose="02020603050405020304" pitchFamily="18" charset="0"/>
            </a:endParaRPr>
          </a:p>
          <a:p>
            <a:pPr algn="just"/>
            <a:r>
              <a:rPr lang="en-US" sz="2700" smtClean="0">
                <a:latin typeface="Times New Roman" panose="02020603050405020304" pitchFamily="18" charset="0"/>
                <a:cs typeface="Times New Roman" panose="02020603050405020304" pitchFamily="18" charset="0"/>
              </a:rPr>
              <a:t>Chi </a:t>
            </a:r>
            <a:r>
              <a:rPr lang="en-US" sz="2700" err="1">
                <a:latin typeface="Times New Roman" panose="02020603050405020304" pitchFamily="18" charset="0"/>
                <a:cs typeface="Times New Roman" panose="02020603050405020304" pitchFamily="18" charset="0"/>
              </a:rPr>
              <a:t>phí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mai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táng</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và </a:t>
            </a:r>
            <a:r>
              <a:rPr lang="en-US" sz="2700">
                <a:latin typeface="Times New Roman" panose="02020603050405020304" pitchFamily="18" charset="0"/>
                <a:cs typeface="Times New Roman" panose="02020603050405020304" pitchFamily="18" charset="0"/>
              </a:rPr>
              <a:t>chi </a:t>
            </a:r>
            <a:r>
              <a:rPr lang="en-US" sz="2700" err="1">
                <a:latin typeface="Times New Roman" panose="02020603050405020304" pitchFamily="18" charset="0"/>
                <a:cs typeface="Times New Roman" panose="02020603050405020304" pitchFamily="18" charset="0"/>
              </a:rPr>
              <a:t>phí</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bảo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quản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hoặc</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thuê</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bảo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quản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thi</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thể</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do </a:t>
            </a:r>
            <a:r>
              <a:rPr lang="en-US" sz="2700" err="1">
                <a:latin typeface="Times New Roman" panose="02020603050405020304" pitchFamily="18" charset="0"/>
                <a:cs typeface="Times New Roman" panose="02020603050405020304" pitchFamily="18" charset="0"/>
              </a:rPr>
              <a:t>ngân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sách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phương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bảo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đảm</a:t>
            </a:r>
            <a:r>
              <a:rPr lang="en-US" sz="2700" smtClean="0">
                <a:latin typeface="Times New Roman" panose="02020603050405020304" pitchFamily="18" charset="0"/>
                <a:cs typeface="Times New Roman" panose="02020603050405020304" pitchFamily="18" charset="0"/>
              </a:rPr>
              <a:t>.</a:t>
            </a:r>
            <a:endParaRPr lang="en-US" sz="1600" b="1" smtClean="0">
              <a:solidFill>
                <a:srgbClr val="000000"/>
              </a:solidFill>
              <a:latin typeface="Times New Roman" panose="02020603050405020304" pitchFamily="18" charset="0"/>
              <a:ea typeface="Times New Roman" panose="02020603050405020304" pitchFamily="18" charset="0"/>
            </a:endParaRPr>
          </a:p>
          <a:p>
            <a:pPr indent="457200" algn="just">
              <a:lnSpc>
                <a:spcPct val="115000"/>
              </a:lnSpc>
              <a:spcAft>
                <a:spcPts val="600"/>
              </a:spcAft>
            </a:pPr>
            <a:endParaRPr lang="en-US" sz="1600" b="1">
              <a:solidFill>
                <a:srgbClr val="000000"/>
              </a:solidFill>
              <a:effectLst/>
              <a:latin typeface="Times New Roman" panose="02020603050405020304" pitchFamily="18" charset="0"/>
              <a:ea typeface="Times New Roman" panose="02020603050405020304" pitchFamily="18" charset="0"/>
            </a:endParaRPr>
          </a:p>
          <a:p>
            <a:pPr indent="457200" algn="just">
              <a:lnSpc>
                <a:spcPct val="115000"/>
              </a:lnSpc>
              <a:spcAft>
                <a:spcPts val="600"/>
              </a:spcAft>
            </a:pPr>
            <a:endParaRPr lang="en-SG" sz="16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54710158"/>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6435" y="716787"/>
            <a:ext cx="10935095" cy="5579989"/>
          </a:xfrm>
          <a:prstGeom prst="rect">
            <a:avLst/>
          </a:prstGeom>
        </p:spPr>
        <p:txBody>
          <a:bodyPr wrap="square">
            <a:spAutoFit/>
          </a:bodyPr>
          <a:lstStyle/>
          <a:p>
            <a:pPr indent="254000" algn="ctr">
              <a:lnSpc>
                <a:spcPct val="115000"/>
              </a:lnSpc>
              <a:spcAft>
                <a:spcPts val="600"/>
              </a:spcAft>
            </a:pPr>
            <a:r>
              <a:rPr lang="en-US" sz="2400" b="1" err="1">
                <a:solidFill>
                  <a:srgbClr val="000000"/>
                </a:solidFill>
                <a:latin typeface="Times New Roman" panose="02020603050405020304" pitchFamily="18" charset="0"/>
                <a:ea typeface="Times New Roman" panose="02020603050405020304" pitchFamily="18" charset="0"/>
              </a:rPr>
              <a:t>Mục</a:t>
            </a:r>
            <a:r>
              <a:rPr lang="en-US" sz="2400" b="1">
                <a:solidFill>
                  <a:srgbClr val="000000"/>
                </a:solidFill>
                <a:latin typeface="Times New Roman" panose="02020603050405020304" pitchFamily="18" charset="0"/>
                <a:ea typeface="Times New Roman" panose="02020603050405020304" pitchFamily="18" charset="0"/>
              </a:rPr>
              <a:t> </a:t>
            </a:r>
            <a:r>
              <a:rPr lang="en-US" sz="2400" b="1" smtClean="0">
                <a:solidFill>
                  <a:srgbClr val="000000"/>
                </a:solidFill>
                <a:latin typeface="Times New Roman" panose="02020603050405020304" pitchFamily="18" charset="0"/>
                <a:ea typeface="Times New Roman" panose="02020603050405020304" pitchFamily="18" charset="0"/>
              </a:rPr>
              <a:t>4. BẢO </a:t>
            </a:r>
            <a:r>
              <a:rPr lang="en-US" sz="2400" b="1">
                <a:solidFill>
                  <a:srgbClr val="000000"/>
                </a:solidFill>
                <a:latin typeface="Times New Roman" panose="02020603050405020304" pitchFamily="18" charset="0"/>
                <a:ea typeface="Times New Roman" panose="02020603050405020304" pitchFamily="18" charset="0"/>
              </a:rPr>
              <a:t>HIỂM TRÁCH NHIỆM TRONG KHÁM BỆNH, CHỮA </a:t>
            </a:r>
            <a:r>
              <a:rPr lang="en-US" sz="2400" b="1" smtClean="0">
                <a:solidFill>
                  <a:srgbClr val="000000"/>
                </a:solidFill>
                <a:latin typeface="Times New Roman" panose="02020603050405020304" pitchFamily="18" charset="0"/>
                <a:ea typeface="Times New Roman" panose="02020603050405020304" pitchFamily="18" charset="0"/>
              </a:rPr>
              <a:t>BỆNH</a:t>
            </a:r>
            <a:r>
              <a:rPr lang="en-US" sz="2000">
                <a:latin typeface="Times New Roman" panose="02020603050405020304" pitchFamily="18" charset="0"/>
                <a:ea typeface="Times New Roman" panose="02020603050405020304" pitchFamily="18" charset="0"/>
              </a:rPr>
              <a:t> </a:t>
            </a:r>
            <a:endParaRPr lang="en-SG" sz="2000">
              <a:latin typeface="Times New Roman" panose="02020603050405020304" pitchFamily="18" charset="0"/>
              <a:ea typeface="Times New Roman" panose="02020603050405020304" pitchFamily="18" charset="0"/>
            </a:endParaRPr>
          </a:p>
          <a:p>
            <a:pPr indent="457200" algn="just"/>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123.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Nguyên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tắc</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hiểm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trách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nhiệm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KBCB</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algn="just">
              <a:tabLst>
                <a:tab pos="572135" algn="l"/>
              </a:tabLst>
            </a:pP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hiểm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trách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nhiệm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loại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hiểm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dụng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phí</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bồi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thường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cho</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thiệt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hại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do tai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biến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KCB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xảy</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ra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trong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thời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hạn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hiểm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700">
                <a:latin typeface="Times New Roman" panose="02020603050405020304" pitchFamily="18" charset="0"/>
                <a:cs typeface="Times New Roman" panose="02020603050405020304" pitchFamily="18" charset="0"/>
              </a:rPr>
              <a:t> trừ trường hợp quy định tại điểm d khoản 2 Điều 100 của Luật </a:t>
            </a:r>
            <a:r>
              <a:rPr lang="en-US" sz="2700" smtClean="0">
                <a:latin typeface="Times New Roman" panose="02020603050405020304" pitchFamily="18" charset="0"/>
                <a:cs typeface="Times New Roman" panose="02020603050405020304" pitchFamily="18" charset="0"/>
              </a:rPr>
              <a:t>(</a:t>
            </a:r>
            <a:r>
              <a:rPr lang="en-SG" sz="2700" err="1">
                <a:latin typeface="Times New Roman" panose="02020603050405020304" pitchFamily="18" charset="0"/>
                <a:cs typeface="Times New Roman" panose="02020603050405020304" pitchFamily="18" charset="0"/>
              </a:rPr>
              <a:t>Trường</a:t>
            </a:r>
            <a:r>
              <a:rPr lang="en-SG" sz="2700">
                <a:latin typeface="Times New Roman" panose="02020603050405020304" pitchFamily="18" charset="0"/>
                <a:cs typeface="Times New Roman" panose="02020603050405020304" pitchFamily="18" charset="0"/>
              </a:rPr>
              <a:t> </a:t>
            </a:r>
            <a:r>
              <a:rPr lang="en-SG" sz="2700" err="1">
                <a:latin typeface="Times New Roman" panose="02020603050405020304" pitchFamily="18" charset="0"/>
                <a:cs typeface="Times New Roman" panose="02020603050405020304" pitchFamily="18" charset="0"/>
              </a:rPr>
              <a:t>hợp</a:t>
            </a:r>
            <a:r>
              <a:rPr lang="en-SG" sz="2700">
                <a:latin typeface="Times New Roman" panose="02020603050405020304" pitchFamily="18" charset="0"/>
                <a:cs typeface="Times New Roman" panose="02020603050405020304" pitchFamily="18" charset="0"/>
              </a:rPr>
              <a:t> tai </a:t>
            </a:r>
            <a:r>
              <a:rPr lang="en-SG" sz="2700" err="1">
                <a:latin typeface="Times New Roman" panose="02020603050405020304" pitchFamily="18" charset="0"/>
                <a:cs typeface="Times New Roman" panose="02020603050405020304" pitchFamily="18" charset="0"/>
              </a:rPr>
              <a:t>biến</a:t>
            </a:r>
            <a:r>
              <a:rPr lang="en-SG" sz="2700">
                <a:latin typeface="Times New Roman" panose="02020603050405020304" pitchFamily="18" charset="0"/>
                <a:cs typeface="Times New Roman" panose="02020603050405020304" pitchFamily="18" charset="0"/>
              </a:rPr>
              <a:t> y </a:t>
            </a:r>
            <a:r>
              <a:rPr lang="en-SG" sz="2700" err="1">
                <a:latin typeface="Times New Roman" panose="02020603050405020304" pitchFamily="18" charset="0"/>
                <a:cs typeface="Times New Roman" panose="02020603050405020304" pitchFamily="18" charset="0"/>
              </a:rPr>
              <a:t>khoa</a:t>
            </a:r>
            <a:r>
              <a:rPr lang="en-SG" sz="2700">
                <a:latin typeface="Times New Roman" panose="02020603050405020304" pitchFamily="18" charset="0"/>
                <a:cs typeface="Times New Roman" panose="02020603050405020304" pitchFamily="18" charset="0"/>
              </a:rPr>
              <a:t> do </a:t>
            </a:r>
            <a:r>
              <a:rPr lang="en-SG" sz="2700" err="1">
                <a:latin typeface="Times New Roman" panose="02020603050405020304" pitchFamily="18" charset="0"/>
                <a:cs typeface="Times New Roman" panose="02020603050405020304" pitchFamily="18" charset="0"/>
              </a:rPr>
              <a:t>người</a:t>
            </a:r>
            <a:r>
              <a:rPr lang="en-SG" sz="2700">
                <a:latin typeface="Times New Roman" panose="02020603050405020304" pitchFamily="18" charset="0"/>
                <a:cs typeface="Times New Roman" panose="02020603050405020304" pitchFamily="18" charset="0"/>
              </a:rPr>
              <a:t> </a:t>
            </a:r>
            <a:r>
              <a:rPr lang="en-SG" sz="2700" err="1">
                <a:latin typeface="Times New Roman" panose="02020603050405020304" pitchFamily="18" charset="0"/>
                <a:cs typeface="Times New Roman" panose="02020603050405020304" pitchFamily="18" charset="0"/>
              </a:rPr>
              <a:t>bệnh</a:t>
            </a:r>
            <a:r>
              <a:rPr lang="en-SG" sz="2700">
                <a:latin typeface="Times New Roman" panose="02020603050405020304" pitchFamily="18" charset="0"/>
                <a:cs typeface="Times New Roman" panose="02020603050405020304" pitchFamily="18" charset="0"/>
              </a:rPr>
              <a:t> </a:t>
            </a:r>
            <a:r>
              <a:rPr lang="en-SG" sz="2700" err="1">
                <a:latin typeface="Times New Roman" panose="02020603050405020304" pitchFamily="18" charset="0"/>
                <a:cs typeface="Times New Roman" panose="02020603050405020304" pitchFamily="18" charset="0"/>
              </a:rPr>
              <a:t>tự</a:t>
            </a:r>
            <a:r>
              <a:rPr lang="en-SG" sz="2700">
                <a:latin typeface="Times New Roman" panose="02020603050405020304" pitchFamily="18" charset="0"/>
                <a:cs typeface="Times New Roman" panose="02020603050405020304" pitchFamily="18" charset="0"/>
              </a:rPr>
              <a:t> </a:t>
            </a:r>
            <a:r>
              <a:rPr lang="en-SG" sz="2700" err="1">
                <a:latin typeface="Times New Roman" panose="02020603050405020304" pitchFamily="18" charset="0"/>
                <a:cs typeface="Times New Roman" panose="02020603050405020304" pitchFamily="18" charset="0"/>
              </a:rPr>
              <a:t>gây</a:t>
            </a:r>
            <a:r>
              <a:rPr lang="en-SG" sz="2700">
                <a:latin typeface="Times New Roman" panose="02020603050405020304" pitchFamily="18" charset="0"/>
                <a:cs typeface="Times New Roman" panose="02020603050405020304" pitchFamily="18" charset="0"/>
              </a:rPr>
              <a:t> </a:t>
            </a:r>
            <a:r>
              <a:rPr lang="en-SG" sz="2700" err="1" smtClean="0">
                <a:latin typeface="Times New Roman" panose="02020603050405020304" pitchFamily="18" charset="0"/>
                <a:cs typeface="Times New Roman" panose="02020603050405020304" pitchFamily="18" charset="0"/>
              </a:rPr>
              <a:t>ra</a:t>
            </a:r>
            <a:r>
              <a:rPr lang="en-SG" sz="2700" smtClean="0">
                <a:latin typeface="Times New Roman" panose="02020603050405020304" pitchFamily="18" charset="0"/>
                <a:cs typeface="Times New Roman" panose="02020603050405020304" pitchFamily="18" charset="0"/>
              </a:rPr>
              <a:t>)</a:t>
            </a:r>
            <a:endPar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r>
              <a:rPr lang="en-US" sz="2700" b="1"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124.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Nguồn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kinh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phí</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mua</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bảo</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hiểm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trách</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nhiệm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nghề</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en-US" sz="2700" b="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ngoài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do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khám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chữa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bệnh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chi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trả</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tabLst>
                <a:tab pos="627380" algn="l"/>
              </a:tabLst>
            </a:pPr>
            <a:r>
              <a:rPr lang="en-US" sz="2700">
                <a:latin typeface="Times New Roman" panose="02020603050405020304" pitchFamily="18" charset="0"/>
                <a:ea typeface="Times New Roman" panose="02020603050405020304" pitchFamily="18" charset="0"/>
                <a:cs typeface="Times New Roman" panose="02020603050405020304" pitchFamily="18" charset="0"/>
              </a:rPr>
              <a:t>2.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Đối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sở</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thực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hiện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nguồn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cơ</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chế</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chủ</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tài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đơn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sự</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nghiệp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công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lập</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00717993"/>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7225" y="242889"/>
            <a:ext cx="11187113" cy="6786473"/>
          </a:xfrm>
          <a:prstGeom prst="rect">
            <a:avLst/>
          </a:prstGeom>
        </p:spPr>
        <p:txBody>
          <a:bodyPr wrap="square">
            <a:spAutoFit/>
          </a:bodyPr>
          <a:lstStyle/>
          <a:p>
            <a:pPr indent="457200" algn="just"/>
            <a:r>
              <a:rPr lang="en-US" sz="2500" b="1" err="1">
                <a:solidFill>
                  <a:srgbClr val="000000"/>
                </a:solidFill>
                <a:latin typeface="Times New Roman" pitchFamily="18" charset="0"/>
                <a:ea typeface="Times New Roman" panose="02020603050405020304" pitchFamily="18" charset="0"/>
                <a:cs typeface="Times New Roman" pitchFamily="18" charset="0"/>
              </a:rPr>
              <a:t>Điều</a:t>
            </a:r>
            <a:r>
              <a:rPr lang="en-US" sz="2500" b="1">
                <a:solidFill>
                  <a:srgbClr val="000000"/>
                </a:solidFill>
                <a:latin typeface="Times New Roman" pitchFamily="18" charset="0"/>
                <a:ea typeface="Times New Roman" panose="02020603050405020304" pitchFamily="18" charset="0"/>
                <a:cs typeface="Times New Roman" pitchFamily="18" charset="0"/>
              </a:rPr>
              <a:t> 147. </a:t>
            </a:r>
            <a:r>
              <a:rPr lang="en-US" sz="2500" b="1" err="1">
                <a:solidFill>
                  <a:srgbClr val="000000"/>
                </a:solidFill>
                <a:latin typeface="Times New Roman" pitchFamily="18" charset="0"/>
                <a:ea typeface="Times New Roman" panose="02020603050405020304" pitchFamily="18" charset="0"/>
                <a:cs typeface="Times New Roman" pitchFamily="18" charset="0"/>
              </a:rPr>
              <a:t>Hiệu</a:t>
            </a:r>
            <a:r>
              <a:rPr lang="en-US" sz="2500" b="1">
                <a:solidFill>
                  <a:srgbClr val="000000"/>
                </a:solidFill>
                <a:latin typeface="Times New Roman" pitchFamily="18" charset="0"/>
                <a:ea typeface="Times New Roman" panose="02020603050405020304" pitchFamily="18" charset="0"/>
                <a:cs typeface="Times New Roman" pitchFamily="18" charset="0"/>
              </a:rPr>
              <a:t> </a:t>
            </a:r>
            <a:r>
              <a:rPr lang="en-US" sz="2500" b="1" err="1">
                <a:solidFill>
                  <a:srgbClr val="000000"/>
                </a:solidFill>
                <a:latin typeface="Times New Roman" pitchFamily="18" charset="0"/>
                <a:ea typeface="Times New Roman" panose="02020603050405020304" pitchFamily="18" charset="0"/>
                <a:cs typeface="Times New Roman" pitchFamily="18" charset="0"/>
              </a:rPr>
              <a:t>lực</a:t>
            </a:r>
            <a:r>
              <a:rPr lang="en-US" sz="2500" b="1">
                <a:solidFill>
                  <a:srgbClr val="000000"/>
                </a:solidFill>
                <a:latin typeface="Times New Roman" pitchFamily="18" charset="0"/>
                <a:ea typeface="Times New Roman" panose="02020603050405020304" pitchFamily="18" charset="0"/>
                <a:cs typeface="Times New Roman" pitchFamily="18" charset="0"/>
              </a:rPr>
              <a:t> </a:t>
            </a:r>
            <a:r>
              <a:rPr lang="en-US" sz="2500" b="1" err="1">
                <a:solidFill>
                  <a:srgbClr val="000000"/>
                </a:solidFill>
                <a:latin typeface="Times New Roman" pitchFamily="18" charset="0"/>
                <a:ea typeface="Times New Roman" panose="02020603050405020304" pitchFamily="18" charset="0"/>
                <a:cs typeface="Times New Roman" pitchFamily="18" charset="0"/>
              </a:rPr>
              <a:t>thi</a:t>
            </a:r>
            <a:r>
              <a:rPr lang="en-US" sz="2500" b="1">
                <a:solidFill>
                  <a:srgbClr val="000000"/>
                </a:solidFill>
                <a:latin typeface="Times New Roman" pitchFamily="18" charset="0"/>
                <a:ea typeface="Times New Roman" panose="02020603050405020304" pitchFamily="18" charset="0"/>
                <a:cs typeface="Times New Roman" pitchFamily="18" charset="0"/>
              </a:rPr>
              <a:t> </a:t>
            </a:r>
            <a:r>
              <a:rPr lang="en-US" sz="2500" b="1" err="1">
                <a:solidFill>
                  <a:srgbClr val="000000"/>
                </a:solidFill>
                <a:latin typeface="Times New Roman" pitchFamily="18" charset="0"/>
                <a:ea typeface="Times New Roman" panose="02020603050405020304" pitchFamily="18" charset="0"/>
                <a:cs typeface="Times New Roman" pitchFamily="18" charset="0"/>
              </a:rPr>
              <a:t>hành</a:t>
            </a:r>
            <a:endParaRPr lang="en-SG" sz="2500" b="1">
              <a:latin typeface="Times New Roman" pitchFamily="18" charset="0"/>
              <a:ea typeface="Times New Roman" panose="02020603050405020304" pitchFamily="18" charset="0"/>
              <a:cs typeface="Times New Roman" pitchFamily="18" charset="0"/>
            </a:endParaRPr>
          </a:p>
          <a:p>
            <a:pPr indent="457200" algn="just">
              <a:tabLst>
                <a:tab pos="553085" algn="l"/>
              </a:tabLst>
            </a:pPr>
            <a:r>
              <a:rPr lang="en-US" sz="2500">
                <a:solidFill>
                  <a:srgbClr val="000000"/>
                </a:solidFill>
                <a:latin typeface="Times New Roman" pitchFamily="18" charset="0"/>
                <a:ea typeface="Times New Roman" panose="02020603050405020304" pitchFamily="18" charset="0"/>
                <a:cs typeface="Times New Roman" pitchFamily="18" charset="0"/>
              </a:rPr>
              <a:t>1. </a:t>
            </a:r>
            <a:r>
              <a:rPr lang="en-US" sz="2500" err="1">
                <a:solidFill>
                  <a:srgbClr val="000000"/>
                </a:solidFill>
                <a:latin typeface="Times New Roman" pitchFamily="18" charset="0"/>
                <a:ea typeface="Times New Roman" panose="02020603050405020304" pitchFamily="18" charset="0"/>
                <a:cs typeface="Times New Roman" pitchFamily="18" charset="0"/>
              </a:rPr>
              <a:t>Nghị</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định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này</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có</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hiệu</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lực</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thi</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hành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từ</a:t>
            </a:r>
            <a:r>
              <a:rPr lang="en-US" sz="2500">
                <a:solidFill>
                  <a:srgbClr val="000000"/>
                </a:solidFill>
                <a:latin typeface="Times New Roman" pitchFamily="18" charset="0"/>
                <a:ea typeface="Times New Roman" panose="02020603050405020304" pitchFamily="18" charset="0"/>
                <a:cs typeface="Times New Roman" pitchFamily="18" charset="0"/>
              </a:rPr>
              <a:t> ngày </a:t>
            </a:r>
            <a:r>
              <a:rPr lang="en-US" sz="2500" smtClean="0">
                <a:solidFill>
                  <a:srgbClr val="000000"/>
                </a:solidFill>
                <a:latin typeface="Times New Roman" pitchFamily="18" charset="0"/>
                <a:ea typeface="Times New Roman" panose="02020603050405020304" pitchFamily="18" charset="0"/>
                <a:cs typeface="Times New Roman" pitchFamily="18" charset="0"/>
              </a:rPr>
              <a:t>01/01/2024</a:t>
            </a:r>
            <a:r>
              <a:rPr lang="en-US" sz="2500">
                <a:solidFill>
                  <a:srgbClr val="000000"/>
                </a:solidFill>
                <a:latin typeface="Times New Roman" pitchFamily="18" charset="0"/>
                <a:ea typeface="Times New Roman" panose="02020603050405020304" pitchFamily="18" charset="0"/>
                <a:cs typeface="Times New Roman" pitchFamily="18" charset="0"/>
              </a:rPr>
              <a:t>.</a:t>
            </a:r>
            <a:endParaRPr lang="en-SG" sz="2500">
              <a:latin typeface="Times New Roman" pitchFamily="18" charset="0"/>
              <a:ea typeface="Times New Roman" panose="02020603050405020304" pitchFamily="18" charset="0"/>
              <a:cs typeface="Times New Roman" pitchFamily="18" charset="0"/>
            </a:endParaRPr>
          </a:p>
          <a:p>
            <a:pPr indent="457200" algn="just">
              <a:tabLst>
                <a:tab pos="557530" algn="l"/>
              </a:tabLst>
            </a:pPr>
            <a:r>
              <a:rPr lang="en-US" sz="2500">
                <a:latin typeface="Times New Roman" pitchFamily="18" charset="0"/>
                <a:ea typeface="Times New Roman" panose="02020603050405020304" pitchFamily="18" charset="0"/>
                <a:cs typeface="Times New Roman" pitchFamily="18" charset="0"/>
              </a:rPr>
              <a:t>2. </a:t>
            </a:r>
            <a:r>
              <a:rPr lang="en-US" sz="2500" err="1">
                <a:solidFill>
                  <a:srgbClr val="000000"/>
                </a:solidFill>
                <a:latin typeface="Times New Roman" pitchFamily="18" charset="0"/>
                <a:ea typeface="Times New Roman" panose="02020603050405020304" pitchFamily="18" charset="0"/>
                <a:cs typeface="Times New Roman" pitchFamily="18" charset="0"/>
              </a:rPr>
              <a:t>Quy</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định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cập</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nhật</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đăng</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tải</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thông</a:t>
            </a:r>
            <a:r>
              <a:rPr lang="en-US" sz="2500">
                <a:solidFill>
                  <a:srgbClr val="000000"/>
                </a:solidFill>
                <a:latin typeface="Times New Roman" pitchFamily="18" charset="0"/>
                <a:ea typeface="Times New Roman" panose="02020603050405020304" pitchFamily="18" charset="0"/>
                <a:cs typeface="Times New Roman" pitchFamily="18" charset="0"/>
              </a:rPr>
              <a:t> tin </a:t>
            </a:r>
            <a:r>
              <a:rPr lang="en-US" sz="2500" err="1">
                <a:solidFill>
                  <a:srgbClr val="000000"/>
                </a:solidFill>
                <a:latin typeface="Times New Roman" pitchFamily="18" charset="0"/>
                <a:ea typeface="Times New Roman" panose="02020603050405020304" pitchFamily="18" charset="0"/>
                <a:cs typeface="Times New Roman" pitchFamily="18" charset="0"/>
              </a:rPr>
              <a:t>trên</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Hệ</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thống</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thông</a:t>
            </a:r>
            <a:r>
              <a:rPr lang="en-US" sz="2500">
                <a:solidFill>
                  <a:srgbClr val="000000"/>
                </a:solidFill>
                <a:latin typeface="Times New Roman" pitchFamily="18" charset="0"/>
                <a:ea typeface="Times New Roman" panose="02020603050405020304" pitchFamily="18" charset="0"/>
                <a:cs typeface="Times New Roman" pitchFamily="18" charset="0"/>
              </a:rPr>
              <a:t> tin </a:t>
            </a:r>
            <a:r>
              <a:rPr lang="en-US" sz="2500" err="1">
                <a:solidFill>
                  <a:srgbClr val="000000"/>
                </a:solidFill>
                <a:latin typeface="Times New Roman" pitchFamily="18" charset="0"/>
                <a:ea typeface="Times New Roman" panose="02020603050405020304" pitchFamily="18" charset="0"/>
                <a:cs typeface="Times New Roman" pitchFamily="18" charset="0"/>
              </a:rPr>
              <a:t>về</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quản</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lý</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smtClean="0">
                <a:solidFill>
                  <a:srgbClr val="000000"/>
                </a:solidFill>
                <a:latin typeface="Times New Roman" pitchFamily="18" charset="0"/>
                <a:ea typeface="Times New Roman" panose="02020603050405020304" pitchFamily="18" charset="0"/>
                <a:cs typeface="Times New Roman" pitchFamily="18" charset="0"/>
              </a:rPr>
              <a:t>KBCB </a:t>
            </a:r>
            <a:r>
              <a:rPr lang="en-US" sz="2500" err="1" smtClean="0">
                <a:solidFill>
                  <a:srgbClr val="000000"/>
                </a:solidFill>
                <a:latin typeface="Times New Roman" pitchFamily="18" charset="0"/>
                <a:ea typeface="Times New Roman" panose="02020603050405020304" pitchFamily="18" charset="0"/>
                <a:cs typeface="Times New Roman" pitchFamily="18" charset="0"/>
              </a:rPr>
              <a:t>tại</a:t>
            </a:r>
            <a:r>
              <a:rPr lang="en-US" sz="2500" smtClean="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Nghị</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định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này</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bắt</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đầu</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thực</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hiện</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từ</a:t>
            </a:r>
            <a:r>
              <a:rPr lang="en-US" sz="2500">
                <a:solidFill>
                  <a:srgbClr val="000000"/>
                </a:solidFill>
                <a:latin typeface="Times New Roman" pitchFamily="18" charset="0"/>
                <a:ea typeface="Times New Roman" panose="02020603050405020304" pitchFamily="18" charset="0"/>
                <a:cs typeface="Times New Roman" pitchFamily="18" charset="0"/>
              </a:rPr>
              <a:t> ngày </a:t>
            </a:r>
            <a:r>
              <a:rPr lang="en-US" sz="2500" smtClean="0">
                <a:solidFill>
                  <a:srgbClr val="000000"/>
                </a:solidFill>
                <a:latin typeface="Times New Roman" pitchFamily="18" charset="0"/>
                <a:ea typeface="Times New Roman" panose="02020603050405020304" pitchFamily="18" charset="0"/>
                <a:cs typeface="Times New Roman" pitchFamily="18" charset="0"/>
              </a:rPr>
              <a:t>01/01/ </a:t>
            </a:r>
            <a:r>
              <a:rPr lang="en-US" sz="2500">
                <a:solidFill>
                  <a:srgbClr val="000000"/>
                </a:solidFill>
                <a:latin typeface="Times New Roman" pitchFamily="18" charset="0"/>
                <a:ea typeface="Times New Roman" panose="02020603050405020304" pitchFamily="18" charset="0"/>
                <a:cs typeface="Times New Roman" pitchFamily="18" charset="0"/>
              </a:rPr>
              <a:t>2027.</a:t>
            </a:r>
            <a:endParaRPr lang="en-SG" sz="2500">
              <a:latin typeface="Times New Roman" pitchFamily="18" charset="0"/>
              <a:ea typeface="Times New Roman" panose="02020603050405020304" pitchFamily="18" charset="0"/>
              <a:cs typeface="Times New Roman" pitchFamily="18" charset="0"/>
            </a:endParaRPr>
          </a:p>
          <a:p>
            <a:pPr indent="457200" algn="just">
              <a:tabLst>
                <a:tab pos="553085" algn="l"/>
              </a:tabLst>
            </a:pPr>
            <a:r>
              <a:rPr lang="en-US" sz="2500">
                <a:latin typeface="Times New Roman" pitchFamily="18" charset="0"/>
                <a:ea typeface="Times New Roman" panose="02020603050405020304" pitchFamily="18" charset="0"/>
                <a:cs typeface="Times New Roman" pitchFamily="18" charset="0"/>
              </a:rPr>
              <a:t>3. </a:t>
            </a:r>
            <a:r>
              <a:rPr lang="en-US" sz="2500" err="1">
                <a:solidFill>
                  <a:srgbClr val="000000"/>
                </a:solidFill>
                <a:latin typeface="Times New Roman" pitchFamily="18" charset="0"/>
                <a:ea typeface="Times New Roman" panose="02020603050405020304" pitchFamily="18" charset="0"/>
                <a:cs typeface="Times New Roman" pitchFamily="18" charset="0"/>
              </a:rPr>
              <a:t>Nghị</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định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số</a:t>
            </a:r>
            <a:r>
              <a:rPr lang="en-US" sz="2500">
                <a:solidFill>
                  <a:srgbClr val="000000"/>
                </a:solidFill>
                <a:latin typeface="Times New Roman" pitchFamily="18" charset="0"/>
                <a:ea typeface="Times New Roman" panose="02020603050405020304" pitchFamily="18" charset="0"/>
                <a:cs typeface="Times New Roman" pitchFamily="18" charset="0"/>
              </a:rPr>
              <a:t> 109/2016/NĐ-CP ngày </a:t>
            </a:r>
            <a:r>
              <a:rPr lang="en-US" sz="2500" smtClean="0">
                <a:solidFill>
                  <a:srgbClr val="000000"/>
                </a:solidFill>
                <a:latin typeface="Times New Roman" pitchFamily="18" charset="0"/>
                <a:ea typeface="Times New Roman" panose="02020603050405020304" pitchFamily="18" charset="0"/>
                <a:cs typeface="Times New Roman" pitchFamily="18" charset="0"/>
              </a:rPr>
              <a:t>01/7/2016 và </a:t>
            </a:r>
            <a:r>
              <a:rPr lang="en-US" sz="2500" err="1">
                <a:solidFill>
                  <a:srgbClr val="000000"/>
                </a:solidFill>
                <a:latin typeface="Times New Roman" pitchFamily="18" charset="0"/>
                <a:ea typeface="Times New Roman" panose="02020603050405020304" pitchFamily="18" charset="0"/>
                <a:cs typeface="Times New Roman" pitchFamily="18" charset="0"/>
              </a:rPr>
              <a:t>Điều</a:t>
            </a:r>
            <a:r>
              <a:rPr lang="en-US" sz="2500">
                <a:solidFill>
                  <a:srgbClr val="000000"/>
                </a:solidFill>
                <a:latin typeface="Times New Roman" pitchFamily="18" charset="0"/>
                <a:ea typeface="Times New Roman" panose="02020603050405020304" pitchFamily="18" charset="0"/>
                <a:cs typeface="Times New Roman" pitchFamily="18" charset="0"/>
              </a:rPr>
              <a:t> 11 </a:t>
            </a:r>
            <a:r>
              <a:rPr lang="en-US" sz="2500" err="1">
                <a:solidFill>
                  <a:srgbClr val="000000"/>
                </a:solidFill>
                <a:latin typeface="Times New Roman" pitchFamily="18" charset="0"/>
                <a:ea typeface="Times New Roman" panose="02020603050405020304" pitchFamily="18" charset="0"/>
                <a:cs typeface="Times New Roman" pitchFamily="18" charset="0"/>
              </a:rPr>
              <a:t>Nghị</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định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số</a:t>
            </a:r>
            <a:r>
              <a:rPr lang="en-US" sz="2500">
                <a:solidFill>
                  <a:srgbClr val="000000"/>
                </a:solidFill>
                <a:latin typeface="Times New Roman" pitchFamily="18" charset="0"/>
                <a:ea typeface="Times New Roman" panose="02020603050405020304" pitchFamily="18" charset="0"/>
                <a:cs typeface="Times New Roman" pitchFamily="18" charset="0"/>
              </a:rPr>
              <a:t> 155/2018/NĐ-CP ngày </a:t>
            </a:r>
            <a:r>
              <a:rPr lang="en-US" sz="2500" smtClean="0">
                <a:solidFill>
                  <a:srgbClr val="000000"/>
                </a:solidFill>
                <a:latin typeface="Times New Roman" pitchFamily="18" charset="0"/>
                <a:ea typeface="Times New Roman" panose="02020603050405020304" pitchFamily="18" charset="0"/>
                <a:cs typeface="Times New Roman" pitchFamily="18" charset="0"/>
              </a:rPr>
              <a:t>12/11/2018 </a:t>
            </a:r>
            <a:r>
              <a:rPr lang="en-US" sz="2500" err="1">
                <a:solidFill>
                  <a:srgbClr val="000000"/>
                </a:solidFill>
                <a:latin typeface="Times New Roman" pitchFamily="18" charset="0"/>
                <a:ea typeface="Times New Roman" panose="02020603050405020304" pitchFamily="18" charset="0"/>
                <a:cs typeface="Times New Roman" pitchFamily="18" charset="0"/>
              </a:rPr>
              <a:t>của</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Chính</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a:solidFill>
                  <a:srgbClr val="000000"/>
                </a:solidFill>
                <a:latin typeface="Times New Roman" pitchFamily="18" charset="0"/>
                <a:ea typeface="Times New Roman" panose="02020603050405020304" pitchFamily="18" charset="0"/>
                <a:cs typeface="Times New Roman" pitchFamily="18" charset="0"/>
              </a:rPr>
              <a:t>phủ</a:t>
            </a:r>
            <a:r>
              <a:rPr lang="en-US" sz="2500">
                <a:solidFill>
                  <a:srgbClr val="000000"/>
                </a:solidFill>
                <a:latin typeface="Times New Roman" pitchFamily="18" charset="0"/>
                <a:ea typeface="Times New Roman" panose="02020603050405020304" pitchFamily="18" charset="0"/>
                <a:cs typeface="Times New Roman" pitchFamily="18" charset="0"/>
              </a:rPr>
              <a:t> </a:t>
            </a:r>
            <a:r>
              <a:rPr lang="en-US" sz="2500" err="1" smtClean="0">
                <a:solidFill>
                  <a:srgbClr val="000000"/>
                </a:solidFill>
                <a:latin typeface="Times New Roman" pitchFamily="18" charset="0"/>
                <a:ea typeface="Times New Roman" panose="02020603050405020304" pitchFamily="18" charset="0"/>
                <a:cs typeface="Times New Roman" pitchFamily="18" charset="0"/>
              </a:rPr>
              <a:t>hết</a:t>
            </a:r>
            <a:r>
              <a:rPr lang="en-US" sz="2500" smtClean="0">
                <a:solidFill>
                  <a:srgbClr val="000000"/>
                </a:solidFill>
                <a:latin typeface="Times New Roman" pitchFamily="18" charset="0"/>
                <a:ea typeface="Times New Roman" panose="02020603050405020304" pitchFamily="18" charset="0"/>
                <a:cs typeface="Times New Roman" pitchFamily="18" charset="0"/>
              </a:rPr>
              <a:t> </a:t>
            </a:r>
            <a:r>
              <a:rPr lang="en-US" sz="2500" err="1" smtClean="0">
                <a:solidFill>
                  <a:srgbClr val="000000"/>
                </a:solidFill>
                <a:latin typeface="Times New Roman" pitchFamily="18" charset="0"/>
                <a:ea typeface="Times New Roman" panose="02020603050405020304" pitchFamily="18" charset="0"/>
                <a:cs typeface="Times New Roman" pitchFamily="18" charset="0"/>
              </a:rPr>
              <a:t>hiệu</a:t>
            </a:r>
            <a:r>
              <a:rPr lang="en-US" sz="2500" smtClean="0">
                <a:solidFill>
                  <a:srgbClr val="000000"/>
                </a:solidFill>
                <a:latin typeface="Times New Roman" pitchFamily="18" charset="0"/>
                <a:ea typeface="Times New Roman" panose="02020603050405020304" pitchFamily="18" charset="0"/>
                <a:cs typeface="Times New Roman" pitchFamily="18" charset="0"/>
              </a:rPr>
              <a:t> lực.</a:t>
            </a:r>
          </a:p>
          <a:p>
            <a:pPr indent="457200" algn="just">
              <a:spcAft>
                <a:spcPts val="600"/>
              </a:spcAft>
            </a:pPr>
            <a:r>
              <a:rPr lang="en-US" sz="2500" b="1" smtClean="0">
                <a:latin typeface="Times New Roman" pitchFamily="18" charset="0"/>
                <a:ea typeface="Times New Roman" panose="02020603050405020304" pitchFamily="18" charset="0"/>
                <a:cs typeface="Times New Roman" pitchFamily="18" charset="0"/>
              </a:rPr>
              <a:t>6. </a:t>
            </a:r>
            <a:r>
              <a:rPr lang="en-US" sz="2500" b="1" smtClean="0">
                <a:solidFill>
                  <a:srgbClr val="000000"/>
                </a:solidFill>
                <a:latin typeface="Times New Roman" pitchFamily="18" charset="0"/>
                <a:ea typeface="Times New Roman" panose="02020603050405020304" pitchFamily="18" charset="0"/>
                <a:cs typeface="Times New Roman" pitchFamily="18" charset="0"/>
              </a:rPr>
              <a:t>Các BV phải thực hiện quy định tại khoản 4 Điều 105 và Điều 106 Nghị định này trước ngày 01/01/ 2026.</a:t>
            </a:r>
          </a:p>
          <a:p>
            <a:pPr indent="457200" algn="just">
              <a:spcAft>
                <a:spcPts val="600"/>
              </a:spcAft>
            </a:pPr>
            <a:r>
              <a:rPr lang="en-US" sz="2500" b="1" smtClean="0">
                <a:solidFill>
                  <a:srgbClr val="000000"/>
                </a:solidFill>
                <a:latin typeface="Times New Roman" pitchFamily="18" charset="0"/>
                <a:ea typeface="Times New Roman" panose="02020603050405020304" pitchFamily="18" charset="0"/>
                <a:cs typeface="Times New Roman" pitchFamily="18" charset="0"/>
              </a:rPr>
              <a:t>*K4, Đ105: </a:t>
            </a:r>
            <a:r>
              <a:rPr lang="en-US" sz="2500" smtClean="0">
                <a:latin typeface="Times New Roman" pitchFamily="18" charset="0"/>
                <a:cs typeface="Times New Roman" pitchFamily="18" charset="0"/>
              </a:rPr>
              <a:t>BV phải bố trí bộ phận và nhân sự thực hiện quản lý việc sử dụng, kiểm tra, bảo dưỡng, bảo trì, sửa chữa, kiểm định, hiệu chuẩn thiết bị y tế.</a:t>
            </a:r>
          </a:p>
          <a:p>
            <a:pPr indent="457200" algn="just">
              <a:spcAft>
                <a:spcPts val="600"/>
              </a:spcAft>
            </a:pPr>
            <a:r>
              <a:rPr lang="en-US" sz="2500" b="1" smtClean="0">
                <a:latin typeface="Times New Roman" pitchFamily="18" charset="0"/>
                <a:cs typeface="Times New Roman" pitchFamily="18" charset="0"/>
              </a:rPr>
              <a:t>*Điều 106. Yêu cầu đối với quản lý thiết bị y tế: (1)</a:t>
            </a:r>
            <a:r>
              <a:rPr lang="en-US" sz="2500" smtClean="0">
                <a:latin typeface="Times New Roman" pitchFamily="18" charset="0"/>
                <a:cs typeface="Times New Roman" pitchFamily="18" charset="0"/>
              </a:rPr>
              <a:t>Thiết bị y tế sử dụng tại cơ sở KBCB phải được lập hồ sơ quản lý, theo dõi về: danh mục; sử dụng; kiểm tra; bảo dưỡng; sửa chữa; thay thế vật tư linh kiện; kiểm định, hiệu chuẩn. (2) Người đứng đầu cơ sở KBCB ban hành Quy chế quản lý, sử dụng, kiểm tra, bảo dưỡng, bảo trì, sửa chữa, thay thế vật tư linh kiện, bảo quản thiết bị y tế tại cơ sở trên cơ sở hướng dẫn sử dụng của nhà sản xuất và yêu cầu sử dụng của cơ sở. Đối với thiết bị y tế là tài sản công phải thực hiện theo quy định của pháp luật về quản lý, sử dụng TS công.</a:t>
            </a:r>
            <a:endParaRPr lang="en-US" sz="2500" smtClean="0">
              <a:solidFill>
                <a:srgbClr val="000000"/>
              </a:solidFill>
              <a:latin typeface="Times New Roman" pitchFamily="18" charset="0"/>
              <a:ea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2997681703"/>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64676" y="503354"/>
            <a:ext cx="10705708" cy="6062622"/>
          </a:xfrm>
          <a:prstGeom prst="rect">
            <a:avLst/>
          </a:prstGeom>
        </p:spPr>
        <p:txBody>
          <a:bodyPr wrap="square">
            <a:spAutoFit/>
          </a:bodyPr>
          <a:lstStyle/>
          <a:p>
            <a:pPr indent="457200" algn="just">
              <a:lnSpc>
                <a:spcPct val="115000"/>
              </a:lnSpc>
              <a:spcAft>
                <a:spcPts val="600"/>
              </a:spcAft>
            </a:pPr>
            <a:r>
              <a:rPr lang="en-US" sz="2700" b="1" err="1" smtClean="0">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smtClean="0">
                <a:latin typeface="Times New Roman" panose="02020603050405020304" pitchFamily="18" charset="0"/>
                <a:ea typeface="Times New Roman" panose="02020603050405020304" pitchFamily="18" charset="0"/>
                <a:cs typeface="Times New Roman" panose="02020603050405020304" pitchFamily="18" charset="0"/>
              </a:rPr>
              <a:t> 147 (</a:t>
            </a:r>
            <a:r>
              <a:rPr lang="en-US" sz="2700" b="1" err="1" smtClean="0">
                <a:latin typeface="Times New Roman" panose="02020603050405020304" pitchFamily="18" charset="0"/>
                <a:ea typeface="Times New Roman" panose="02020603050405020304" pitchFamily="18" charset="0"/>
                <a:cs typeface="Times New Roman" panose="02020603050405020304" pitchFamily="18" charset="0"/>
              </a:rPr>
              <a:t>tiếp</a:t>
            </a:r>
            <a:r>
              <a:rPr lang="en-US" sz="2700" b="1" smtClean="0">
                <a:latin typeface="Times New Roman" panose="02020603050405020304" pitchFamily="18" charset="0"/>
                <a:ea typeface="Times New Roman" panose="02020603050405020304" pitchFamily="18" charset="0"/>
                <a:cs typeface="Times New Roman" panose="02020603050405020304" pitchFamily="18" charset="0"/>
              </a:rPr>
              <a:t>)</a:t>
            </a:r>
          </a:p>
          <a:p>
            <a:pPr indent="457200" algn="just">
              <a:lnSpc>
                <a:spcPct val="115000"/>
              </a:lnSpc>
              <a:spcAft>
                <a:spcPts val="600"/>
              </a:spcAft>
            </a:pPr>
            <a:r>
              <a:rPr lang="en-US" sz="2700" b="1" smtClean="0">
                <a:latin typeface="Times New Roman" panose="02020603050405020304" pitchFamily="18" charset="0"/>
                <a:ea typeface="Times New Roman" panose="02020603050405020304" pitchFamily="18" charset="0"/>
                <a:cs typeface="Times New Roman" panose="02020603050405020304" pitchFamily="18" charset="0"/>
              </a:rPr>
              <a:t>7</a:t>
            </a:r>
            <a:r>
              <a:rPr lang="en-US" sz="2700" b="1">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Thay</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thế</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thiết</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bằng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cụm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từ</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thiết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tại</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quy</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phạm</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pháp</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luật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ban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hành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trước</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ngày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01/01/2024</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SG" sz="2700">
              <a:latin typeface="Times New Roman" panose="02020603050405020304" pitchFamily="18" charset="0"/>
              <a:ea typeface="Times New Roman" panose="02020603050405020304" pitchFamily="18" charset="0"/>
              <a:cs typeface="Times New Roman" panose="02020603050405020304" pitchFamily="18" charset="0"/>
            </a:endParaRPr>
          </a:p>
          <a:p>
            <a:pPr indent="457200" algn="just">
              <a:lnSpc>
                <a:spcPct val="115000"/>
              </a:lnSpc>
              <a:spcAft>
                <a:spcPts val="600"/>
              </a:spcAft>
            </a:pPr>
            <a:r>
              <a:rPr lang="en-US" sz="2700" b="1">
                <a:latin typeface="Times New Roman" panose="02020603050405020304" pitchFamily="18" charset="0"/>
                <a:ea typeface="Times New Roman" panose="02020603050405020304" pitchFamily="18" charset="0"/>
                <a:cs typeface="Times New Roman" panose="02020603050405020304" pitchFamily="18" charset="0"/>
              </a:rPr>
              <a:t>8.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Sửa</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đổi</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tên</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Chương</a:t>
            </a:r>
            <a:r>
              <a:rPr lang="en-US" sz="2700" b="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IV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định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98/2021/NĐ-CP ngày </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08/11/2021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phủ</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quản</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lý</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trang</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thiết</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y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tế</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như</a:t>
            </a:r>
            <a:r>
              <a:rPr lang="en-US" sz="27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sau</a:t>
            </a:r>
            <a:r>
              <a:rPr lang="en-US" sz="27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p>
          <a:p>
            <a:pPr algn="just"/>
            <a:r>
              <a:rPr lang="en-US" sz="2700">
                <a:latin typeface="Times New Roman" panose="02020603050405020304" pitchFamily="18" charset="0"/>
                <a:cs typeface="Times New Roman" panose="02020603050405020304" pitchFamily="18" charset="0"/>
              </a:rPr>
              <a:t>“</a:t>
            </a:r>
            <a:r>
              <a:rPr lang="en-US" sz="2700" err="1">
                <a:latin typeface="Times New Roman" panose="02020603050405020304" pitchFamily="18" charset="0"/>
                <a:cs typeface="Times New Roman" panose="02020603050405020304" pitchFamily="18" charset="0"/>
              </a:rPr>
              <a:t>Chương</a:t>
            </a:r>
            <a:r>
              <a:rPr lang="en-US" sz="2700">
                <a:latin typeface="Times New Roman" panose="02020603050405020304" pitchFamily="18" charset="0"/>
                <a:cs typeface="Times New Roman" panose="02020603050405020304" pitchFamily="18" charset="0"/>
              </a:rPr>
              <a:t> IV. THỬ NGHIỆM LÂM SÀNG THIẾT BỊ Y TẾ”.</a:t>
            </a:r>
            <a:endParaRPr lang="en-SG" sz="2700" b="1">
              <a:latin typeface="Times New Roman" panose="02020603050405020304" pitchFamily="18" charset="0"/>
              <a:cs typeface="Times New Roman" panose="02020603050405020304" pitchFamily="18" charset="0"/>
            </a:endParaRPr>
          </a:p>
          <a:p>
            <a:pPr algn="just"/>
            <a:r>
              <a:rPr lang="en-US" sz="2700" b="1">
                <a:latin typeface="Times New Roman" panose="02020603050405020304" pitchFamily="18" charset="0"/>
                <a:cs typeface="Times New Roman" panose="02020603050405020304" pitchFamily="18" charset="0"/>
              </a:rPr>
              <a:t>9. </a:t>
            </a:r>
            <a:r>
              <a:rPr lang="en-US" sz="2700" b="1" err="1">
                <a:latin typeface="Times New Roman" panose="02020603050405020304" pitchFamily="18" charset="0"/>
                <a:cs typeface="Times New Roman" panose="02020603050405020304" pitchFamily="18" charset="0"/>
              </a:rPr>
              <a:t>Sửa</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đổi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bổ</a:t>
            </a:r>
            <a:r>
              <a:rPr lang="en-US" sz="2700" b="1">
                <a:latin typeface="Times New Roman" panose="02020603050405020304" pitchFamily="18" charset="0"/>
                <a:cs typeface="Times New Roman" panose="02020603050405020304" pitchFamily="18" charset="0"/>
              </a:rPr>
              <a:t> sung </a:t>
            </a:r>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12 </a:t>
            </a:r>
            <a:r>
              <a:rPr lang="en-US" sz="2700" err="1">
                <a:latin typeface="Times New Roman" panose="02020603050405020304" pitchFamily="18" charset="0"/>
                <a:cs typeface="Times New Roman" panose="02020603050405020304" pitchFamily="18" charset="0"/>
              </a:rPr>
              <a:t>Nghị</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số</a:t>
            </a:r>
            <a:r>
              <a:rPr lang="en-US" sz="2700">
                <a:latin typeface="Times New Roman" panose="02020603050405020304" pitchFamily="18" charset="0"/>
                <a:cs typeface="Times New Roman" panose="02020603050405020304" pitchFamily="18" charset="0"/>
              </a:rPr>
              <a:t> 98/2021/NĐ-CP ngày 08 </a:t>
            </a:r>
            <a:r>
              <a:rPr lang="en-US" sz="2700" err="1">
                <a:latin typeface="Times New Roman" panose="02020603050405020304" pitchFamily="18" charset="0"/>
                <a:cs typeface="Times New Roman" panose="02020603050405020304" pitchFamily="18" charset="0"/>
              </a:rPr>
              <a:t>tháng</a:t>
            </a:r>
            <a:r>
              <a:rPr lang="en-US" sz="2700">
                <a:latin typeface="Times New Roman" panose="02020603050405020304" pitchFamily="18" charset="0"/>
                <a:cs typeface="Times New Roman" panose="02020603050405020304" pitchFamily="18" charset="0"/>
              </a:rPr>
              <a:t> 11 </a:t>
            </a:r>
            <a:r>
              <a:rPr lang="en-US" sz="2700" err="1">
                <a:latin typeface="Times New Roman" panose="02020603050405020304" pitchFamily="18" charset="0"/>
                <a:cs typeface="Times New Roman" panose="02020603050405020304" pitchFamily="18" charset="0"/>
              </a:rPr>
              <a:t>năm</a:t>
            </a:r>
            <a:r>
              <a:rPr lang="en-US" sz="2700">
                <a:latin typeface="Times New Roman" panose="02020603050405020304" pitchFamily="18" charset="0"/>
                <a:cs typeface="Times New Roman" panose="02020603050405020304" pitchFamily="18" charset="0"/>
              </a:rPr>
              <a:t> 2021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Chính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phủ</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về</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quản</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lý</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trang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thiết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bị</a:t>
            </a:r>
            <a:r>
              <a:rPr lang="en-US" sz="2700">
                <a:latin typeface="Times New Roman" panose="02020603050405020304" pitchFamily="18" charset="0"/>
                <a:cs typeface="Times New Roman" panose="02020603050405020304" pitchFamily="18" charset="0"/>
              </a:rPr>
              <a:t> y </a:t>
            </a:r>
            <a:r>
              <a:rPr lang="en-US" sz="2700" err="1">
                <a:latin typeface="Times New Roman" panose="02020603050405020304" pitchFamily="18" charset="0"/>
                <a:cs typeface="Times New Roman" panose="02020603050405020304" pitchFamily="18" charset="0"/>
              </a:rPr>
              <a:t>tế</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như</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sau</a:t>
            </a:r>
            <a:r>
              <a:rPr lang="en-US" sz="2700" smtClean="0">
                <a:latin typeface="Times New Roman" panose="02020603050405020304" pitchFamily="18" charset="0"/>
                <a:cs typeface="Times New Roman" panose="02020603050405020304" pitchFamily="18" charset="0"/>
              </a:rPr>
              <a:t>:</a:t>
            </a:r>
          </a:p>
          <a:p>
            <a:pPr indent="457200" algn="just">
              <a:lnSpc>
                <a:spcPct val="115000"/>
              </a:lnSpc>
              <a:spcAft>
                <a:spcPts val="600"/>
              </a:spcAft>
            </a:pPr>
            <a:r>
              <a:rPr lang="en-US" sz="2700" b="1">
                <a:latin typeface="Times New Roman" panose="02020603050405020304" pitchFamily="18" charset="0"/>
                <a:cs typeface="Times New Roman" panose="02020603050405020304" pitchFamily="18" charset="0"/>
              </a:rPr>
              <a:t>10. </a:t>
            </a:r>
            <a:r>
              <a:rPr lang="vi-VN" sz="2700" b="1">
                <a:latin typeface="Times New Roman" panose="02020603050405020304" pitchFamily="18" charset="0"/>
                <a:cs typeface="Times New Roman" panose="02020603050405020304" pitchFamily="18" charset="0"/>
              </a:rPr>
              <a:t>Sửa đổi Điều 13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lnSpc>
                <a:spcPct val="115000"/>
              </a:lnSpc>
              <a:spcAft>
                <a:spcPts val="600"/>
              </a:spcAft>
            </a:pPr>
            <a:r>
              <a:rPr lang="en-US" sz="2700" b="1">
                <a:latin typeface="Times New Roman" panose="02020603050405020304" pitchFamily="18" charset="0"/>
                <a:cs typeface="Times New Roman" panose="02020603050405020304" pitchFamily="18" charset="0"/>
              </a:rPr>
              <a:t>11. </a:t>
            </a:r>
            <a:r>
              <a:rPr lang="vi-VN" sz="2700" b="1">
                <a:latin typeface="Times New Roman" panose="02020603050405020304" pitchFamily="18" charset="0"/>
                <a:cs typeface="Times New Roman" panose="02020603050405020304" pitchFamily="18" charset="0"/>
              </a:rPr>
              <a:t>Sửa đổi Điều 14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lnSpc>
                <a:spcPct val="115000"/>
              </a:lnSpc>
              <a:spcAft>
                <a:spcPts val="600"/>
              </a:spcAft>
            </a:pPr>
            <a:r>
              <a:rPr lang="en-US" sz="2700" b="1">
                <a:latin typeface="Times New Roman" panose="02020603050405020304" pitchFamily="18" charset="0"/>
                <a:cs typeface="Times New Roman" panose="02020603050405020304" pitchFamily="18" charset="0"/>
              </a:rPr>
              <a:t>12. </a:t>
            </a:r>
            <a:r>
              <a:rPr lang="vi-VN" sz="2700" b="1">
                <a:latin typeface="Times New Roman" panose="02020603050405020304" pitchFamily="18" charset="0"/>
                <a:cs typeface="Times New Roman" panose="02020603050405020304" pitchFamily="18" charset="0"/>
              </a:rPr>
              <a:t>Sửa đổi Điều 15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lnSpc>
                <a:spcPct val="115000"/>
              </a:lnSpc>
              <a:spcAft>
                <a:spcPts val="600"/>
              </a:spcAft>
            </a:pPr>
            <a:r>
              <a:rPr lang="en-US" sz="2700" b="1">
                <a:latin typeface="Times New Roman" panose="02020603050405020304" pitchFamily="18" charset="0"/>
                <a:cs typeface="Times New Roman" panose="02020603050405020304" pitchFamily="18" charset="0"/>
              </a:rPr>
              <a:t>13. </a:t>
            </a:r>
            <a:r>
              <a:rPr lang="vi-VN" sz="2700" b="1">
                <a:latin typeface="Times New Roman" panose="02020603050405020304" pitchFamily="18" charset="0"/>
                <a:cs typeface="Times New Roman" panose="02020603050405020304" pitchFamily="18" charset="0"/>
              </a:rPr>
              <a:t>Sửa đổi Điều 16 Nghị định số 98/2021/NĐ-CP </a:t>
            </a:r>
            <a:endParaRPr lang="en-SG" sz="2700" b="1">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9496985"/>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304" y="584054"/>
            <a:ext cx="10827478" cy="6186309"/>
          </a:xfrm>
          <a:prstGeom prst="rect">
            <a:avLst/>
          </a:prstGeom>
        </p:spPr>
        <p:txBody>
          <a:bodyPr wrap="square">
            <a:spAutoFit/>
          </a:bodyPr>
          <a:lstStyle/>
          <a:p>
            <a:pPr indent="457200" algn="just">
              <a:spcAft>
                <a:spcPts val="600"/>
              </a:spcAft>
            </a:pPr>
            <a:r>
              <a:rPr lang="en-US" sz="2700" b="1" err="1">
                <a:latin typeface="Times New Roman" panose="02020603050405020304" pitchFamily="18" charset="0"/>
                <a:ea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ea typeface="Times New Roman" panose="02020603050405020304" pitchFamily="18" charset="0"/>
                <a:cs typeface="Times New Roman" panose="02020603050405020304" pitchFamily="18" charset="0"/>
              </a:rPr>
              <a:t> 147 (</a:t>
            </a:r>
            <a:r>
              <a:rPr lang="en-US" sz="2700" b="1" err="1">
                <a:latin typeface="Times New Roman" panose="02020603050405020304" pitchFamily="18" charset="0"/>
                <a:ea typeface="Times New Roman" panose="02020603050405020304" pitchFamily="18" charset="0"/>
                <a:cs typeface="Times New Roman" panose="02020603050405020304" pitchFamily="18" charset="0"/>
              </a:rPr>
              <a:t>tiếp</a:t>
            </a:r>
            <a:r>
              <a:rPr lang="en-US" sz="2700" b="1" smtClean="0">
                <a:latin typeface="Times New Roman" panose="02020603050405020304" pitchFamily="18" charset="0"/>
                <a:ea typeface="Times New Roman" panose="02020603050405020304" pitchFamily="18" charset="0"/>
                <a:cs typeface="Times New Roman" panose="02020603050405020304" pitchFamily="18" charset="0"/>
              </a:rPr>
              <a:t>)</a:t>
            </a:r>
          </a:p>
          <a:p>
            <a:pPr indent="457200" algn="just">
              <a:spcAft>
                <a:spcPts val="600"/>
              </a:spcAft>
            </a:pPr>
            <a:r>
              <a:rPr lang="en-US" sz="2700" b="1">
                <a:latin typeface="Times New Roman" panose="02020603050405020304" pitchFamily="18" charset="0"/>
                <a:cs typeface="Times New Roman" panose="02020603050405020304" pitchFamily="18" charset="0"/>
              </a:rPr>
              <a:t>14. </a:t>
            </a:r>
            <a:r>
              <a:rPr lang="vi-VN" sz="2700" b="1">
                <a:latin typeface="Times New Roman" panose="02020603050405020304" pitchFamily="18" charset="0"/>
                <a:cs typeface="Times New Roman" panose="02020603050405020304" pitchFamily="18" charset="0"/>
              </a:rPr>
              <a:t>Sửa đổi Điều 17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spcAft>
                <a:spcPts val="600"/>
              </a:spcAft>
            </a:pPr>
            <a:r>
              <a:rPr lang="en-US" sz="2700" b="1">
                <a:latin typeface="Times New Roman" panose="02020603050405020304" pitchFamily="18" charset="0"/>
                <a:cs typeface="Times New Roman" panose="02020603050405020304" pitchFamily="18" charset="0"/>
              </a:rPr>
              <a:t>15. </a:t>
            </a:r>
            <a:r>
              <a:rPr lang="vi-VN" sz="2700" b="1">
                <a:latin typeface="Times New Roman" panose="02020603050405020304" pitchFamily="18" charset="0"/>
                <a:cs typeface="Times New Roman" panose="02020603050405020304" pitchFamily="18" charset="0"/>
              </a:rPr>
              <a:t>Sửa đổi Điều 18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spcAft>
                <a:spcPts val="600"/>
              </a:spcAft>
            </a:pPr>
            <a:r>
              <a:rPr lang="en-US" sz="2700" b="1">
                <a:latin typeface="Times New Roman" panose="02020603050405020304" pitchFamily="18" charset="0"/>
                <a:cs typeface="Times New Roman" panose="02020603050405020304" pitchFamily="18" charset="0"/>
              </a:rPr>
              <a:t>16. </a:t>
            </a:r>
            <a:r>
              <a:rPr lang="vi-VN" sz="2700" b="1">
                <a:latin typeface="Times New Roman" panose="02020603050405020304" pitchFamily="18" charset="0"/>
                <a:cs typeface="Times New Roman" panose="02020603050405020304" pitchFamily="18" charset="0"/>
              </a:rPr>
              <a:t>Sửa đổi Điều 19 Nghị định số </a:t>
            </a:r>
            <a:r>
              <a:rPr lang="vi-VN" sz="2700" b="1" smtClean="0">
                <a:latin typeface="Times New Roman" panose="02020603050405020304" pitchFamily="18" charset="0"/>
                <a:cs typeface="Times New Roman" panose="02020603050405020304" pitchFamily="18" charset="0"/>
              </a:rPr>
              <a:t>98/2021/NĐ-CP</a:t>
            </a:r>
            <a:endParaRPr lang="en-US" sz="2700" b="1" smtClean="0">
              <a:latin typeface="Times New Roman" panose="02020603050405020304" pitchFamily="18" charset="0"/>
              <a:cs typeface="Times New Roman" panose="02020603050405020304" pitchFamily="18" charset="0"/>
            </a:endParaRPr>
          </a:p>
          <a:p>
            <a:pPr indent="457200" algn="just">
              <a:spcAft>
                <a:spcPts val="600"/>
              </a:spcAft>
            </a:pPr>
            <a:r>
              <a:rPr lang="en-US" sz="2700" b="1">
                <a:latin typeface="Times New Roman" panose="02020603050405020304" pitchFamily="18" charset="0"/>
                <a:cs typeface="Times New Roman" panose="02020603050405020304" pitchFamily="18" charset="0"/>
              </a:rPr>
              <a:t>17. </a:t>
            </a:r>
            <a:r>
              <a:rPr lang="vi-VN" sz="2700" b="1">
                <a:latin typeface="Times New Roman" panose="02020603050405020304" pitchFamily="18" charset="0"/>
                <a:cs typeface="Times New Roman" panose="02020603050405020304" pitchFamily="18" charset="0"/>
              </a:rPr>
              <a:t>Sửa đổi Điều 20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spcAft>
                <a:spcPts val="600"/>
              </a:spcAft>
            </a:pPr>
            <a:r>
              <a:rPr lang="en-US" sz="2700" b="1">
                <a:latin typeface="Times New Roman" panose="02020603050405020304" pitchFamily="18" charset="0"/>
                <a:cs typeface="Times New Roman" panose="02020603050405020304" pitchFamily="18" charset="0"/>
              </a:rPr>
              <a:t>19. </a:t>
            </a:r>
            <a:r>
              <a:rPr lang="vi-VN" sz="2700" b="1">
                <a:latin typeface="Times New Roman" panose="02020603050405020304" pitchFamily="18" charset="0"/>
                <a:cs typeface="Times New Roman" panose="02020603050405020304" pitchFamily="18" charset="0"/>
              </a:rPr>
              <a:t>Sửa đổi, bổ sung Điều 30 Nghị định số 98/2021/NĐ-CP </a:t>
            </a:r>
            <a:endParaRPr lang="en-US" sz="2700" b="1" smtClean="0">
              <a:latin typeface="Times New Roman" panose="02020603050405020304" pitchFamily="18" charset="0"/>
              <a:cs typeface="Times New Roman" panose="02020603050405020304" pitchFamily="18" charset="0"/>
            </a:endParaRPr>
          </a:p>
          <a:p>
            <a:pPr indent="457200" algn="just">
              <a:spcAft>
                <a:spcPts val="600"/>
              </a:spcAft>
            </a:pPr>
            <a:r>
              <a:rPr lang="en-US" sz="2700" b="1">
                <a:latin typeface="Times New Roman" panose="02020603050405020304" pitchFamily="18" charset="0"/>
                <a:cs typeface="Times New Roman" panose="02020603050405020304" pitchFamily="18" charset="0"/>
              </a:rPr>
              <a:t>20. </a:t>
            </a:r>
            <a:r>
              <a:rPr lang="en-US" sz="2700" b="1" err="1">
                <a:latin typeface="Times New Roman" panose="02020603050405020304" pitchFamily="18" charset="0"/>
                <a:cs typeface="Times New Roman" panose="02020603050405020304" pitchFamily="18" charset="0"/>
              </a:rPr>
              <a:t>Quy</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định</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tại</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khoản</a:t>
            </a:r>
            <a:r>
              <a:rPr lang="en-US" sz="2700" b="1">
                <a:latin typeface="Times New Roman" panose="02020603050405020304" pitchFamily="18" charset="0"/>
                <a:cs typeface="Times New Roman" panose="02020603050405020304" pitchFamily="18" charset="0"/>
              </a:rPr>
              <a:t> 5 </a:t>
            </a:r>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105 </a:t>
            </a:r>
            <a:r>
              <a:rPr lang="en-US" sz="2700" err="1">
                <a:latin typeface="Times New Roman" panose="02020603050405020304" pitchFamily="18" charset="0"/>
                <a:cs typeface="Times New Roman" panose="02020603050405020304" pitchFamily="18" charset="0"/>
              </a:rPr>
              <a:t>Nghị</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này</a:t>
            </a:r>
            <a:r>
              <a:rPr lang="en-US" sz="2700">
                <a:latin typeface="Times New Roman" panose="02020603050405020304" pitchFamily="18" charset="0"/>
                <a:cs typeface="Times New Roman" panose="02020603050405020304" pitchFamily="18" charset="0"/>
              </a:rPr>
              <a:t> và </a:t>
            </a:r>
            <a:r>
              <a:rPr lang="en-US" sz="2700" err="1">
                <a:latin typeface="Times New Roman" panose="02020603050405020304" pitchFamily="18" charset="0"/>
                <a:cs typeface="Times New Roman" panose="02020603050405020304" pitchFamily="18" charset="0"/>
              </a:rPr>
              <a:t>khoản</a:t>
            </a:r>
            <a:r>
              <a:rPr lang="en-US" sz="2700">
                <a:latin typeface="Times New Roman" panose="02020603050405020304" pitchFamily="18" charset="0"/>
                <a:cs typeface="Times New Roman" panose="02020603050405020304" pitchFamily="18" charset="0"/>
              </a:rPr>
              <a:t> 19 </a:t>
            </a:r>
            <a:r>
              <a:rPr lang="en-US" sz="2700" err="1">
                <a:latin typeface="Times New Roman" panose="02020603050405020304" pitchFamily="18" charset="0"/>
                <a:cs typeface="Times New Roman" panose="02020603050405020304" pitchFamily="18" charset="0"/>
              </a:rPr>
              <a:t>Điều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này</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bắt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đầu</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áp</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dụng</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từ</a:t>
            </a:r>
            <a:r>
              <a:rPr lang="en-US" sz="2700">
                <a:latin typeface="Times New Roman" panose="02020603050405020304" pitchFamily="18" charset="0"/>
                <a:cs typeface="Times New Roman" panose="02020603050405020304" pitchFamily="18" charset="0"/>
              </a:rPr>
              <a:t> ngày 01 </a:t>
            </a:r>
            <a:r>
              <a:rPr lang="en-US" sz="2700" err="1">
                <a:latin typeface="Times New Roman" panose="02020603050405020304" pitchFamily="18" charset="0"/>
                <a:cs typeface="Times New Roman" panose="02020603050405020304" pitchFamily="18" charset="0"/>
              </a:rPr>
              <a:t>tháng</a:t>
            </a:r>
            <a:r>
              <a:rPr lang="en-US" sz="2700">
                <a:latin typeface="Times New Roman" panose="02020603050405020304" pitchFamily="18" charset="0"/>
                <a:cs typeface="Times New Roman" panose="02020603050405020304" pitchFamily="18" charset="0"/>
              </a:rPr>
              <a:t> 01 </a:t>
            </a:r>
            <a:r>
              <a:rPr lang="en-US" sz="2700" err="1">
                <a:latin typeface="Times New Roman" panose="02020603050405020304" pitchFamily="18" charset="0"/>
                <a:cs typeface="Times New Roman" panose="02020603050405020304" pitchFamily="18" charset="0"/>
              </a:rPr>
              <a:t>năm</a:t>
            </a:r>
            <a:r>
              <a:rPr lang="en-US" sz="2700">
                <a:latin typeface="Times New Roman" panose="02020603050405020304" pitchFamily="18" charset="0"/>
                <a:cs typeface="Times New Roman" panose="02020603050405020304" pitchFamily="18" charset="0"/>
              </a:rPr>
              <a:t> 2026.</a:t>
            </a:r>
            <a:endParaRPr lang="en-SG" sz="2700">
              <a:latin typeface="Times New Roman" panose="02020603050405020304" pitchFamily="18" charset="0"/>
              <a:cs typeface="Times New Roman" panose="02020603050405020304" pitchFamily="18" charset="0"/>
            </a:endParaRPr>
          </a:p>
          <a:p>
            <a:pPr algn="just">
              <a:spcAft>
                <a:spcPts val="600"/>
              </a:spcAft>
            </a:pPr>
            <a:r>
              <a:rPr lang="en-US" sz="2700" b="1">
                <a:latin typeface="Times New Roman" panose="02020603050405020304" pitchFamily="18" charset="0"/>
                <a:cs typeface="Times New Roman" panose="02020603050405020304" pitchFamily="18" charset="0"/>
              </a:rPr>
              <a:t>21. </a:t>
            </a:r>
            <a:r>
              <a:rPr lang="en-US" sz="2700" b="1" err="1">
                <a:latin typeface="Times New Roman" panose="02020603050405020304" pitchFamily="18" charset="0"/>
                <a:cs typeface="Times New Roman" panose="02020603050405020304" pitchFamily="18" charset="0"/>
              </a:rPr>
              <a:t>Bổ</a:t>
            </a:r>
            <a:r>
              <a:rPr lang="en-US" sz="2700" b="1">
                <a:latin typeface="Times New Roman" panose="02020603050405020304" pitchFamily="18" charset="0"/>
                <a:cs typeface="Times New Roman" panose="02020603050405020304" pitchFamily="18" charset="0"/>
              </a:rPr>
              <a:t> sung </a:t>
            </a:r>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a:t>
            </a:r>
            <a:r>
              <a:rPr lang="en-US" sz="2700" b="1" smtClean="0">
                <a:latin typeface="Times New Roman" panose="02020603050405020304" pitchFamily="18" charset="0"/>
                <a:cs typeface="Times New Roman" panose="02020603050405020304" pitchFamily="18" charset="0"/>
              </a:rPr>
              <a:t>32a </a:t>
            </a:r>
            <a:r>
              <a:rPr lang="en-US" sz="2700" err="1" smtClean="0">
                <a:latin typeface="Times New Roman" panose="02020603050405020304" pitchFamily="18" charset="0"/>
                <a:cs typeface="Times New Roman" panose="02020603050405020304" pitchFamily="18" charset="0"/>
              </a:rPr>
              <a:t>Nghị</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định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số</a:t>
            </a:r>
            <a:r>
              <a:rPr lang="en-US" sz="2700">
                <a:latin typeface="Times New Roman" panose="02020603050405020304" pitchFamily="18" charset="0"/>
                <a:cs typeface="Times New Roman" panose="02020603050405020304" pitchFamily="18" charset="0"/>
              </a:rPr>
              <a:t> 98/2021/NĐ-CP </a:t>
            </a:r>
            <a:r>
              <a:rPr lang="en-US" sz="2700" err="1" smtClean="0">
                <a:latin typeface="Times New Roman" panose="02020603050405020304" pitchFamily="18" charset="0"/>
                <a:cs typeface="Times New Roman" panose="02020603050405020304" pitchFamily="18" charset="0"/>
              </a:rPr>
              <a:t>trang</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thiết</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bị</a:t>
            </a:r>
            <a:r>
              <a:rPr lang="en-US" sz="2700">
                <a:latin typeface="Times New Roman" panose="02020603050405020304" pitchFamily="18" charset="0"/>
                <a:cs typeface="Times New Roman" panose="02020603050405020304" pitchFamily="18" charset="0"/>
              </a:rPr>
              <a:t> y </a:t>
            </a:r>
            <a:r>
              <a:rPr lang="en-US" sz="2700" err="1">
                <a:latin typeface="Times New Roman" panose="02020603050405020304" pitchFamily="18" charset="0"/>
                <a:cs typeface="Times New Roman" panose="02020603050405020304" pitchFamily="18" charset="0"/>
              </a:rPr>
              <a:t>tế</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như</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sau</a:t>
            </a:r>
            <a:r>
              <a:rPr lang="en-US" sz="2700" smtClean="0">
                <a:latin typeface="Times New Roman" panose="02020603050405020304" pitchFamily="18" charset="0"/>
                <a:cs typeface="Times New Roman" panose="02020603050405020304" pitchFamily="18" charset="0"/>
              </a:rPr>
              <a:t>: </a:t>
            </a:r>
            <a:r>
              <a:rPr lang="en-US" sz="2700" b="1" smtClean="0">
                <a:latin typeface="Times New Roman" panose="02020603050405020304" pitchFamily="18" charset="0"/>
                <a:cs typeface="Times New Roman" panose="02020603050405020304" pitchFamily="18" charset="0"/>
              </a:rPr>
              <a:t>“</a:t>
            </a:r>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32a. </a:t>
            </a:r>
            <a:r>
              <a:rPr lang="en-US" sz="2700" b="1" err="1">
                <a:latin typeface="Times New Roman" panose="02020603050405020304" pitchFamily="18" charset="0"/>
                <a:cs typeface="Times New Roman" panose="02020603050405020304" pitchFamily="18" charset="0"/>
              </a:rPr>
              <a:t>Ưu</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tiên</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xử</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lý</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hồ</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sơ</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đăng</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ký</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lưu</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hành</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thiết</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bị</a:t>
            </a:r>
            <a:r>
              <a:rPr lang="en-US" sz="2700" b="1">
                <a:latin typeface="Times New Roman" panose="02020603050405020304" pitchFamily="18" charset="0"/>
                <a:cs typeface="Times New Roman" panose="02020603050405020304" pitchFamily="18" charset="0"/>
              </a:rPr>
              <a:t> y </a:t>
            </a:r>
            <a:r>
              <a:rPr lang="en-US" sz="2700" b="1" err="1" smtClean="0">
                <a:latin typeface="Times New Roman" panose="02020603050405020304" pitchFamily="18" charset="0"/>
                <a:cs typeface="Times New Roman" panose="02020603050405020304" pitchFamily="18" charset="0"/>
              </a:rPr>
              <a:t>tế</a:t>
            </a:r>
            <a:endParaRPr lang="en-US" sz="2700" b="1" smtClean="0">
              <a:latin typeface="Times New Roman" panose="02020603050405020304" pitchFamily="18" charset="0"/>
              <a:cs typeface="Times New Roman" panose="02020603050405020304" pitchFamily="18" charset="0"/>
            </a:endParaRPr>
          </a:p>
          <a:p>
            <a:pPr algn="just">
              <a:spcAft>
                <a:spcPts val="600"/>
              </a:spcAft>
            </a:pPr>
            <a:r>
              <a:rPr lang="en-US" sz="2700" b="1">
                <a:latin typeface="Times New Roman" panose="02020603050405020304" pitchFamily="18" charset="0"/>
                <a:cs typeface="Times New Roman" panose="02020603050405020304" pitchFamily="18" charset="0"/>
              </a:rPr>
              <a:t>22. </a:t>
            </a:r>
            <a:r>
              <a:rPr lang="en-US" sz="2700" b="1" err="1">
                <a:latin typeface="Times New Roman" panose="02020603050405020304" pitchFamily="18" charset="0"/>
                <a:cs typeface="Times New Roman" panose="02020603050405020304" pitchFamily="18" charset="0"/>
              </a:rPr>
              <a:t>Nghị</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định</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số</a:t>
            </a:r>
            <a:r>
              <a:rPr lang="en-US" sz="2700" b="1">
                <a:latin typeface="Times New Roman" panose="02020603050405020304" pitchFamily="18" charset="0"/>
                <a:cs typeface="Times New Roman" panose="02020603050405020304" pitchFamily="18" charset="0"/>
              </a:rPr>
              <a:t> 102/2011/NĐ-CP </a:t>
            </a:r>
            <a:r>
              <a:rPr lang="en-US" sz="2700">
                <a:latin typeface="Times New Roman" panose="02020603050405020304" pitchFamily="18" charset="0"/>
                <a:cs typeface="Times New Roman" panose="02020603050405020304" pitchFamily="18" charset="0"/>
              </a:rPr>
              <a:t>ngày </a:t>
            </a:r>
            <a:r>
              <a:rPr lang="en-US" sz="2700" smtClean="0">
                <a:latin typeface="Times New Roman" panose="02020603050405020304" pitchFamily="18" charset="0"/>
                <a:cs typeface="Times New Roman" panose="02020603050405020304" pitchFamily="18" charset="0"/>
              </a:rPr>
              <a:t>14/11/2011 </a:t>
            </a:r>
            <a:r>
              <a:rPr lang="en-US" sz="2700" err="1">
                <a:latin typeface="Times New Roman" panose="02020603050405020304" pitchFamily="18" charset="0"/>
                <a:cs typeface="Times New Roman" panose="02020603050405020304" pitchFamily="18" charset="0"/>
              </a:rPr>
              <a:t>của</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Chính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phủ</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về</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bảo</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hiểm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trách</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nhiệm</a:t>
            </a:r>
            <a:r>
              <a:rPr lang="en-US" sz="270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trong</a:t>
            </a:r>
            <a:r>
              <a:rPr lang="en-US" sz="2700">
                <a:latin typeface="Times New Roman" panose="02020603050405020304" pitchFamily="18" charset="0"/>
                <a:cs typeface="Times New Roman" panose="02020603050405020304" pitchFamily="18" charset="0"/>
              </a:rPr>
              <a:t> </a:t>
            </a:r>
            <a:r>
              <a:rPr lang="en-US" sz="2700" smtClean="0">
                <a:latin typeface="Times New Roman" panose="02020603050405020304" pitchFamily="18" charset="0"/>
                <a:cs typeface="Times New Roman" panose="02020603050405020304" pitchFamily="18" charset="0"/>
              </a:rPr>
              <a:t>KBCB </a:t>
            </a:r>
            <a:r>
              <a:rPr lang="en-US" sz="2700" err="1" smtClean="0">
                <a:latin typeface="Times New Roman" panose="02020603050405020304" pitchFamily="18" charset="0"/>
                <a:cs typeface="Times New Roman" panose="02020603050405020304" pitchFamily="18" charset="0"/>
              </a:rPr>
              <a:t>hết</a:t>
            </a:r>
            <a:r>
              <a:rPr lang="en-US" sz="2700" smtClean="0">
                <a:latin typeface="Times New Roman" panose="02020603050405020304" pitchFamily="18" charset="0"/>
                <a:cs typeface="Times New Roman" panose="02020603050405020304" pitchFamily="18" charset="0"/>
              </a:rPr>
              <a:t> </a:t>
            </a:r>
            <a:r>
              <a:rPr lang="en-US" sz="2700" err="1">
                <a:latin typeface="Times New Roman" panose="02020603050405020304" pitchFamily="18" charset="0"/>
                <a:cs typeface="Times New Roman" panose="02020603050405020304" pitchFamily="18" charset="0"/>
              </a:rPr>
              <a:t>hiệu</a:t>
            </a:r>
            <a:r>
              <a:rPr lang="en-US" sz="2700">
                <a:latin typeface="Times New Roman" panose="02020603050405020304" pitchFamily="18" charset="0"/>
                <a:cs typeface="Times New Roman" panose="02020603050405020304" pitchFamily="18" charset="0"/>
              </a:rPr>
              <a:t> </a:t>
            </a:r>
            <a:r>
              <a:rPr lang="en-US" sz="2700" err="1" smtClean="0">
                <a:latin typeface="Times New Roman" panose="02020603050405020304" pitchFamily="18" charset="0"/>
                <a:cs typeface="Times New Roman" panose="02020603050405020304" pitchFamily="18" charset="0"/>
              </a:rPr>
              <a:t>lực</a:t>
            </a:r>
            <a:endParaRPr lang="en-US" sz="2700" smtClean="0">
              <a:latin typeface="Times New Roman" panose="02020603050405020304" pitchFamily="18" charset="0"/>
              <a:cs typeface="Times New Roman" panose="02020603050405020304" pitchFamily="18" charset="0"/>
            </a:endParaRPr>
          </a:p>
          <a:p>
            <a:pPr algn="just">
              <a:spcAft>
                <a:spcPts val="600"/>
              </a:spcAft>
            </a:pPr>
            <a:r>
              <a:rPr lang="en-US" sz="2700" b="1" err="1">
                <a:latin typeface="Times New Roman" panose="02020603050405020304" pitchFamily="18" charset="0"/>
                <a:cs typeface="Times New Roman" panose="02020603050405020304" pitchFamily="18" charset="0"/>
              </a:rPr>
              <a:t>Điều</a:t>
            </a:r>
            <a:r>
              <a:rPr lang="en-US" sz="2700" b="1">
                <a:latin typeface="Times New Roman" panose="02020603050405020304" pitchFamily="18" charset="0"/>
                <a:cs typeface="Times New Roman" panose="02020603050405020304" pitchFamily="18" charset="0"/>
              </a:rPr>
              <a:t> 148. </a:t>
            </a:r>
            <a:r>
              <a:rPr lang="en-US" sz="2700" b="1" err="1">
                <a:latin typeface="Times New Roman" panose="02020603050405020304" pitchFamily="18" charset="0"/>
                <a:cs typeface="Times New Roman" panose="02020603050405020304" pitchFamily="18" charset="0"/>
              </a:rPr>
              <a:t>Trách</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nhiệm</a:t>
            </a:r>
            <a:r>
              <a:rPr lang="en-US" sz="2700" b="1">
                <a:latin typeface="Times New Roman" panose="02020603050405020304" pitchFamily="18" charset="0"/>
                <a:cs typeface="Times New Roman" panose="02020603050405020304" pitchFamily="18" charset="0"/>
              </a:rPr>
              <a:t> </a:t>
            </a:r>
            <a:r>
              <a:rPr lang="en-US" sz="2700" b="1" err="1">
                <a:latin typeface="Times New Roman" panose="02020603050405020304" pitchFamily="18" charset="0"/>
                <a:cs typeface="Times New Roman" panose="02020603050405020304" pitchFamily="18" charset="0"/>
              </a:rPr>
              <a:t>thi</a:t>
            </a:r>
            <a:r>
              <a:rPr lang="en-US" sz="2700" b="1">
                <a:latin typeface="Times New Roman" panose="02020603050405020304" pitchFamily="18" charset="0"/>
                <a:cs typeface="Times New Roman" panose="02020603050405020304" pitchFamily="18" charset="0"/>
              </a:rPr>
              <a:t> </a:t>
            </a:r>
            <a:r>
              <a:rPr lang="en-US" sz="2700" b="1" err="1" smtClean="0">
                <a:latin typeface="Times New Roman" panose="02020603050405020304" pitchFamily="18" charset="0"/>
                <a:cs typeface="Times New Roman" panose="02020603050405020304" pitchFamily="18" charset="0"/>
              </a:rPr>
              <a:t>hành</a:t>
            </a:r>
            <a:endParaRPr lang="en-US" b="1">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2680000"/>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885" y="1791154"/>
            <a:ext cx="10515600" cy="1325563"/>
          </a:xfrm>
        </p:spPr>
        <p:txBody>
          <a:bodyPr/>
          <a:lstStyle/>
          <a:p>
            <a:pPr algn="ctr"/>
            <a:r>
              <a:rPr lang="en-US" b="1">
                <a:solidFill>
                  <a:srgbClr val="002060"/>
                </a:solidFill>
                <a:latin typeface="Cambria" panose="02040503050406030204" pitchFamily="18" charset="0"/>
                <a:ea typeface="Cambria" panose="02040503050406030204" pitchFamily="18" charset="0"/>
              </a:rPr>
              <a:t>MỘT SỐ QUY ĐỊNH LIÊN QUAN HOẠT ĐỘNG CHUYÊN MÔN</a:t>
            </a:r>
            <a:endParaRPr lang="vi-VN" b="1">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986146025"/>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05840" y="152136"/>
            <a:ext cx="11522874" cy="6263253"/>
          </a:xfrm>
          <a:prstGeom prst="rect">
            <a:avLst/>
          </a:prstGeom>
        </p:spPr>
        <p:txBody>
          <a:bodyPr wrap="square">
            <a:spAutoFit/>
          </a:bodyPr>
          <a:lstStyle/>
          <a:p>
            <a:pPr>
              <a:spcBef>
                <a:spcPts val="600"/>
              </a:spcBef>
              <a:spcAft>
                <a:spcPts val="0"/>
              </a:spcAft>
            </a:pPr>
            <a:r>
              <a:rPr lang="vi-VN" sz="2700" b="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Điều </a:t>
            </a:r>
            <a:r>
              <a:rPr lang="vi-VN" sz="2700" b="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83</a:t>
            </a:r>
            <a:r>
              <a:rPr lang="en-US" sz="2700" b="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700" b="1" err="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Luật</a:t>
            </a:r>
            <a:r>
              <a:rPr lang="en-US" sz="2700" b="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700" b="1" smtClean="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700" b="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Khám sức khỏe</a:t>
            </a:r>
            <a:endParaRPr lang="vi-VN" sz="270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endParaRPr>
          </a:p>
          <a:p>
            <a:pPr>
              <a:spcBef>
                <a:spcPts val="600"/>
              </a:spcBef>
              <a:spcAft>
                <a:spcPts val="0"/>
              </a:spcAft>
            </a:pPr>
            <a:r>
              <a:rPr lang="vi-VN" sz="270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1. Các hình thức khám sức khỏe bao gồm:</a:t>
            </a:r>
          </a:p>
          <a:p>
            <a:pPr marL="982663" indent="-9525">
              <a:spcBef>
                <a:spcPts val="600"/>
              </a:spcBef>
              <a:spcAft>
                <a:spcPts val="0"/>
              </a:spcAft>
              <a:buFont typeface="Wingdings" panose="05000000000000000000" pitchFamily="2" charset="2"/>
              <a:buChar char="§"/>
            </a:pPr>
            <a:r>
              <a:rPr lang="vi-VN" sz="270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Khám sức khỏe định kỳ;</a:t>
            </a:r>
          </a:p>
          <a:p>
            <a:pPr marL="982663" indent="-9525">
              <a:spcBef>
                <a:spcPts val="600"/>
              </a:spcBef>
              <a:spcAft>
                <a:spcPts val="0"/>
              </a:spcAft>
              <a:buFont typeface="Wingdings" panose="05000000000000000000" pitchFamily="2" charset="2"/>
              <a:buChar char="§"/>
            </a:pP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Khám sức khỏe để phân loại sức khỏe để đi học, đi làm việc;</a:t>
            </a:r>
          </a:p>
          <a:p>
            <a:pPr marL="982663" indent="-9525">
              <a:spcBef>
                <a:spcPts val="600"/>
              </a:spcBef>
              <a:spcAft>
                <a:spcPts val="0"/>
              </a:spcAft>
              <a:buFont typeface="Wingdings" panose="05000000000000000000" pitchFamily="2" charset="2"/>
              <a:buChar char="§"/>
            </a:pP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Khám sức khỏe cho học sinh, sinh viên;</a:t>
            </a:r>
          </a:p>
          <a:p>
            <a:pPr marL="982663" indent="-9525">
              <a:spcBef>
                <a:spcPts val="600"/>
              </a:spcBef>
              <a:spcAft>
                <a:spcPts val="0"/>
              </a:spcAft>
              <a:buFont typeface="Wingdings" panose="05000000000000000000" pitchFamily="2" charset="2"/>
              <a:buChar char="§"/>
            </a:pP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Khám sức khỏe theo yêu cầu nghề nghiệp, công việc đặc thù;</a:t>
            </a:r>
          </a:p>
          <a:p>
            <a:pPr marL="982663" indent="-9525">
              <a:spcBef>
                <a:spcPts val="600"/>
              </a:spcBef>
              <a:spcAft>
                <a:spcPts val="0"/>
              </a:spcAft>
              <a:buFont typeface="Wingdings" panose="05000000000000000000" pitchFamily="2" charset="2"/>
              <a:buChar char="§"/>
            </a:pP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Khám phát hiện bệnh nghề nghiệp;</a:t>
            </a:r>
          </a:p>
          <a:p>
            <a:pPr marL="982663" indent="-9525">
              <a:spcBef>
                <a:spcPts val="600"/>
              </a:spcBef>
              <a:spcAft>
                <a:spcPts val="0"/>
              </a:spcAft>
              <a:buFont typeface="Wingdings" panose="05000000000000000000" pitchFamily="2" charset="2"/>
              <a:buChar char="§"/>
            </a:pP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Khám sức khỏe theo yêu cầu;</a:t>
            </a:r>
          </a:p>
          <a:p>
            <a:pPr marL="982663" indent="-9525">
              <a:spcBef>
                <a:spcPts val="600"/>
              </a:spcBef>
              <a:spcAft>
                <a:spcPts val="0"/>
              </a:spcAft>
              <a:buFont typeface="Wingdings" panose="05000000000000000000" pitchFamily="2" charset="2"/>
              <a:buChar char="§"/>
            </a:pPr>
            <a:r>
              <a:rPr lang="vi-VN" sz="2700" i="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 Hình thức khám sức khỏe khác.</a:t>
            </a:r>
          </a:p>
          <a:p>
            <a:pPr>
              <a:spcBef>
                <a:spcPts val="600"/>
              </a:spcBef>
              <a:spcAft>
                <a:spcPts val="0"/>
              </a:spcAft>
            </a:pPr>
            <a:r>
              <a:rPr lang="vi-VN" sz="270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2. Bộ trưởng Bộ Y tế quy định tiêu chuẩn và việc khám sức khỏe quy định tại khoản 1 Điều này, trừ trường hợp quy định tại khoản 3 Điều này.</a:t>
            </a:r>
          </a:p>
          <a:p>
            <a:pPr>
              <a:spcBef>
                <a:spcPts val="600"/>
              </a:spcBef>
              <a:spcAft>
                <a:spcPts val="0"/>
              </a:spcAft>
            </a:pPr>
            <a:r>
              <a:rPr lang="vi-VN" sz="270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3. Bộ trưởng Bộ Quốc phòng, Bộ trưởng Bộ Công an quy định tiêu chuẩn sức khỏe đặc thù và việc KSK cho đối tượng thuộc thẩm quyền quản lý.</a:t>
            </a:r>
            <a:endParaRPr lang="vi-VN" sz="2700">
              <a:solidFill>
                <a:srgbClr val="00206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0113722"/>
      </p:ext>
    </p:extLst>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4024" y="329939"/>
            <a:ext cx="11273749" cy="6344238"/>
          </a:xfrm>
        </p:spPr>
        <p:txBody>
          <a:bodyPr>
            <a:noAutofit/>
          </a:bodyPr>
          <a:lstStyle/>
          <a:p>
            <a:pPr marL="0" indent="0">
              <a:lnSpc>
                <a:spcPct val="120000"/>
              </a:lnSpc>
              <a:spcBef>
                <a:spcPts val="600"/>
              </a:spcBef>
              <a:spcAft>
                <a:spcPts val="600"/>
              </a:spcAft>
              <a:buNone/>
            </a:pPr>
            <a:r>
              <a:rPr lang="en-US" b="1" err="1">
                <a:solidFill>
                  <a:srgbClr val="C00000"/>
                </a:solidFill>
                <a:latin typeface="Times New Roman" panose="02020603050405020304" pitchFamily="18" charset="0"/>
                <a:cs typeface="Times New Roman" panose="02020603050405020304" pitchFamily="18" charset="0"/>
              </a:rPr>
              <a:t>Điều</a:t>
            </a:r>
            <a:r>
              <a:rPr lang="en-US" b="1">
                <a:solidFill>
                  <a:srgbClr val="C00000"/>
                </a:solidFill>
                <a:latin typeface="Times New Roman" panose="02020603050405020304" pitchFamily="18" charset="0"/>
                <a:cs typeface="Times New Roman" panose="02020603050405020304" pitchFamily="18" charset="0"/>
              </a:rPr>
              <a:t> 34. </a:t>
            </a:r>
            <a:r>
              <a:rPr lang="en-US" b="1" err="1">
                <a:solidFill>
                  <a:srgbClr val="C00000"/>
                </a:solidFill>
                <a:latin typeface="Times New Roman" panose="02020603050405020304" pitchFamily="18" charset="0"/>
                <a:cs typeface="Times New Roman" panose="02020603050405020304" pitchFamily="18" charset="0"/>
              </a:rPr>
              <a:t>Hồ</a:t>
            </a:r>
            <a:r>
              <a:rPr lang="en-US" b="1">
                <a:solidFill>
                  <a:srgbClr val="C00000"/>
                </a:solidFill>
                <a:latin typeface="Times New Roman" panose="02020603050405020304" pitchFamily="18" charset="0"/>
                <a:cs typeface="Times New Roman" panose="02020603050405020304" pitchFamily="18" charset="0"/>
              </a:rPr>
              <a:t> </a:t>
            </a:r>
            <a:r>
              <a:rPr lang="en-US" b="1" err="1">
                <a:solidFill>
                  <a:srgbClr val="C00000"/>
                </a:solidFill>
                <a:latin typeface="Times New Roman" panose="02020603050405020304" pitchFamily="18" charset="0"/>
                <a:cs typeface="Times New Roman" panose="02020603050405020304" pitchFamily="18" charset="0"/>
              </a:rPr>
              <a:t>sơ</a:t>
            </a:r>
            <a:r>
              <a:rPr lang="en-US" b="1">
                <a:solidFill>
                  <a:srgbClr val="C00000"/>
                </a:solidFill>
                <a:latin typeface="Times New Roman" panose="02020603050405020304" pitchFamily="18" charset="0"/>
                <a:cs typeface="Times New Roman" panose="02020603050405020304" pitchFamily="18" charset="0"/>
              </a:rPr>
              <a:t> KSK (</a:t>
            </a:r>
            <a:r>
              <a:rPr lang="en-US" b="1" err="1">
                <a:solidFill>
                  <a:srgbClr val="C00000"/>
                </a:solidFill>
                <a:latin typeface="Times New Roman" panose="02020603050405020304" pitchFamily="18" charset="0"/>
                <a:cs typeface="Times New Roman" panose="02020603050405020304" pitchFamily="18" charset="0"/>
              </a:rPr>
              <a:t>Thông</a:t>
            </a:r>
            <a:r>
              <a:rPr lang="en-US" b="1">
                <a:solidFill>
                  <a:srgbClr val="C00000"/>
                </a:solidFill>
                <a:latin typeface="Times New Roman" panose="02020603050405020304" pitchFamily="18" charset="0"/>
                <a:cs typeface="Times New Roman" panose="02020603050405020304" pitchFamily="18" charset="0"/>
              </a:rPr>
              <a:t> </a:t>
            </a:r>
            <a:r>
              <a:rPr lang="en-US" b="1" err="1">
                <a:solidFill>
                  <a:srgbClr val="C00000"/>
                </a:solidFill>
                <a:latin typeface="Times New Roman" panose="02020603050405020304" pitchFamily="18" charset="0"/>
                <a:cs typeface="Times New Roman" panose="02020603050405020304" pitchFamily="18" charset="0"/>
              </a:rPr>
              <a:t>tư</a:t>
            </a:r>
            <a:r>
              <a:rPr lang="en-US" b="1">
                <a:solidFill>
                  <a:srgbClr val="C00000"/>
                </a:solidFill>
                <a:latin typeface="Times New Roman" panose="02020603050405020304" pitchFamily="18" charset="0"/>
                <a:cs typeface="Times New Roman" panose="02020603050405020304" pitchFamily="18" charset="0"/>
              </a:rPr>
              <a:t> 32/TT-BYT)</a:t>
            </a:r>
            <a:endParaRPr lang="en-US" sz="2700" b="1" smtClean="0">
              <a:solidFill>
                <a:srgbClr val="00206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b="1" smtClean="0">
                <a:solidFill>
                  <a:srgbClr val="002060"/>
                </a:solidFill>
                <a:latin typeface="Times New Roman" panose="02020603050405020304" pitchFamily="18" charset="0"/>
                <a:cs typeface="Times New Roman" panose="02020603050405020304" pitchFamily="18" charset="0"/>
              </a:rPr>
              <a:t>1</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Hồ</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sơ</a:t>
            </a:r>
            <a:r>
              <a:rPr lang="en-US" sz="2700" b="1">
                <a:solidFill>
                  <a:srgbClr val="002060"/>
                </a:solidFill>
                <a:latin typeface="Times New Roman" panose="02020603050405020304" pitchFamily="18" charset="0"/>
                <a:cs typeface="Times New Roman" panose="02020603050405020304" pitchFamily="18" charset="0"/>
              </a:rPr>
              <a:t> KSK </a:t>
            </a:r>
            <a:r>
              <a:rPr lang="en-US" sz="2700" b="1" err="1">
                <a:solidFill>
                  <a:srgbClr val="002060"/>
                </a:solidFill>
                <a:latin typeface="Times New Roman" panose="02020603050405020304" pitchFamily="18" charset="0"/>
                <a:cs typeface="Times New Roman" panose="02020603050405020304" pitchFamily="18" charset="0"/>
              </a:rPr>
              <a:t>của</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người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từ</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đủ</a:t>
            </a:r>
            <a:r>
              <a:rPr lang="en-US" sz="2700" b="1">
                <a:solidFill>
                  <a:srgbClr val="002060"/>
                </a:solidFill>
                <a:latin typeface="Times New Roman" panose="02020603050405020304" pitchFamily="18" charset="0"/>
                <a:cs typeface="Times New Roman" panose="02020603050405020304" pitchFamily="18" charset="0"/>
              </a:rPr>
              <a:t> 18 </a:t>
            </a:r>
            <a:r>
              <a:rPr lang="en-US" sz="2700" b="1" err="1">
                <a:solidFill>
                  <a:srgbClr val="002060"/>
                </a:solidFill>
                <a:latin typeface="Times New Roman" panose="02020603050405020304" pitchFamily="18" charset="0"/>
                <a:cs typeface="Times New Roman" panose="02020603050405020304" pitchFamily="18" charset="0"/>
              </a:rPr>
              <a:t>tuổi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trở</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lên</a:t>
            </a:r>
            <a:r>
              <a:rPr lang="en-US" sz="2700" b="1">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là</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giấy</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theo</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mẫu</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quy</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tại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cs typeface="Times New Roman" panose="02020603050405020304" pitchFamily="18" charset="0"/>
              </a:rPr>
              <a:t>Mẫu</a:t>
            </a:r>
            <a:r>
              <a:rPr lang="en-US" sz="2700">
                <a:solidFill>
                  <a:srgbClr val="FF0000"/>
                </a:solidFill>
                <a:latin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cs typeface="Times New Roman" panose="02020603050405020304" pitchFamily="18" charset="0"/>
              </a:rPr>
              <a:t>số</a:t>
            </a:r>
            <a:r>
              <a:rPr lang="en-US" sz="2700">
                <a:solidFill>
                  <a:srgbClr val="FF0000"/>
                </a:solidFill>
                <a:latin typeface="Times New Roman" panose="02020603050405020304" pitchFamily="18" charset="0"/>
                <a:cs typeface="Times New Roman" panose="02020603050405020304" pitchFamily="18" charset="0"/>
              </a:rPr>
              <a:t> 01 Phụ lục </a:t>
            </a:r>
            <a:r>
              <a:rPr lang="en-US" sz="2700" err="1">
                <a:solidFill>
                  <a:srgbClr val="FF0000"/>
                </a:solidFill>
                <a:latin typeface="Times New Roman" panose="02020603050405020304" pitchFamily="18" charset="0"/>
                <a:cs typeface="Times New Roman" panose="02020603050405020304" pitchFamily="18" charset="0"/>
              </a:rPr>
              <a:t>số</a:t>
            </a:r>
            <a:r>
              <a:rPr lang="en-US" sz="2700">
                <a:solidFill>
                  <a:srgbClr val="FF0000"/>
                </a:solidFill>
                <a:latin typeface="Times New Roman" panose="02020603050405020304" pitchFamily="18" charset="0"/>
                <a:cs typeface="Times New Roman" panose="02020603050405020304" pitchFamily="18" charset="0"/>
              </a:rPr>
              <a:t> XXIV.</a:t>
            </a:r>
            <a:endParaRPr lang="vi-VN" sz="2700">
              <a:solidFill>
                <a:srgbClr val="FF000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b="1">
                <a:solidFill>
                  <a:srgbClr val="002060"/>
                </a:solidFill>
                <a:latin typeface="Times New Roman" panose="02020603050405020304" pitchFamily="18" charset="0"/>
                <a:cs typeface="Times New Roman" panose="02020603050405020304" pitchFamily="18" charset="0"/>
              </a:rPr>
              <a:t>2. </a:t>
            </a:r>
            <a:r>
              <a:rPr lang="en-US" sz="2700" b="1" err="1">
                <a:solidFill>
                  <a:srgbClr val="002060"/>
                </a:solidFill>
                <a:latin typeface="Times New Roman" panose="02020603050405020304" pitchFamily="18" charset="0"/>
                <a:cs typeface="Times New Roman" panose="02020603050405020304" pitchFamily="18" charset="0"/>
              </a:rPr>
              <a:t>Hồ</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sơ</a:t>
            </a:r>
            <a:r>
              <a:rPr lang="en-US" sz="2700" b="1">
                <a:solidFill>
                  <a:srgbClr val="002060"/>
                </a:solidFill>
                <a:latin typeface="Times New Roman" panose="02020603050405020304" pitchFamily="18" charset="0"/>
                <a:cs typeface="Times New Roman" panose="02020603050405020304" pitchFamily="18" charset="0"/>
              </a:rPr>
              <a:t> KSK </a:t>
            </a:r>
            <a:r>
              <a:rPr lang="en-US" sz="2700" b="1" err="1">
                <a:solidFill>
                  <a:srgbClr val="002060"/>
                </a:solidFill>
                <a:latin typeface="Times New Roman" panose="02020603050405020304" pitchFamily="18" charset="0"/>
                <a:cs typeface="Times New Roman" panose="02020603050405020304" pitchFamily="18" charset="0"/>
              </a:rPr>
              <a:t>của</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người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chưa</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đủ</a:t>
            </a:r>
            <a:r>
              <a:rPr lang="en-US" sz="2700" b="1">
                <a:solidFill>
                  <a:srgbClr val="002060"/>
                </a:solidFill>
                <a:latin typeface="Times New Roman" panose="02020603050405020304" pitchFamily="18" charset="0"/>
                <a:cs typeface="Times New Roman" panose="02020603050405020304" pitchFamily="18" charset="0"/>
              </a:rPr>
              <a:t> 18 </a:t>
            </a:r>
            <a:r>
              <a:rPr lang="en-US" sz="2700" b="1" err="1">
                <a:solidFill>
                  <a:srgbClr val="002060"/>
                </a:solidFill>
                <a:latin typeface="Times New Roman" panose="02020603050405020304" pitchFamily="18" charset="0"/>
                <a:cs typeface="Times New Roman" panose="02020603050405020304" pitchFamily="18" charset="0"/>
              </a:rPr>
              <a:t>tuổi</a:t>
            </a:r>
            <a:r>
              <a:rPr lang="en-US" sz="2700" b="1">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là</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giấy</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theo</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mẫu</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quy</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tại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cs typeface="Times New Roman" panose="02020603050405020304" pitchFamily="18" charset="0"/>
              </a:rPr>
              <a:t>Mẫu</a:t>
            </a:r>
            <a:r>
              <a:rPr lang="en-US" sz="2700">
                <a:solidFill>
                  <a:srgbClr val="FF0000"/>
                </a:solidFill>
                <a:latin typeface="Times New Roman" panose="02020603050405020304" pitchFamily="18" charset="0"/>
                <a:cs typeface="Times New Roman" panose="02020603050405020304" pitchFamily="18" charset="0"/>
              </a:rPr>
              <a:t> </a:t>
            </a:r>
            <a:r>
              <a:rPr lang="en-US" sz="2700" err="1">
                <a:solidFill>
                  <a:srgbClr val="FF0000"/>
                </a:solidFill>
                <a:latin typeface="Times New Roman" panose="02020603050405020304" pitchFamily="18" charset="0"/>
                <a:cs typeface="Times New Roman" panose="02020603050405020304" pitchFamily="18" charset="0"/>
              </a:rPr>
              <a:t>số</a:t>
            </a:r>
            <a:r>
              <a:rPr lang="en-US" sz="2700">
                <a:solidFill>
                  <a:srgbClr val="FF0000"/>
                </a:solidFill>
                <a:latin typeface="Times New Roman" panose="02020603050405020304" pitchFamily="18" charset="0"/>
                <a:cs typeface="Times New Roman" panose="02020603050405020304" pitchFamily="18" charset="0"/>
              </a:rPr>
              <a:t> 02 Phụ lục </a:t>
            </a:r>
            <a:r>
              <a:rPr lang="en-US" sz="2700" err="1">
                <a:solidFill>
                  <a:srgbClr val="FF0000"/>
                </a:solidFill>
                <a:latin typeface="Times New Roman" panose="02020603050405020304" pitchFamily="18" charset="0"/>
                <a:cs typeface="Times New Roman" panose="02020603050405020304" pitchFamily="18" charset="0"/>
              </a:rPr>
              <a:t>số</a:t>
            </a:r>
            <a:r>
              <a:rPr lang="en-US" sz="2700">
                <a:solidFill>
                  <a:srgbClr val="FF0000"/>
                </a:solidFill>
                <a:latin typeface="Times New Roman" panose="02020603050405020304" pitchFamily="18" charset="0"/>
                <a:cs typeface="Times New Roman" panose="02020603050405020304" pitchFamily="18" charset="0"/>
              </a:rPr>
              <a:t> XXIV </a:t>
            </a:r>
          </a:p>
          <a:p>
            <a:pPr marL="0" indent="0" algn="just">
              <a:lnSpc>
                <a:spcPct val="100000"/>
              </a:lnSpc>
              <a:spcBef>
                <a:spcPts val="0"/>
              </a:spcBef>
              <a:buNone/>
            </a:pPr>
            <a:r>
              <a:rPr lang="en-US" sz="2700" b="1">
                <a:solidFill>
                  <a:srgbClr val="002060"/>
                </a:solidFill>
                <a:latin typeface="Times New Roman" panose="02020603050405020304" pitchFamily="18" charset="0"/>
                <a:cs typeface="Times New Roman" panose="02020603050405020304" pitchFamily="18" charset="0"/>
              </a:rPr>
              <a:t>3. </a:t>
            </a:r>
            <a:r>
              <a:rPr lang="en-US" sz="2700" b="1" err="1">
                <a:solidFill>
                  <a:srgbClr val="002060"/>
                </a:solidFill>
                <a:latin typeface="Times New Roman" panose="02020603050405020304" pitchFamily="18" charset="0"/>
                <a:cs typeface="Times New Roman" panose="02020603050405020304" pitchFamily="18" charset="0"/>
              </a:rPr>
              <a:t>Đối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với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người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mất</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năng</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lực</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hành</a:t>
            </a:r>
            <a:r>
              <a:rPr lang="en-US" sz="2700" b="1">
                <a:solidFill>
                  <a:srgbClr val="002060"/>
                </a:solidFill>
                <a:latin typeface="Times New Roman" panose="02020603050405020304" pitchFamily="18" charset="0"/>
                <a:cs typeface="Times New Roman" panose="02020603050405020304" pitchFamily="18" charset="0"/>
              </a:rPr>
              <a:t> vi </a:t>
            </a:r>
            <a:r>
              <a:rPr lang="en-US" sz="2700" b="1" err="1">
                <a:solidFill>
                  <a:srgbClr val="002060"/>
                </a:solidFill>
                <a:latin typeface="Times New Roman" panose="02020603050405020304" pitchFamily="18" charset="0"/>
                <a:cs typeface="Times New Roman" panose="02020603050405020304" pitchFamily="18" charset="0"/>
              </a:rPr>
              <a:t>dân</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sự</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hoặc</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hạn</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chế</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năng</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lực</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hành</a:t>
            </a:r>
            <a:r>
              <a:rPr lang="en-US" sz="2700" b="1">
                <a:solidFill>
                  <a:srgbClr val="002060"/>
                </a:solidFill>
                <a:latin typeface="Times New Roman" panose="02020603050405020304" pitchFamily="18" charset="0"/>
                <a:cs typeface="Times New Roman" panose="02020603050405020304" pitchFamily="18" charset="0"/>
              </a:rPr>
              <a:t> vi </a:t>
            </a:r>
            <a:r>
              <a:rPr lang="en-US" sz="2700" b="1" err="1">
                <a:solidFill>
                  <a:srgbClr val="002060"/>
                </a:solidFill>
                <a:latin typeface="Times New Roman" panose="02020603050405020304" pitchFamily="18" charset="0"/>
                <a:cs typeface="Times New Roman" panose="02020603050405020304" pitchFamily="18" charset="0"/>
              </a:rPr>
              <a:t>dân</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sự</a:t>
            </a:r>
            <a:r>
              <a:rPr lang="en-US" sz="2700" b="1">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đề</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nghị</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nhưng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không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thuộc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trường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hợp</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hồ</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sơ</a:t>
            </a:r>
            <a:r>
              <a:rPr lang="en-US" sz="2700">
                <a:solidFill>
                  <a:srgbClr val="002060"/>
                </a:solidFill>
                <a:latin typeface="Times New Roman" panose="02020603050405020304" pitchFamily="18" charset="0"/>
                <a:cs typeface="Times New Roman" panose="02020603050405020304" pitchFamily="18" charset="0"/>
              </a:rPr>
              <a:t> </a:t>
            </a:r>
            <a:r>
              <a:rPr lang="en-US" sz="2700" smtClean="0">
                <a:solidFill>
                  <a:srgbClr val="002060"/>
                </a:solidFill>
                <a:latin typeface="Times New Roman" panose="02020603050405020304" pitchFamily="18" charset="0"/>
                <a:cs typeface="Times New Roman" panose="02020603050405020304" pitchFamily="18" charset="0"/>
              </a:rPr>
              <a:t>KSK: </a:t>
            </a:r>
          </a:p>
          <a:p>
            <a:pPr marL="0" indent="0" algn="just">
              <a:lnSpc>
                <a:spcPct val="100000"/>
              </a:lnSpc>
              <a:spcBef>
                <a:spcPts val="0"/>
              </a:spcBef>
              <a:buNone/>
            </a:pPr>
            <a:r>
              <a:rPr lang="en-US" sz="2700" smtClean="0">
                <a:solidFill>
                  <a:srgbClr val="002060"/>
                </a:solidFill>
                <a:latin typeface="Times New Roman" panose="02020603050405020304" pitchFamily="18" charset="0"/>
                <a:cs typeface="Times New Roman" panose="02020603050405020304" pitchFamily="18" charset="0"/>
              </a:rPr>
              <a:t>a</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Giấy</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theo</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quy</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tại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khoản</a:t>
            </a:r>
            <a:r>
              <a:rPr lang="en-US" sz="2700">
                <a:solidFill>
                  <a:srgbClr val="002060"/>
                </a:solidFill>
                <a:latin typeface="Times New Roman" panose="02020603050405020304" pitchFamily="18" charset="0"/>
                <a:cs typeface="Times New Roman" panose="02020603050405020304" pitchFamily="18" charset="0"/>
              </a:rPr>
              <a:t> 1 </a:t>
            </a:r>
            <a:r>
              <a:rPr lang="en-US" sz="2700" err="1">
                <a:solidFill>
                  <a:srgbClr val="002060"/>
                </a:solidFill>
                <a:latin typeface="Times New Roman" panose="02020603050405020304" pitchFamily="18" charset="0"/>
                <a:cs typeface="Times New Roman" panose="02020603050405020304" pitchFamily="18" charset="0"/>
              </a:rPr>
              <a:t>hoặc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khoản</a:t>
            </a:r>
            <a:r>
              <a:rPr lang="en-US" sz="2700">
                <a:solidFill>
                  <a:srgbClr val="002060"/>
                </a:solidFill>
                <a:latin typeface="Times New Roman" panose="02020603050405020304" pitchFamily="18" charset="0"/>
                <a:cs typeface="Times New Roman" panose="02020603050405020304" pitchFamily="18" charset="0"/>
              </a:rPr>
              <a:t> 2 </a:t>
            </a:r>
            <a:r>
              <a:rPr lang="en-US" sz="2700" err="1">
                <a:solidFill>
                  <a:srgbClr val="002060"/>
                </a:solidFill>
                <a:latin typeface="Times New Roman" panose="02020603050405020304" pitchFamily="18" charset="0"/>
                <a:cs typeface="Times New Roman" panose="02020603050405020304" pitchFamily="18" charset="0"/>
              </a:rPr>
              <a:t>Điều</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này</a:t>
            </a:r>
            <a:r>
              <a:rPr lang="en-US" sz="2700">
                <a:solidFill>
                  <a:srgbClr val="002060"/>
                </a:solidFill>
                <a:latin typeface="Times New Roman" panose="02020603050405020304" pitchFamily="18" charset="0"/>
                <a:cs typeface="Times New Roman" panose="02020603050405020304" pitchFamily="18" charset="0"/>
              </a:rPr>
              <a:t>;</a:t>
            </a:r>
            <a:endParaRPr lang="vi-VN" sz="2700">
              <a:solidFill>
                <a:srgbClr val="00206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a:solidFill>
                  <a:srgbClr val="002060"/>
                </a:solidFill>
                <a:latin typeface="Times New Roman" panose="02020603050405020304" pitchFamily="18" charset="0"/>
                <a:cs typeface="Times New Roman" panose="02020603050405020304" pitchFamily="18" charset="0"/>
              </a:rPr>
              <a:t>b) </a:t>
            </a:r>
            <a:r>
              <a:rPr lang="en-US" sz="2700" err="1">
                <a:solidFill>
                  <a:srgbClr val="002060"/>
                </a:solidFill>
                <a:latin typeface="Times New Roman" panose="02020603050405020304" pitchFamily="18" charset="0"/>
                <a:cs typeface="Times New Roman" panose="02020603050405020304" pitchFamily="18" charset="0"/>
              </a:rPr>
              <a:t>Văn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bản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đồng</a:t>
            </a:r>
            <a:r>
              <a:rPr lang="en-US" sz="2700">
                <a:solidFill>
                  <a:srgbClr val="002060"/>
                </a:solidFill>
                <a:latin typeface="Times New Roman" panose="02020603050405020304" pitchFamily="18" charset="0"/>
                <a:cs typeface="Times New Roman" panose="02020603050405020304" pitchFamily="18" charset="0"/>
              </a:rPr>
              <a:t> ý </a:t>
            </a:r>
            <a:r>
              <a:rPr lang="en-US" sz="2700" err="1">
                <a:solidFill>
                  <a:srgbClr val="002060"/>
                </a:solidFill>
                <a:latin typeface="Times New Roman" panose="02020603050405020304" pitchFamily="18" charset="0"/>
                <a:cs typeface="Times New Roman" panose="02020603050405020304" pitchFamily="18" charset="0"/>
              </a:rPr>
              <a:t>của</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thân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nhân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người</a:t>
            </a:r>
            <a:r>
              <a:rPr lang="en-US" sz="2700">
                <a:solidFill>
                  <a:srgbClr val="002060"/>
                </a:solidFill>
                <a:latin typeface="Times New Roman" panose="02020603050405020304" pitchFamily="18" charset="0"/>
                <a:cs typeface="Times New Roman" panose="02020603050405020304" pitchFamily="18" charset="0"/>
              </a:rPr>
              <a:t> </a:t>
            </a:r>
            <a:r>
              <a:rPr lang="en-US" sz="2700" err="1" smtClean="0">
                <a:solidFill>
                  <a:srgbClr val="002060"/>
                </a:solidFill>
                <a:latin typeface="Times New Roman" panose="02020603050405020304" pitchFamily="18" charset="0"/>
                <a:cs typeface="Times New Roman" panose="02020603050405020304" pitchFamily="18" charset="0"/>
              </a:rPr>
              <a:t>bệnh</a:t>
            </a:r>
            <a:endParaRPr lang="vi-VN" sz="2700">
              <a:solidFill>
                <a:srgbClr val="00206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b="1">
                <a:solidFill>
                  <a:srgbClr val="002060"/>
                </a:solidFill>
                <a:latin typeface="Times New Roman" panose="02020603050405020304" pitchFamily="18" charset="0"/>
                <a:cs typeface="Times New Roman" panose="02020603050405020304" pitchFamily="18" charset="0"/>
              </a:rPr>
              <a:t>4. </a:t>
            </a:r>
            <a:r>
              <a:rPr lang="en-US" sz="2700" b="1" err="1">
                <a:solidFill>
                  <a:srgbClr val="002060"/>
                </a:solidFill>
                <a:latin typeface="Times New Roman" panose="02020603050405020304" pitchFamily="18" charset="0"/>
                <a:cs typeface="Times New Roman" panose="02020603050405020304" pitchFamily="18" charset="0"/>
              </a:rPr>
              <a:t>Đối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với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người</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được</a:t>
            </a:r>
            <a:r>
              <a:rPr lang="en-US" sz="2700" b="1">
                <a:solidFill>
                  <a:srgbClr val="002060"/>
                </a:solidFill>
                <a:latin typeface="Times New Roman" panose="02020603050405020304" pitchFamily="18" charset="0"/>
                <a:cs typeface="Times New Roman" panose="02020603050405020304" pitchFamily="18" charset="0"/>
              </a:rPr>
              <a:t> KSK </a:t>
            </a:r>
            <a:r>
              <a:rPr lang="en-US" sz="2700" b="1" err="1">
                <a:solidFill>
                  <a:srgbClr val="002060"/>
                </a:solidFill>
                <a:latin typeface="Times New Roman" panose="02020603050405020304" pitchFamily="18" charset="0"/>
                <a:cs typeface="Times New Roman" panose="02020603050405020304" pitchFamily="18" charset="0"/>
              </a:rPr>
              <a:t>định</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kỳ</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hồ</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sơ</a:t>
            </a:r>
            <a:r>
              <a:rPr lang="en-US" sz="2700" b="1">
                <a:solidFill>
                  <a:srgbClr val="002060"/>
                </a:solidFill>
                <a:latin typeface="Times New Roman" panose="02020603050405020304" pitchFamily="18" charset="0"/>
                <a:cs typeface="Times New Roman" panose="02020603050405020304" pitchFamily="18" charset="0"/>
              </a:rPr>
              <a:t> KSK </a:t>
            </a:r>
            <a:r>
              <a:rPr lang="en-US" sz="2700" b="1" err="1">
                <a:solidFill>
                  <a:srgbClr val="002060"/>
                </a:solidFill>
                <a:latin typeface="Times New Roman" panose="02020603050405020304" pitchFamily="18" charset="0"/>
                <a:cs typeface="Times New Roman" panose="02020603050405020304" pitchFamily="18" charset="0"/>
              </a:rPr>
              <a:t>bao</a:t>
            </a:r>
            <a:r>
              <a:rPr lang="en-US" sz="2700" b="1">
                <a:solidFill>
                  <a:srgbClr val="002060"/>
                </a:solidFill>
                <a:latin typeface="Times New Roman" panose="02020603050405020304" pitchFamily="18" charset="0"/>
                <a:cs typeface="Times New Roman" panose="02020603050405020304" pitchFamily="18" charset="0"/>
              </a:rPr>
              <a:t> </a:t>
            </a:r>
            <a:r>
              <a:rPr lang="en-US" sz="2700" b="1" err="1">
                <a:solidFill>
                  <a:srgbClr val="002060"/>
                </a:solidFill>
                <a:latin typeface="Times New Roman" panose="02020603050405020304" pitchFamily="18" charset="0"/>
                <a:cs typeface="Times New Roman" panose="02020603050405020304" pitchFamily="18" charset="0"/>
              </a:rPr>
              <a:t>gồm</a:t>
            </a:r>
            <a:r>
              <a:rPr lang="en-US" sz="2700" b="1">
                <a:solidFill>
                  <a:srgbClr val="002060"/>
                </a:solidFill>
                <a:latin typeface="Times New Roman" panose="02020603050405020304" pitchFamily="18" charset="0"/>
                <a:cs typeface="Times New Roman" panose="02020603050405020304" pitchFamily="18" charset="0"/>
              </a:rPr>
              <a:t>:</a:t>
            </a:r>
            <a:endParaRPr lang="vi-VN" sz="2700" b="1">
              <a:solidFill>
                <a:srgbClr val="00206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a:solidFill>
                  <a:srgbClr val="002060"/>
                </a:solidFill>
                <a:latin typeface="Times New Roman" panose="02020603050405020304" pitchFamily="18" charset="0"/>
                <a:cs typeface="Times New Roman" panose="02020603050405020304" pitchFamily="18" charset="0"/>
              </a:rPr>
              <a:t>a) </a:t>
            </a:r>
            <a:r>
              <a:rPr lang="en-US" sz="2700" err="1">
                <a:solidFill>
                  <a:srgbClr val="002060"/>
                </a:solidFill>
                <a:latin typeface="Times New Roman" panose="02020603050405020304" pitchFamily="18" charset="0"/>
                <a:cs typeface="Times New Roman" panose="02020603050405020304" pitchFamily="18" charset="0"/>
              </a:rPr>
              <a:t>Sổ</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theo</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Mẫu</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số</a:t>
            </a:r>
            <a:r>
              <a:rPr lang="en-US" sz="2700">
                <a:solidFill>
                  <a:srgbClr val="002060"/>
                </a:solidFill>
                <a:latin typeface="Times New Roman" panose="02020603050405020304" pitchFamily="18" charset="0"/>
                <a:cs typeface="Times New Roman" panose="02020603050405020304" pitchFamily="18" charset="0"/>
              </a:rPr>
              <a:t> 03 Phụ lục </a:t>
            </a:r>
            <a:r>
              <a:rPr lang="en-US" sz="2700" err="1">
                <a:solidFill>
                  <a:srgbClr val="002060"/>
                </a:solidFill>
                <a:latin typeface="Times New Roman" panose="02020603050405020304" pitchFamily="18" charset="0"/>
                <a:cs typeface="Times New Roman" panose="02020603050405020304" pitchFamily="18" charset="0"/>
              </a:rPr>
              <a:t>số</a:t>
            </a:r>
            <a:r>
              <a:rPr lang="en-US" sz="2700">
                <a:solidFill>
                  <a:srgbClr val="002060"/>
                </a:solidFill>
                <a:latin typeface="Times New Roman" panose="02020603050405020304" pitchFamily="18" charset="0"/>
                <a:cs typeface="Times New Roman" panose="02020603050405020304" pitchFamily="18" charset="0"/>
              </a:rPr>
              <a:t> XXIV </a:t>
            </a:r>
            <a:r>
              <a:rPr lang="en-US" sz="2700" err="1" smtClean="0">
                <a:solidFill>
                  <a:srgbClr val="002060"/>
                </a:solidFill>
                <a:latin typeface="Times New Roman" panose="02020603050405020304" pitchFamily="18" charset="0"/>
                <a:cs typeface="Times New Roman" panose="02020603050405020304" pitchFamily="18" charset="0"/>
              </a:rPr>
              <a:t>kèm</a:t>
            </a:r>
            <a:r>
              <a:rPr lang="en-US" sz="2700" smtClean="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theo</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Thông</a:t>
            </a:r>
            <a:r>
              <a:rPr lang="en-US" sz="2700">
                <a:solidFill>
                  <a:srgbClr val="002060"/>
                </a:solidFill>
                <a:latin typeface="Times New Roman" panose="02020603050405020304" pitchFamily="18" charset="0"/>
                <a:cs typeface="Times New Roman" panose="02020603050405020304" pitchFamily="18" charset="0"/>
              </a:rPr>
              <a:t> </a:t>
            </a:r>
            <a:r>
              <a:rPr lang="en-US" sz="2700" err="1" smtClean="0">
                <a:solidFill>
                  <a:srgbClr val="002060"/>
                </a:solidFill>
                <a:latin typeface="Times New Roman" panose="02020603050405020304" pitchFamily="18" charset="0"/>
                <a:cs typeface="Times New Roman" panose="02020603050405020304" pitchFamily="18" charset="0"/>
              </a:rPr>
              <a:t>tư</a:t>
            </a:r>
            <a:r>
              <a:rPr lang="en-US" sz="2700" smtClean="0">
                <a:solidFill>
                  <a:srgbClr val="002060"/>
                </a:solidFill>
                <a:latin typeface="Times New Roman" panose="02020603050405020304" pitchFamily="18" charset="0"/>
                <a:cs typeface="Times New Roman" panose="02020603050405020304" pitchFamily="18" charset="0"/>
              </a:rPr>
              <a:t> 32</a:t>
            </a:r>
            <a:endParaRPr lang="vi-VN" sz="2700">
              <a:solidFill>
                <a:srgbClr val="002060"/>
              </a:solidFill>
              <a:latin typeface="Times New Roman" panose="02020603050405020304" pitchFamily="18" charset="0"/>
              <a:cs typeface="Times New Roman" panose="02020603050405020304" pitchFamily="18" charset="0"/>
            </a:endParaRPr>
          </a:p>
          <a:p>
            <a:pPr marL="0" indent="0" algn="just">
              <a:lnSpc>
                <a:spcPct val="100000"/>
              </a:lnSpc>
              <a:spcBef>
                <a:spcPts val="0"/>
              </a:spcBef>
              <a:buNone/>
            </a:pPr>
            <a:r>
              <a:rPr lang="en-US" sz="2700">
                <a:solidFill>
                  <a:srgbClr val="002060"/>
                </a:solidFill>
                <a:latin typeface="Times New Roman" panose="02020603050405020304" pitchFamily="18" charset="0"/>
                <a:cs typeface="Times New Roman" panose="02020603050405020304" pitchFamily="18" charset="0"/>
              </a:rPr>
              <a:t>b) </a:t>
            </a:r>
            <a:r>
              <a:rPr lang="en-US" sz="2700" err="1">
                <a:solidFill>
                  <a:srgbClr val="002060"/>
                </a:solidFill>
                <a:latin typeface="Times New Roman" panose="02020603050405020304" pitchFamily="18" charset="0"/>
                <a:cs typeface="Times New Roman" panose="02020603050405020304" pitchFamily="18" charset="0"/>
              </a:rPr>
              <a:t>Giấy</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giới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thiệu</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của</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cơ</a:t>
            </a:r>
            <a:r>
              <a:rPr lang="en-US" sz="2700">
                <a:solidFill>
                  <a:srgbClr val="002060"/>
                </a:solidFill>
                <a:latin typeface="Times New Roman" panose="02020603050405020304" pitchFamily="18" charset="0"/>
                <a:cs typeface="Times New Roman" panose="02020603050405020304" pitchFamily="18" charset="0"/>
              </a:rPr>
              <a:t> </a:t>
            </a:r>
            <a:r>
              <a:rPr lang="en-US" sz="2700" err="1" smtClean="0">
                <a:solidFill>
                  <a:srgbClr val="002060"/>
                </a:solidFill>
                <a:latin typeface="Times New Roman" panose="02020603050405020304" pitchFamily="18" charset="0"/>
                <a:cs typeface="Times New Roman" panose="02020603050405020304" pitchFamily="18" charset="0"/>
              </a:rPr>
              <a:t>quan</a:t>
            </a:r>
            <a:r>
              <a:rPr lang="en-US" sz="2700" smtClean="0">
                <a:solidFill>
                  <a:srgbClr val="002060"/>
                </a:solidFill>
                <a:latin typeface="Times New Roman" panose="02020603050405020304" pitchFamily="18" charset="0"/>
                <a:cs typeface="Times New Roman" panose="02020603050405020304" pitchFamily="18" charset="0"/>
              </a:rPr>
              <a:t> </a:t>
            </a:r>
            <a:r>
              <a:rPr lang="en-US" sz="2700" err="1" smtClean="0">
                <a:solidFill>
                  <a:srgbClr val="002060"/>
                </a:solidFill>
                <a:latin typeface="Times New Roman" panose="02020603050405020304" pitchFamily="18" charset="0"/>
                <a:cs typeface="Times New Roman" panose="02020603050405020304" pitchFamily="18" charset="0"/>
              </a:rPr>
              <a:t>nơi</a:t>
            </a:r>
            <a:r>
              <a:rPr lang="en-US" sz="2700" smtClean="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người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đang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làm</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việc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đối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với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trường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hợp</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đơn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lẻ</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hoặc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có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tên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trong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danh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sách</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kỳ</a:t>
            </a:r>
            <a:r>
              <a:rPr lang="en-US" sz="2700">
                <a:solidFill>
                  <a:srgbClr val="002060"/>
                </a:solidFill>
                <a:latin typeface="Times New Roman" panose="02020603050405020304" pitchFamily="18" charset="0"/>
                <a:cs typeface="Times New Roman" panose="02020603050405020304" pitchFamily="18" charset="0"/>
              </a:rPr>
              <a:t> do </a:t>
            </a:r>
            <a:r>
              <a:rPr lang="en-US" sz="2700" err="1">
                <a:solidFill>
                  <a:srgbClr val="002060"/>
                </a:solidFill>
                <a:latin typeface="Times New Roman" panose="02020603050405020304" pitchFamily="18" charset="0"/>
                <a:cs typeface="Times New Roman" panose="02020603050405020304" pitchFamily="18" charset="0"/>
              </a:rPr>
              <a:t>cơ</a:t>
            </a:r>
            <a:r>
              <a:rPr lang="en-US" sz="2700">
                <a:solidFill>
                  <a:srgbClr val="002060"/>
                </a:solidFill>
                <a:latin typeface="Times New Roman" panose="02020603050405020304" pitchFamily="18" charset="0"/>
                <a:cs typeface="Times New Roman" panose="02020603050405020304" pitchFamily="18" charset="0"/>
              </a:rPr>
              <a:t> </a:t>
            </a:r>
            <a:r>
              <a:rPr lang="en-US" sz="2700" err="1" smtClean="0">
                <a:solidFill>
                  <a:srgbClr val="002060"/>
                </a:solidFill>
                <a:latin typeface="Times New Roman" panose="02020603050405020304" pitchFamily="18" charset="0"/>
                <a:cs typeface="Times New Roman" panose="02020603050405020304" pitchFamily="18" charset="0"/>
              </a:rPr>
              <a:t>quan</a:t>
            </a:r>
            <a:r>
              <a:rPr lang="en-US" sz="2700" smtClean="0">
                <a:solidFill>
                  <a:srgbClr val="002060"/>
                </a:solidFill>
                <a:latin typeface="Times New Roman" panose="02020603050405020304" pitchFamily="18" charset="0"/>
                <a:cs typeface="Times New Roman" panose="02020603050405020304" pitchFamily="18" charset="0"/>
              </a:rPr>
              <a:t> </a:t>
            </a:r>
            <a:r>
              <a:rPr lang="en-US" sz="2700" err="1" smtClean="0">
                <a:solidFill>
                  <a:srgbClr val="002060"/>
                </a:solidFill>
                <a:latin typeface="Times New Roman" panose="02020603050405020304" pitchFamily="18" charset="0"/>
                <a:cs typeface="Times New Roman" panose="02020603050405020304" pitchFamily="18" charset="0"/>
              </a:rPr>
              <a:t>nơi</a:t>
            </a:r>
            <a:r>
              <a:rPr lang="en-US" sz="2700" smtClean="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người</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đang</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làm</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việc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xác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nhận</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để</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thực</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hiện</a:t>
            </a:r>
            <a:r>
              <a:rPr lang="en-US" sz="2700">
                <a:solidFill>
                  <a:srgbClr val="002060"/>
                </a:solidFill>
                <a:latin typeface="Times New Roman" panose="02020603050405020304" pitchFamily="18" charset="0"/>
                <a:cs typeface="Times New Roman" panose="02020603050405020304" pitchFamily="18" charset="0"/>
              </a:rPr>
              <a:t> KSK </a:t>
            </a:r>
            <a:r>
              <a:rPr lang="en-US" sz="2700" err="1">
                <a:solidFill>
                  <a:srgbClr val="002060"/>
                </a:solidFill>
                <a:latin typeface="Times New Roman" panose="02020603050405020304" pitchFamily="18" charset="0"/>
                <a:cs typeface="Times New Roman" panose="02020603050405020304" pitchFamily="18" charset="0"/>
              </a:rPr>
              <a:t>định</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kỳ</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theo</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hợp</a:t>
            </a:r>
            <a:r>
              <a:rPr lang="en-US" sz="2700">
                <a:solidFill>
                  <a:srgbClr val="002060"/>
                </a:solidFill>
                <a:latin typeface="Times New Roman" panose="02020603050405020304" pitchFamily="18" charset="0"/>
                <a:cs typeface="Times New Roman" panose="02020603050405020304" pitchFamily="18" charset="0"/>
              </a:rPr>
              <a:t> </a:t>
            </a:r>
            <a:r>
              <a:rPr lang="en-US" sz="2700" err="1">
                <a:solidFill>
                  <a:srgbClr val="002060"/>
                </a:solidFill>
                <a:latin typeface="Times New Roman" panose="02020603050405020304" pitchFamily="18" charset="0"/>
                <a:cs typeface="Times New Roman" panose="02020603050405020304" pitchFamily="18" charset="0"/>
              </a:rPr>
              <a:t>đồng</a:t>
            </a:r>
            <a:r>
              <a:rPr lang="en-US" sz="2700">
                <a:solidFill>
                  <a:srgbClr val="002060"/>
                </a:solidFill>
                <a:latin typeface="Times New Roman" panose="02020603050405020304" pitchFamily="18" charset="0"/>
                <a:cs typeface="Times New Roman" panose="02020603050405020304" pitchFamily="18" charset="0"/>
              </a:rPr>
              <a:t>.</a:t>
            </a:r>
            <a:endParaRPr lang="vi-VN" sz="270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87868723"/>
      </p:ext>
    </p:ext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5324" y="160256"/>
            <a:ext cx="10515600" cy="667799"/>
          </a:xfrm>
        </p:spPr>
        <p:txBody>
          <a:bodyPr>
            <a:normAutofit/>
          </a:bodyPr>
          <a:lstStyle/>
          <a:p>
            <a:pPr algn="ctr"/>
            <a:r>
              <a:rPr lang="en-US" sz="3600" b="1" err="1">
                <a:solidFill>
                  <a:srgbClr val="C00000"/>
                </a:solidFill>
                <a:latin typeface="Arial" panose="020B0604020202020204" pitchFamily="34" charset="0"/>
                <a:cs typeface="Arial" panose="020B0604020202020204" pitchFamily="34" charset="0"/>
              </a:rPr>
              <a:t>Điều</a:t>
            </a:r>
            <a:r>
              <a:rPr lang="en-US" sz="3600" b="1">
                <a:solidFill>
                  <a:srgbClr val="C00000"/>
                </a:solidFill>
                <a:latin typeface="Arial" panose="020B0604020202020204" pitchFamily="34" charset="0"/>
                <a:cs typeface="Arial" panose="020B0604020202020204" pitchFamily="34" charset="0"/>
              </a:rPr>
              <a:t> 35. </a:t>
            </a:r>
            <a:r>
              <a:rPr lang="en-US" sz="3600" b="1" err="1">
                <a:solidFill>
                  <a:srgbClr val="C00000"/>
                </a:solidFill>
                <a:latin typeface="Arial" panose="020B0604020202020204" pitchFamily="34" charset="0"/>
                <a:cs typeface="Arial" panose="020B0604020202020204" pitchFamily="34" charset="0"/>
              </a:rPr>
              <a:t>Quy</a:t>
            </a:r>
            <a:r>
              <a:rPr lang="en-US" sz="3600" b="1">
                <a:solidFill>
                  <a:srgbClr val="C00000"/>
                </a:solidFill>
                <a:latin typeface="Arial" panose="020B0604020202020204" pitchFamily="34" charset="0"/>
                <a:cs typeface="Arial" panose="020B0604020202020204" pitchFamily="34" charset="0"/>
              </a:rPr>
              <a:t> </a:t>
            </a:r>
            <a:r>
              <a:rPr lang="en-US" sz="3600" b="1" err="1">
                <a:solidFill>
                  <a:srgbClr val="C00000"/>
                </a:solidFill>
                <a:latin typeface="Arial" panose="020B0604020202020204" pitchFamily="34" charset="0"/>
                <a:cs typeface="Arial" panose="020B0604020202020204" pitchFamily="34" charset="0"/>
              </a:rPr>
              <a:t>trình</a:t>
            </a:r>
            <a:r>
              <a:rPr lang="en-US" sz="3600" b="1">
                <a:solidFill>
                  <a:srgbClr val="C00000"/>
                </a:solidFill>
                <a:latin typeface="Arial" panose="020B0604020202020204" pitchFamily="34" charset="0"/>
                <a:cs typeface="Arial" panose="020B0604020202020204" pitchFamily="34" charset="0"/>
              </a:rPr>
              <a:t> KSK</a:t>
            </a:r>
            <a:endParaRPr lang="vi-VN" sz="3600" b="1">
              <a:solidFill>
                <a:srgbClr val="C00000"/>
              </a:solidFill>
              <a:latin typeface="Arial" panose="020B0604020202020204" pitchFamily="34" charset="0"/>
              <a:cs typeface="Arial" panose="020B0604020202020204" pitchFamily="34" charset="0"/>
            </a:endParaRPr>
          </a:p>
        </p:txBody>
      </p:sp>
      <p:sp>
        <p:nvSpPr>
          <p:cNvPr id="7" name="Rounded Rectangle 6"/>
          <p:cNvSpPr/>
          <p:nvPr/>
        </p:nvSpPr>
        <p:spPr>
          <a:xfrm>
            <a:off x="275450" y="1129233"/>
            <a:ext cx="3179751"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Người KSK </a:t>
            </a:r>
          </a:p>
          <a:p>
            <a:pPr algn="ctr"/>
            <a:r>
              <a:rPr lang="en-US" sz="2400">
                <a:solidFill>
                  <a:srgbClr val="002060"/>
                </a:solidFill>
                <a:latin typeface="Arial" panose="020B0604020202020204" pitchFamily="34" charset="0"/>
                <a:cs typeface="Arial" panose="020B0604020202020204" pitchFamily="34" charset="0"/>
              </a:rPr>
              <a:t>nộp hồ sơ</a:t>
            </a:r>
            <a:endParaRPr lang="vi-VN" sz="2400">
              <a:solidFill>
                <a:srgbClr val="002060"/>
              </a:solidFill>
              <a:latin typeface="Arial" panose="020B0604020202020204" pitchFamily="34" charset="0"/>
              <a:cs typeface="Arial" panose="020B0604020202020204" pitchFamily="34" charset="0"/>
            </a:endParaRPr>
          </a:p>
        </p:txBody>
      </p:sp>
      <p:sp>
        <p:nvSpPr>
          <p:cNvPr id="8" name="Rounded Rectangle 7"/>
          <p:cNvSpPr/>
          <p:nvPr/>
        </p:nvSpPr>
        <p:spPr>
          <a:xfrm>
            <a:off x="4231659" y="1164875"/>
            <a:ext cx="3228913"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Đối chiếu ảnh trên HS KSK và người được KSK</a:t>
            </a:r>
            <a:endParaRPr lang="vi-VN" sz="2400">
              <a:solidFill>
                <a:srgbClr val="002060"/>
              </a:solidFill>
              <a:latin typeface="Arial" panose="020B0604020202020204" pitchFamily="34" charset="0"/>
              <a:cs typeface="Arial" panose="020B0604020202020204" pitchFamily="34" charset="0"/>
            </a:endParaRPr>
          </a:p>
        </p:txBody>
      </p:sp>
      <p:sp>
        <p:nvSpPr>
          <p:cNvPr id="9" name="Rounded Rectangle 8"/>
          <p:cNvSpPr/>
          <p:nvPr/>
        </p:nvSpPr>
        <p:spPr>
          <a:xfrm>
            <a:off x="8234515" y="1164875"/>
            <a:ext cx="3228913"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Đóng dấu giáp lai ảnh</a:t>
            </a:r>
            <a:endParaRPr lang="vi-VN" sz="2400">
              <a:solidFill>
                <a:srgbClr val="002060"/>
              </a:solidFill>
              <a:latin typeface="Arial" panose="020B0604020202020204" pitchFamily="34" charset="0"/>
              <a:cs typeface="Arial" panose="020B0604020202020204" pitchFamily="34" charset="0"/>
            </a:endParaRPr>
          </a:p>
        </p:txBody>
      </p:sp>
      <p:sp>
        <p:nvSpPr>
          <p:cNvPr id="10" name="Rounded Rectangle 9"/>
          <p:cNvSpPr/>
          <p:nvPr/>
        </p:nvSpPr>
        <p:spPr>
          <a:xfrm>
            <a:off x="8234514" y="5182092"/>
            <a:ext cx="3228913"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Hướng dẫn quy trình KSK cho người được KSK</a:t>
            </a:r>
            <a:endParaRPr lang="vi-VN" sz="2400">
              <a:solidFill>
                <a:srgbClr val="002060"/>
              </a:solidFill>
              <a:latin typeface="Arial" panose="020B0604020202020204" pitchFamily="34" charset="0"/>
              <a:cs typeface="Arial" panose="020B0604020202020204" pitchFamily="34" charset="0"/>
            </a:endParaRPr>
          </a:p>
        </p:txBody>
      </p:sp>
      <p:sp>
        <p:nvSpPr>
          <p:cNvPr id="11" name="Rounded Rectangle 10"/>
          <p:cNvSpPr/>
          <p:nvPr/>
        </p:nvSpPr>
        <p:spPr>
          <a:xfrm>
            <a:off x="8234514" y="3155663"/>
            <a:ext cx="3228913"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Kiểm tra giấy tờ tùy thân</a:t>
            </a:r>
            <a:endParaRPr lang="vi-VN" sz="2400">
              <a:solidFill>
                <a:srgbClr val="002060"/>
              </a:solidFill>
              <a:latin typeface="Arial" panose="020B0604020202020204" pitchFamily="34" charset="0"/>
              <a:cs typeface="Arial" panose="020B0604020202020204" pitchFamily="34" charset="0"/>
            </a:endParaRPr>
          </a:p>
        </p:txBody>
      </p:sp>
      <p:sp>
        <p:nvSpPr>
          <p:cNvPr id="12" name="Rounded Rectangle 11"/>
          <p:cNvSpPr/>
          <p:nvPr/>
        </p:nvSpPr>
        <p:spPr>
          <a:xfrm>
            <a:off x="4231659" y="5243543"/>
            <a:ext cx="3228913"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Thực hiện KSK theo quy trình ban hành</a:t>
            </a:r>
            <a:endParaRPr lang="vi-VN" sz="2400">
              <a:solidFill>
                <a:srgbClr val="002060"/>
              </a:solidFill>
              <a:latin typeface="Arial" panose="020B0604020202020204" pitchFamily="34" charset="0"/>
              <a:cs typeface="Arial" panose="020B0604020202020204" pitchFamily="34" charset="0"/>
            </a:endParaRPr>
          </a:p>
        </p:txBody>
      </p:sp>
      <p:sp>
        <p:nvSpPr>
          <p:cNvPr id="13" name="Rounded Rectangle 12"/>
          <p:cNvSpPr/>
          <p:nvPr/>
        </p:nvSpPr>
        <p:spPr>
          <a:xfrm>
            <a:off x="250868" y="5279430"/>
            <a:ext cx="3228913" cy="1534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002060"/>
                </a:solidFill>
                <a:latin typeface="Arial" panose="020B0604020202020204" pitchFamily="34" charset="0"/>
                <a:cs typeface="Arial" panose="020B0604020202020204" pitchFamily="34" charset="0"/>
              </a:rPr>
              <a:t>Trả kết quả,</a:t>
            </a:r>
          </a:p>
          <a:p>
            <a:pPr algn="ctr"/>
            <a:r>
              <a:rPr lang="en-US" sz="2400">
                <a:solidFill>
                  <a:srgbClr val="002060"/>
                </a:solidFill>
                <a:latin typeface="Arial" panose="020B0604020202020204" pitchFamily="34" charset="0"/>
                <a:cs typeface="Arial" panose="020B0604020202020204" pitchFamily="34" charset="0"/>
              </a:rPr>
              <a:t>lưu hồ sơ</a:t>
            </a:r>
            <a:endParaRPr lang="vi-VN" sz="2400">
              <a:solidFill>
                <a:srgbClr val="002060"/>
              </a:solidFill>
              <a:latin typeface="Arial" panose="020B0604020202020204" pitchFamily="34" charset="0"/>
              <a:cs typeface="Arial" panose="020B0604020202020204" pitchFamily="34" charset="0"/>
            </a:endParaRPr>
          </a:p>
        </p:txBody>
      </p:sp>
      <p:sp>
        <p:nvSpPr>
          <p:cNvPr id="14" name="Right Arrow 13"/>
          <p:cNvSpPr/>
          <p:nvPr/>
        </p:nvSpPr>
        <p:spPr>
          <a:xfrm>
            <a:off x="3510116" y="1769808"/>
            <a:ext cx="654829" cy="194678"/>
          </a:xfrm>
          <a:prstGeom prst="rightArrow">
            <a:avLst/>
          </a:prstGeom>
          <a:solidFill>
            <a:schemeClr val="accent5">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solidFill>
                <a:srgbClr val="002060"/>
              </a:solidFill>
              <a:latin typeface="Arial" panose="020B0604020202020204" pitchFamily="34" charset="0"/>
              <a:cs typeface="Arial" panose="020B0604020202020204" pitchFamily="34" charset="0"/>
            </a:endParaRPr>
          </a:p>
        </p:txBody>
      </p:sp>
      <p:sp>
        <p:nvSpPr>
          <p:cNvPr id="15" name="Right Arrow 14"/>
          <p:cNvSpPr/>
          <p:nvPr/>
        </p:nvSpPr>
        <p:spPr>
          <a:xfrm>
            <a:off x="7520129" y="1701963"/>
            <a:ext cx="654829" cy="194678"/>
          </a:xfrm>
          <a:prstGeom prst="rightArrow">
            <a:avLst/>
          </a:prstGeom>
          <a:solidFill>
            <a:schemeClr val="accent5">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solidFill>
                <a:srgbClr val="002060"/>
              </a:solidFill>
              <a:latin typeface="Arial" panose="020B0604020202020204" pitchFamily="34" charset="0"/>
              <a:cs typeface="Arial" panose="020B0604020202020204" pitchFamily="34" charset="0"/>
            </a:endParaRPr>
          </a:p>
        </p:txBody>
      </p:sp>
      <p:sp>
        <p:nvSpPr>
          <p:cNvPr id="16" name="Down Arrow 15"/>
          <p:cNvSpPr/>
          <p:nvPr/>
        </p:nvSpPr>
        <p:spPr>
          <a:xfrm>
            <a:off x="9848970" y="2754999"/>
            <a:ext cx="185833" cy="348062"/>
          </a:xfrm>
          <a:prstGeom prst="downArrow">
            <a:avLst/>
          </a:prstGeom>
          <a:solidFill>
            <a:schemeClr val="accent5">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8" name="Right Arrow 17"/>
          <p:cNvSpPr/>
          <p:nvPr/>
        </p:nvSpPr>
        <p:spPr>
          <a:xfrm rot="10800000">
            <a:off x="7520129" y="5949500"/>
            <a:ext cx="654829" cy="194678"/>
          </a:xfrm>
          <a:prstGeom prst="rightArrow">
            <a:avLst/>
          </a:prstGeom>
          <a:solidFill>
            <a:schemeClr val="accent5">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solidFill>
                <a:srgbClr val="002060"/>
              </a:solidFill>
              <a:latin typeface="Arial" panose="020B0604020202020204" pitchFamily="34" charset="0"/>
              <a:cs typeface="Arial" panose="020B0604020202020204" pitchFamily="34" charset="0"/>
            </a:endParaRPr>
          </a:p>
        </p:txBody>
      </p:sp>
      <p:sp>
        <p:nvSpPr>
          <p:cNvPr id="19" name="Down Arrow 18"/>
          <p:cNvSpPr/>
          <p:nvPr/>
        </p:nvSpPr>
        <p:spPr>
          <a:xfrm>
            <a:off x="9848970" y="4744622"/>
            <a:ext cx="185833" cy="348062"/>
          </a:xfrm>
          <a:prstGeom prst="downArrow">
            <a:avLst/>
          </a:prstGeom>
          <a:solidFill>
            <a:schemeClr val="accent5">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1" name="Right Arrow 20"/>
          <p:cNvSpPr/>
          <p:nvPr/>
        </p:nvSpPr>
        <p:spPr>
          <a:xfrm rot="10800000">
            <a:off x="3512289" y="5949499"/>
            <a:ext cx="654829" cy="194678"/>
          </a:xfrm>
          <a:prstGeom prst="rightArrow">
            <a:avLst/>
          </a:prstGeom>
          <a:solidFill>
            <a:schemeClr val="accent5">
              <a:lumMod val="5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sz="240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1696735"/>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41402"/>
            <a:ext cx="10515600" cy="673344"/>
          </a:xfrm>
        </p:spPr>
        <p:txBody>
          <a:bodyPr>
            <a:normAutofit/>
          </a:bodyPr>
          <a:lstStyle/>
          <a:p>
            <a:pPr algn="ctr"/>
            <a:r>
              <a:rPr lang="en-US" sz="3200" b="1" err="1">
                <a:solidFill>
                  <a:srgbClr val="002060"/>
                </a:solidFill>
                <a:latin typeface="Arial" panose="020B0604020202020204" pitchFamily="34" charset="0"/>
                <a:cs typeface="Arial" panose="020B0604020202020204" pitchFamily="34" charset="0"/>
              </a:rPr>
              <a:t>Điều</a:t>
            </a:r>
            <a:r>
              <a:rPr lang="en-US" sz="3200" b="1">
                <a:solidFill>
                  <a:srgbClr val="002060"/>
                </a:solidFill>
                <a:latin typeface="Arial" panose="020B0604020202020204" pitchFamily="34" charset="0"/>
                <a:cs typeface="Arial" panose="020B0604020202020204" pitchFamily="34" charset="0"/>
              </a:rPr>
              <a:t> 38. </a:t>
            </a:r>
            <a:r>
              <a:rPr lang="en-US" sz="3200" b="1" err="1">
                <a:solidFill>
                  <a:srgbClr val="002060"/>
                </a:solidFill>
                <a:latin typeface="Arial" panose="020B0604020202020204" pitchFamily="34" charset="0"/>
                <a:cs typeface="Arial" panose="020B0604020202020204" pitchFamily="34" charset="0"/>
              </a:rPr>
              <a:t>Cấp</a:t>
            </a:r>
            <a:r>
              <a:rPr lang="en-US" sz="3200" b="1">
                <a:solidFill>
                  <a:srgbClr val="002060"/>
                </a:solidFill>
                <a:latin typeface="Arial" panose="020B0604020202020204" pitchFamily="34" charset="0"/>
                <a:cs typeface="Arial" panose="020B0604020202020204" pitchFamily="34" charset="0"/>
              </a:rPr>
              <a:t> và </a:t>
            </a:r>
            <a:r>
              <a:rPr lang="en-US" sz="3200" b="1" err="1">
                <a:solidFill>
                  <a:srgbClr val="002060"/>
                </a:solidFill>
                <a:latin typeface="Arial" panose="020B0604020202020204" pitchFamily="34" charset="0"/>
                <a:cs typeface="Arial" panose="020B0604020202020204" pitchFamily="34" charset="0"/>
              </a:rPr>
              <a:t>lưu</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Giấy</a:t>
            </a:r>
            <a:r>
              <a:rPr lang="en-US" sz="3200" b="1">
                <a:solidFill>
                  <a:srgbClr val="002060"/>
                </a:solidFill>
                <a:latin typeface="Arial" panose="020B0604020202020204" pitchFamily="34" charset="0"/>
                <a:cs typeface="Arial" panose="020B0604020202020204" pitchFamily="34" charset="0"/>
              </a:rPr>
              <a:t> KSK</a:t>
            </a:r>
            <a:endParaRPr lang="vi-VN" sz="3200">
              <a:solidFill>
                <a:srgbClr val="00206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391886" y="814746"/>
            <a:ext cx="11636828" cy="6043254"/>
          </a:xfrm>
        </p:spPr>
        <p:txBody>
          <a:bodyPr>
            <a:noAutofit/>
          </a:bodyPr>
          <a:lstStyle/>
          <a:p>
            <a:pPr marL="0" indent="0" algn="just">
              <a:lnSpc>
                <a:spcPct val="100000"/>
              </a:lnSpc>
              <a:spcBef>
                <a:spcPts val="600"/>
              </a:spcBef>
              <a:buNone/>
            </a:pP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1.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được</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cấp</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smtClean="0">
                <a:solidFill>
                  <a:srgbClr val="C00000"/>
                </a:solidFill>
                <a:latin typeface="Cambria" panose="02040503050406030204" pitchFamily="18" charset="0"/>
                <a:ea typeface="Cambria" panose="02040503050406030204" pitchFamily="18" charset="0"/>
                <a:cs typeface="Arial" panose="020B0604020202020204" pitchFamily="34" charset="0"/>
              </a:rPr>
              <a:t>cho</a:t>
            </a:r>
            <a:r>
              <a:rPr lang="en-US" sz="2400" b="1" smtClean="0">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người</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được</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smtClean="0">
                <a:solidFill>
                  <a:srgbClr val="C00000"/>
                </a:solidFill>
                <a:latin typeface="Cambria" panose="02040503050406030204" pitchFamily="18" charset="0"/>
                <a:ea typeface="Cambria" panose="02040503050406030204" pitchFamily="18" charset="0"/>
                <a:cs typeface="Arial" panose="020B0604020202020204" pitchFamily="34" charset="0"/>
              </a:rPr>
              <a:t>KSK 01 </a:t>
            </a:r>
            <a:r>
              <a:rPr lang="en-US" sz="2400" b="1" err="1" smtClean="0">
                <a:solidFill>
                  <a:srgbClr val="C00000"/>
                </a:solidFill>
                <a:latin typeface="Cambria" panose="02040503050406030204" pitchFamily="18" charset="0"/>
                <a:ea typeface="Cambria" panose="02040503050406030204" pitchFamily="18" charset="0"/>
                <a:cs typeface="Arial" panose="020B0604020202020204" pitchFamily="34" charset="0"/>
              </a:rPr>
              <a:t>bản</a:t>
            </a:r>
            <a:r>
              <a:rPr lang="en-US" sz="2400" b="1" smtClean="0">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và </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01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bản</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lưu</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tại</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cơ</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sở</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KSK</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Thời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gian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lưu</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hồ</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thực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hiện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theo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quy</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tại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mục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20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nhóm</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01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Thông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tư</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số</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53/2017/TT- BYT </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(10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năm</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a:t>
            </a:r>
            <a:r>
              <a:rPr lang="en-US" sz="2400">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Hồ</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kỳ</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do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đơn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vị</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quản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lý</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người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được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bảo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quản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và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lưu</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trữ</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a:t>
            </a:r>
            <a:endParaRPr lang="vi-VN" sz="2400">
              <a:solidFill>
                <a:srgbClr val="002060"/>
              </a:solidFill>
              <a:latin typeface="Cambria" panose="02040503050406030204" pitchFamily="18" charset="0"/>
              <a:ea typeface="Cambria" panose="02040503050406030204" pitchFamily="18" charset="0"/>
              <a:cs typeface="Arial" panose="020B0604020202020204" pitchFamily="34" charset="0"/>
            </a:endParaRPr>
          </a:p>
          <a:p>
            <a:pPr marL="0" indent="0" algn="just">
              <a:lnSpc>
                <a:spcPct val="100000"/>
              </a:lnSpc>
              <a:spcBef>
                <a:spcPts val="600"/>
              </a:spcBef>
              <a:buNone/>
            </a:pP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2.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Trường</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hợp</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người</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được</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có</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yêu</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cầu</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cấp</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nhiều</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thì</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sở</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thực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hiện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nhân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bản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smtClean="0">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smtClean="0">
                <a:solidFill>
                  <a:srgbClr val="002060"/>
                </a:solidFill>
                <a:latin typeface="Cambria" panose="02040503050406030204" pitchFamily="18" charset="0"/>
                <a:ea typeface="Cambria" panose="02040503050406030204" pitchFamily="18" charset="0"/>
                <a:cs typeface="Arial" panose="020B0604020202020204" pitchFamily="34" charset="0"/>
              </a:rPr>
              <a:t> KSK. </a:t>
            </a:r>
          </a:p>
          <a:p>
            <a:pPr marL="0" indent="0" algn="just">
              <a:lnSpc>
                <a:spcPct val="100000"/>
              </a:lnSpc>
              <a:spcBef>
                <a:spcPts val="600"/>
              </a:spcBef>
              <a:buNone/>
            </a:pPr>
            <a:r>
              <a:rPr lang="en-US" sz="2400" b="1" smtClean="0">
                <a:solidFill>
                  <a:srgbClr val="002060"/>
                </a:solidFill>
                <a:latin typeface="Cambria" panose="02040503050406030204" pitchFamily="18" charset="0"/>
                <a:ea typeface="Cambria" panose="02040503050406030204" pitchFamily="18" charset="0"/>
                <a:cs typeface="Arial" panose="020B0604020202020204" pitchFamily="34" charset="0"/>
              </a:rPr>
              <a:t>3</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Thời</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hạn</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trả</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sổ</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kỳ</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a:t>
            </a:r>
            <a:endParaRPr lang="vi-VN" sz="2400" b="1">
              <a:solidFill>
                <a:srgbClr val="002060"/>
              </a:solidFill>
              <a:latin typeface="Cambria" panose="02040503050406030204" pitchFamily="18" charset="0"/>
              <a:ea typeface="Cambria" panose="02040503050406030204" pitchFamily="18" charset="0"/>
              <a:cs typeface="Arial" panose="020B0604020202020204" pitchFamily="34" charset="0"/>
            </a:endParaRPr>
          </a:p>
          <a:p>
            <a:pPr marL="0" indent="0" algn="just">
              <a:lnSpc>
                <a:spcPct val="100000"/>
              </a:lnSpc>
              <a:spcBef>
                <a:spcPts val="600"/>
              </a:spcBef>
              <a:buNone/>
            </a:pP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a)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Đối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với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trường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hợp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đơn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lẻ</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sở</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trả</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sổ</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kỳ</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cho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người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được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trong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vòng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a:solidFill>
                  <a:srgbClr val="C00000"/>
                </a:solidFill>
                <a:latin typeface="Cambria" panose="02040503050406030204" pitchFamily="18" charset="0"/>
                <a:ea typeface="Cambria" panose="02040503050406030204" pitchFamily="18" charset="0"/>
                <a:cs typeface="Arial" panose="020B0604020202020204" pitchFamily="34" charset="0"/>
              </a:rPr>
              <a:t>24 </a:t>
            </a:r>
            <a:r>
              <a:rPr lang="en-US" sz="2400" err="1">
                <a:solidFill>
                  <a:srgbClr val="C00000"/>
                </a:solidFill>
                <a:latin typeface="Cambria" panose="02040503050406030204" pitchFamily="18" charset="0"/>
                <a:ea typeface="Cambria" panose="02040503050406030204" pitchFamily="18" charset="0"/>
                <a:cs typeface="Arial" panose="020B0604020202020204" pitchFamily="34" charset="0"/>
              </a:rPr>
              <a:t>giờ</a:t>
            </a:r>
            <a:r>
              <a:rPr lang="en-US" sz="2400">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kể</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từ</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khi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kết</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thúc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việc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trừ</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trường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hợp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phải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khám</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hoặc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xét</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nghiệm</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bổ</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sung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theo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yêu</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cầu</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của</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người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thực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hiện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a:t>
            </a:r>
            <a:endParaRPr lang="vi-VN" sz="2400">
              <a:solidFill>
                <a:srgbClr val="002060"/>
              </a:solidFill>
              <a:latin typeface="Cambria" panose="02040503050406030204" pitchFamily="18" charset="0"/>
              <a:ea typeface="Cambria" panose="02040503050406030204" pitchFamily="18" charset="0"/>
              <a:cs typeface="Arial" panose="020B0604020202020204" pitchFamily="34" charset="0"/>
            </a:endParaRPr>
          </a:p>
          <a:p>
            <a:pPr marL="0" indent="0" algn="just">
              <a:lnSpc>
                <a:spcPct val="100000"/>
              </a:lnSpc>
              <a:spcBef>
                <a:spcPts val="600"/>
              </a:spcBef>
              <a:buNone/>
            </a:pP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b)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Đối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với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trường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hợp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tập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thể</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theo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hợp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đồng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sở</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trả</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sổ</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kỳ</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cho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người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được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theo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thỏa</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thuận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đã</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ghi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trong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hợp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đồng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a:t>
            </a:r>
            <a:endParaRPr lang="vi-VN" sz="2400">
              <a:solidFill>
                <a:srgbClr val="002060"/>
              </a:solidFill>
              <a:latin typeface="Cambria" panose="02040503050406030204" pitchFamily="18" charset="0"/>
              <a:ea typeface="Cambria" panose="02040503050406030204" pitchFamily="18" charset="0"/>
              <a:cs typeface="Arial" panose="020B0604020202020204" pitchFamily="34" charset="0"/>
            </a:endParaRPr>
          </a:p>
          <a:p>
            <a:pPr marL="0" indent="0" algn="just">
              <a:lnSpc>
                <a:spcPct val="100000"/>
              </a:lnSpc>
              <a:spcBef>
                <a:spcPts val="600"/>
              </a:spcBef>
              <a:buNone/>
            </a:pP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4.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Giá</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trị</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sử</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dụng</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của</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kết</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quả</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b="1"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b="1">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err="1" smtClean="0">
                <a:solidFill>
                  <a:srgbClr val="002060"/>
                </a:solidFill>
                <a:latin typeface="Cambria" panose="02040503050406030204" pitchFamily="18" charset="0"/>
                <a:ea typeface="Cambria" panose="02040503050406030204" pitchFamily="18" charset="0"/>
                <a:cs typeface="Arial" panose="020B0604020202020204" pitchFamily="34" charset="0"/>
              </a:rPr>
              <a:t>kỳ</a:t>
            </a:r>
            <a:r>
              <a:rPr lang="en-US" sz="2400" b="1" smtClean="0">
                <a:solidFill>
                  <a:srgbClr val="002060"/>
                </a:solidFill>
                <a:latin typeface="Cambria" panose="02040503050406030204" pitchFamily="18" charset="0"/>
                <a:ea typeface="Cambria" panose="02040503050406030204" pitchFamily="18" charset="0"/>
                <a:cs typeface="Arial" panose="020B0604020202020204" pitchFamily="34" charset="0"/>
              </a:rPr>
              <a:t>:</a:t>
            </a:r>
            <a:r>
              <a:rPr lang="en-US" sz="2400" smtClean="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Giấy</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có</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trị</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trong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thời</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hạn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12 </a:t>
            </a:r>
            <a:r>
              <a:rPr lang="en-US" sz="2400" b="1" err="1">
                <a:solidFill>
                  <a:srgbClr val="C00000"/>
                </a:solidFill>
                <a:latin typeface="Cambria" panose="02040503050406030204" pitchFamily="18" charset="0"/>
                <a:ea typeface="Cambria" panose="02040503050406030204" pitchFamily="18" charset="0"/>
                <a:cs typeface="Arial" panose="020B0604020202020204" pitchFamily="34" charset="0"/>
              </a:rPr>
              <a:t>tháng</a:t>
            </a:r>
            <a:r>
              <a:rPr lang="en-US" sz="2400" b="1">
                <a:solidFill>
                  <a:srgbClr val="C0000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kể</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từ</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ngày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ký</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kết</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luận</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sức</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smtClean="0">
                <a:solidFill>
                  <a:srgbClr val="002060"/>
                </a:solidFill>
                <a:latin typeface="Cambria" panose="02040503050406030204" pitchFamily="18" charset="0"/>
                <a:ea typeface="Cambria" panose="02040503050406030204" pitchFamily="18" charset="0"/>
                <a:cs typeface="Arial" panose="020B0604020202020204" pitchFamily="34" charset="0"/>
              </a:rPr>
              <a:t>khỏe</a:t>
            </a:r>
            <a:r>
              <a:rPr lang="en-US" sz="2400" smtClean="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Kết</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quả</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KSK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kỳ</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có</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giá</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trị</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sử</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dụng</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theo</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quy</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định</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của</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pháp</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 </a:t>
            </a:r>
            <a:r>
              <a:rPr lang="en-US" sz="2400" err="1">
                <a:solidFill>
                  <a:srgbClr val="002060"/>
                </a:solidFill>
                <a:latin typeface="Cambria" panose="02040503050406030204" pitchFamily="18" charset="0"/>
                <a:ea typeface="Cambria" panose="02040503050406030204" pitchFamily="18" charset="0"/>
                <a:cs typeface="Arial" panose="020B0604020202020204" pitchFamily="34" charset="0"/>
              </a:rPr>
              <a:t>luật</a:t>
            </a:r>
            <a:r>
              <a:rPr lang="en-US" sz="2400">
                <a:solidFill>
                  <a:srgbClr val="002060"/>
                </a:solidFill>
                <a:latin typeface="Cambria" panose="02040503050406030204" pitchFamily="18" charset="0"/>
                <a:ea typeface="Cambria" panose="02040503050406030204" pitchFamily="18" charset="0"/>
                <a:cs typeface="Arial" panose="020B0604020202020204" pitchFamily="34" charset="0"/>
              </a:rPr>
              <a:t>.</a:t>
            </a:r>
            <a:endParaRPr lang="vi-VN" sz="24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742339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a:off x="1854335" y="1322430"/>
            <a:ext cx="1237379" cy="226970"/>
          </a:xfrm>
          <a:prstGeom prst="rect">
            <a:avLst/>
          </a:prstGeom>
        </p:spPr>
      </p:pic>
      <p:pic>
        <p:nvPicPr>
          <p:cNvPr id="5" name="Picture 5"/>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t="50000" r="48153"/>
          <a:stretch/>
        </p:blipFill>
        <p:spPr>
          <a:xfrm rot="-5400000" flipH="1" flipV="1">
            <a:off x="10866547" y="5587277"/>
            <a:ext cx="1535950" cy="1114956"/>
          </a:xfrm>
          <a:prstGeom prst="rect">
            <a:avLst/>
          </a:prstGeom>
        </p:spPr>
      </p:pic>
      <p:sp>
        <p:nvSpPr>
          <p:cNvPr id="6" name="TextBox 6"/>
          <p:cNvSpPr txBox="1"/>
          <p:nvPr/>
        </p:nvSpPr>
        <p:spPr>
          <a:xfrm>
            <a:off x="1854335" y="387971"/>
            <a:ext cx="7852229" cy="936154"/>
          </a:xfrm>
          <a:prstGeom prst="rect">
            <a:avLst/>
          </a:prstGeom>
        </p:spPr>
        <p:txBody>
          <a:bodyPr wrap="square" lIns="0" tIns="0" rIns="0" bIns="0" rtlCol="0" anchor="t">
            <a:spAutoFit/>
          </a:bodyPr>
          <a:lstStyle/>
          <a:p>
            <a:pPr algn="ctr">
              <a:lnSpc>
                <a:spcPts val="7261"/>
              </a:lnSpc>
            </a:pPr>
            <a:r>
              <a:rPr lang="en-US" sz="4667" b="1">
                <a:solidFill>
                  <a:srgbClr val="002060"/>
                </a:solidFill>
                <a:latin typeface="Cambria" panose="02040503050406030204" pitchFamily="18" charset="0"/>
                <a:ea typeface="Cambria" panose="02040503050406030204" pitchFamily="18" charset="0"/>
              </a:rPr>
              <a:t>NỘI DUNG TRÌNH BÀY</a:t>
            </a:r>
          </a:p>
        </p:txBody>
      </p:sp>
      <p:sp>
        <p:nvSpPr>
          <p:cNvPr id="7" name="TextBox 7"/>
          <p:cNvSpPr txBox="1"/>
          <p:nvPr/>
        </p:nvSpPr>
        <p:spPr>
          <a:xfrm>
            <a:off x="965201" y="1549400"/>
            <a:ext cx="10111843" cy="3208058"/>
          </a:xfrm>
          <a:prstGeom prst="rect">
            <a:avLst/>
          </a:prstGeom>
        </p:spPr>
        <p:txBody>
          <a:bodyPr wrap="square" lIns="0" tIns="0" rIns="0" bIns="0" rtlCol="0" anchor="t">
            <a:spAutoFit/>
          </a:bodyPr>
          <a:lstStyle/>
          <a:p>
            <a:pPr marL="742950" indent="-742950" algn="just">
              <a:lnSpc>
                <a:spcPct val="110000"/>
              </a:lnSpc>
              <a:buAutoNum type="arabicPeriod"/>
            </a:pPr>
            <a:r>
              <a:rPr lang="en-US" sz="3200" smtClean="0">
                <a:solidFill>
                  <a:srgbClr val="002060"/>
                </a:solidFill>
                <a:latin typeface="Cambria" panose="02040503050406030204" pitchFamily="18" charset="0"/>
                <a:ea typeface="Cambria" panose="02040503050406030204" pitchFamily="18" charset="0"/>
              </a:rPr>
              <a:t>Nghị </a:t>
            </a:r>
            <a:r>
              <a:rPr lang="en-US" sz="3200">
                <a:solidFill>
                  <a:srgbClr val="002060"/>
                </a:solidFill>
                <a:latin typeface="Cambria" panose="02040503050406030204" pitchFamily="18" charset="0"/>
                <a:ea typeface="Cambria" panose="02040503050406030204" pitchFamily="18" charset="0"/>
              </a:rPr>
              <a:t>định số 96/2023/NĐ-CP Quy định chi tiết một số điều của Luật khám bệnh, chữa bệnh (có hiệu lực từ ngày 01/01/2024)</a:t>
            </a:r>
          </a:p>
          <a:p>
            <a:pPr marL="742950" indent="-742950" algn="just">
              <a:lnSpc>
                <a:spcPct val="110000"/>
              </a:lnSpc>
              <a:buAutoNum type="arabicPeriod"/>
            </a:pPr>
            <a:r>
              <a:rPr lang="en-US" sz="3200">
                <a:solidFill>
                  <a:srgbClr val="002060"/>
                </a:solidFill>
                <a:latin typeface="Cambria" panose="02040503050406030204" pitchFamily="18" charset="0"/>
                <a:ea typeface="Cambria" panose="02040503050406030204" pitchFamily="18" charset="0"/>
              </a:rPr>
              <a:t>Thông tư 32/2023/TT-BYT Quy định chi tiết một số điều của Luật khám bệnh, chữa bệnh (có hiệu lực từ ngày 01/01/2024)</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0144" y="365125"/>
            <a:ext cx="9642765" cy="1325563"/>
          </a:xfrm>
        </p:spPr>
        <p:txBody>
          <a:bodyPr>
            <a:normAutofit/>
          </a:bodyPr>
          <a:lstStyle/>
          <a:p>
            <a:pPr algn="ctr"/>
            <a:r>
              <a:rPr lang="en-US" sz="2800" b="1" smtClean="0">
                <a:solidFill>
                  <a:srgbClr val="002060"/>
                </a:solidFill>
                <a:latin typeface="Times New Roman" pitchFamily="18" charset="0"/>
                <a:ea typeface="Cambria"/>
                <a:cs typeface="Times New Roman" pitchFamily="18" charset="0"/>
                <a:sym typeface="Cambria"/>
              </a:rPr>
              <a:t>NHỮNG ĐIỂM MỚI TRONG CẤP GPHN (NĐ 96)</a:t>
            </a:r>
            <a:endParaRPr lang="en-US" sz="2800"/>
          </a:p>
        </p:txBody>
      </p:sp>
      <p:sp>
        <p:nvSpPr>
          <p:cNvPr id="3" name="Rectangle 2"/>
          <p:cNvSpPr/>
          <p:nvPr/>
        </p:nvSpPr>
        <p:spPr>
          <a:xfrm>
            <a:off x="1357745" y="1551710"/>
            <a:ext cx="9684328" cy="5262979"/>
          </a:xfrm>
          <a:prstGeom prst="rect">
            <a:avLst/>
          </a:prstGeom>
        </p:spPr>
        <p:txBody>
          <a:bodyPr wrap="square">
            <a:spAutoFit/>
          </a:bodyPr>
          <a:lstStyle/>
          <a:p>
            <a:pPr marL="228600" lvl="0" indent="-228600" algn="just">
              <a:lnSpc>
                <a:spcPct val="150000"/>
              </a:lnSpc>
              <a:buSzPct val="100000"/>
              <a:buFont typeface="Noto Sans Symbols"/>
              <a:buChar char="✔"/>
            </a:pPr>
            <a:r>
              <a:rPr lang="en-US" sz="2800" smtClean="0">
                <a:solidFill>
                  <a:srgbClr val="FF0000"/>
                </a:solidFill>
                <a:latin typeface="Times New Roman" panose="02020603050405020304" pitchFamily="18" charset="0"/>
                <a:ea typeface="Cambria"/>
                <a:cs typeface="Times New Roman" panose="02020603050405020304" pitchFamily="18" charset="0"/>
              </a:rPr>
              <a:t>GPHN CẤP TỪ NGÀY 01/01/2024 có giá trị 5 năm </a:t>
            </a:r>
            <a:r>
              <a:rPr lang="en-US" sz="2800" smtClean="0">
                <a:latin typeface="Times New Roman" panose="02020603050405020304" pitchFamily="18" charset="0"/>
                <a:ea typeface="Cambria"/>
                <a:cs typeface="Times New Roman" panose="02020603050405020304" pitchFamily="18" charset="0"/>
              </a:rPr>
              <a:t>và quy định cập nhật kiến thức y khoa là một trong các điều kiện để gia hạn giấy phép hành nghề</a:t>
            </a:r>
          </a:p>
          <a:p>
            <a:pPr marL="228600" lvl="0" indent="-228600" algn="just">
              <a:lnSpc>
                <a:spcPct val="150000"/>
              </a:lnSpc>
              <a:buSzPct val="100000"/>
              <a:buFont typeface="Noto Sans Symbols"/>
              <a:buChar char="✔"/>
            </a:pPr>
            <a:r>
              <a:rPr lang="en-US" sz="2800" smtClean="0">
                <a:solidFill>
                  <a:srgbClr val="FF0000"/>
                </a:solidFill>
                <a:latin typeface="Times New Roman" panose="02020603050405020304" pitchFamily="18" charset="0"/>
                <a:ea typeface="Cambria"/>
                <a:cs typeface="Times New Roman" panose="02020603050405020304" pitchFamily="18" charset="0"/>
              </a:rPr>
              <a:t>N</a:t>
            </a:r>
            <a:r>
              <a:rPr lang="vi-VN" sz="2800" smtClean="0">
                <a:solidFill>
                  <a:srgbClr val="FF0000"/>
                </a:solidFill>
                <a:latin typeface="Times New Roman" panose="02020603050405020304" pitchFamily="18" charset="0"/>
                <a:ea typeface="Cambria"/>
                <a:cs typeface="Times New Roman" panose="02020603050405020304" pitchFamily="18" charset="0"/>
              </a:rPr>
              <a:t>gười nước ngoài </a:t>
            </a:r>
            <a:r>
              <a:rPr lang="vi-VN" sz="2800" smtClean="0">
                <a:latin typeface="Times New Roman" panose="02020603050405020304" pitchFamily="18" charset="0"/>
                <a:ea typeface="Cambria"/>
                <a:cs typeface="Times New Roman" panose="02020603050405020304" pitchFamily="18" charset="0"/>
              </a:rPr>
              <a:t>hành nghề hành nghề lâu dài tại Việt Nam và khám bệnh, chữa bệnh cho người Việt Nam phải sử dụng tiếng Việt thành thạo trong khám bệnh, chữa bệnh </a:t>
            </a:r>
            <a:r>
              <a:rPr lang="en-US" sz="2800" i="1" smtClean="0">
                <a:solidFill>
                  <a:srgbClr val="FF0000"/>
                </a:solidFill>
                <a:latin typeface="Times New Roman" panose="02020603050405020304" pitchFamily="18" charset="0"/>
                <a:ea typeface="Cambria"/>
                <a:cs typeface="Times New Roman" panose="02020603050405020304" pitchFamily="18" charset="0"/>
              </a:rPr>
              <a:t>(thực hiện từ ngày 01/01/2032)</a:t>
            </a:r>
            <a:r>
              <a:rPr lang="en-US" sz="2800" smtClean="0">
                <a:latin typeface="Times New Roman" panose="02020603050405020304" pitchFamily="18" charset="0"/>
                <a:ea typeface="Cambria"/>
                <a:cs typeface="Times New Roman" panose="02020603050405020304" pitchFamily="18" charset="0"/>
              </a:rPr>
              <a:t> </a:t>
            </a:r>
            <a:r>
              <a:rPr lang="vi-VN" sz="2800" smtClean="0">
                <a:latin typeface="Times New Roman" panose="02020603050405020304" pitchFamily="18" charset="0"/>
                <a:ea typeface="Cambria"/>
                <a:cs typeface="Times New Roman" panose="02020603050405020304" pitchFamily="18" charset="0"/>
              </a:rPr>
              <a:t>trừ một số trường hợp hợp tác trao đổi chuyên gia, chuyển giao kỹ thuật, đào tạo</a:t>
            </a:r>
            <a:r>
              <a:rPr lang="en-US" sz="2800" smtClean="0">
                <a:latin typeface="Times New Roman" panose="02020603050405020304" pitchFamily="18" charset="0"/>
                <a:ea typeface="Cambria"/>
                <a:cs typeface="Times New Roman" panose="02020603050405020304" pitchFamily="18" charset="0"/>
              </a:rPr>
              <a:t>. </a:t>
            </a:r>
            <a:endParaRPr lang="en-US" sz="2800"/>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232" y="103694"/>
            <a:ext cx="11417968" cy="586115"/>
          </a:xfrm>
        </p:spPr>
        <p:txBody>
          <a:bodyPr>
            <a:noAutofit/>
          </a:bodyPr>
          <a:lstStyle/>
          <a:p>
            <a:pPr algn="ctr">
              <a:lnSpc>
                <a:spcPct val="100000"/>
              </a:lnSpc>
            </a:pPr>
            <a:r>
              <a:rPr lang="en-US" sz="3000" b="1" cap="none" err="1">
                <a:solidFill>
                  <a:srgbClr val="C00000"/>
                </a:solidFill>
                <a:latin typeface="Arial" panose="020B0604020202020204" pitchFamily="34" charset="0"/>
                <a:cs typeface="Arial" panose="020B0604020202020204" pitchFamily="34" charset="0"/>
              </a:rPr>
              <a:t>Điều</a:t>
            </a:r>
            <a:r>
              <a:rPr lang="en-US" sz="3000" b="1" cap="none">
                <a:solidFill>
                  <a:srgbClr val="C00000"/>
                </a:solidFill>
                <a:latin typeface="Arial" panose="020B0604020202020204" pitchFamily="34" charset="0"/>
                <a:cs typeface="Arial" panose="020B0604020202020204" pitchFamily="34" charset="0"/>
              </a:rPr>
              <a:t> 69. </a:t>
            </a:r>
            <a:r>
              <a:rPr lang="en-US" sz="3000" b="1" cap="none" err="1">
                <a:solidFill>
                  <a:srgbClr val="C00000"/>
                </a:solidFill>
                <a:latin typeface="Arial" panose="020B0604020202020204" pitchFamily="34" charset="0"/>
                <a:cs typeface="Arial" panose="020B0604020202020204" pitchFamily="34" charset="0"/>
              </a:rPr>
              <a:t>Hồ</a:t>
            </a:r>
            <a:r>
              <a:rPr lang="en-US" sz="3000" b="1" cap="none">
                <a:solidFill>
                  <a:srgbClr val="C00000"/>
                </a:solidFill>
                <a:latin typeface="Arial" panose="020B0604020202020204" pitchFamily="34" charset="0"/>
                <a:cs typeface="Arial" panose="020B0604020202020204" pitchFamily="34" charset="0"/>
              </a:rPr>
              <a:t> </a:t>
            </a:r>
            <a:r>
              <a:rPr lang="en-US" sz="3000" b="1" cap="none" err="1">
                <a:solidFill>
                  <a:srgbClr val="C00000"/>
                </a:solidFill>
                <a:latin typeface="Arial" panose="020B0604020202020204" pitchFamily="34" charset="0"/>
                <a:cs typeface="Arial" panose="020B0604020202020204" pitchFamily="34" charset="0"/>
              </a:rPr>
              <a:t>sơ</a:t>
            </a:r>
            <a:r>
              <a:rPr lang="en-US" sz="3000" b="1" cap="none">
                <a:solidFill>
                  <a:srgbClr val="C00000"/>
                </a:solidFill>
                <a:latin typeface="Arial" panose="020B0604020202020204" pitchFamily="34" charset="0"/>
                <a:cs typeface="Arial" panose="020B0604020202020204" pitchFamily="34" charset="0"/>
              </a:rPr>
              <a:t> </a:t>
            </a:r>
            <a:r>
              <a:rPr lang="en-US" sz="3000" b="1" cap="none" err="1">
                <a:solidFill>
                  <a:srgbClr val="C00000"/>
                </a:solidFill>
                <a:latin typeface="Arial" panose="020B0604020202020204" pitchFamily="34" charset="0"/>
                <a:cs typeface="Arial" panose="020B0604020202020204" pitchFamily="34" charset="0"/>
              </a:rPr>
              <a:t>bệnh</a:t>
            </a:r>
            <a:r>
              <a:rPr lang="en-US" sz="3000" b="1" cap="none">
                <a:solidFill>
                  <a:srgbClr val="C00000"/>
                </a:solidFill>
                <a:latin typeface="Arial" panose="020B0604020202020204" pitchFamily="34" charset="0"/>
                <a:cs typeface="Arial" panose="020B0604020202020204" pitchFamily="34" charset="0"/>
              </a:rPr>
              <a:t> </a:t>
            </a:r>
            <a:r>
              <a:rPr lang="en-US" sz="3000" b="1" cap="none" err="1" smtClean="0">
                <a:solidFill>
                  <a:srgbClr val="C00000"/>
                </a:solidFill>
                <a:latin typeface="Arial" panose="020B0604020202020204" pitchFamily="34" charset="0"/>
                <a:cs typeface="Arial" panose="020B0604020202020204" pitchFamily="34" charset="0"/>
              </a:rPr>
              <a:t>án</a:t>
            </a:r>
            <a:r>
              <a:rPr lang="en-US" sz="3000" b="1" cap="none" smtClean="0">
                <a:solidFill>
                  <a:srgbClr val="C00000"/>
                </a:solidFill>
                <a:latin typeface="Arial" panose="020B0604020202020204" pitchFamily="34" charset="0"/>
                <a:cs typeface="Arial" panose="020B0604020202020204" pitchFamily="34" charset="0"/>
              </a:rPr>
              <a:t> (</a:t>
            </a:r>
            <a:r>
              <a:rPr lang="en-US" sz="3000" b="1" cap="none" err="1" smtClean="0">
                <a:solidFill>
                  <a:srgbClr val="C00000"/>
                </a:solidFill>
                <a:latin typeface="Arial" panose="020B0604020202020204" pitchFamily="34" charset="0"/>
                <a:cs typeface="Arial" panose="020B0604020202020204" pitchFamily="34" charset="0"/>
              </a:rPr>
              <a:t>Luật</a:t>
            </a:r>
            <a:r>
              <a:rPr lang="en-US" sz="3000" b="1" cap="none" smtClean="0">
                <a:solidFill>
                  <a:srgbClr val="C00000"/>
                </a:solidFill>
                <a:latin typeface="Arial" panose="020B0604020202020204" pitchFamily="34" charset="0"/>
                <a:cs typeface="Arial" panose="020B0604020202020204" pitchFamily="34" charset="0"/>
              </a:rPr>
              <a:t>)</a:t>
            </a:r>
            <a:endParaRPr lang="vi-VN" sz="3000" b="1" cap="none">
              <a:solidFill>
                <a:srgbClr val="C00000"/>
              </a:solidFill>
              <a:latin typeface="Arial" panose="020B0604020202020204" pitchFamily="34" charset="0"/>
              <a:cs typeface="Arial" panose="020B0604020202020204" pitchFamily="34" charset="0"/>
            </a:endParaRPr>
          </a:p>
        </p:txBody>
      </p:sp>
      <p:sp>
        <p:nvSpPr>
          <p:cNvPr id="12" name="Content Placeholder 2"/>
          <p:cNvSpPr txBox="1">
            <a:spLocks/>
          </p:cNvSpPr>
          <p:nvPr/>
        </p:nvSpPr>
        <p:spPr>
          <a:xfrm>
            <a:off x="228600" y="689810"/>
            <a:ext cx="11745686" cy="616819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Garamond" panose="02020404030301010803" pitchFamily="18" charset="0"/>
              <a:buChar char="♦"/>
              <a:defRP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600"/>
              </a:spcBef>
              <a:buNone/>
            </a:pPr>
            <a:r>
              <a:rPr lang="vi-VN" sz="2200" b="1">
                <a:solidFill>
                  <a:srgbClr val="002060"/>
                </a:solidFill>
                <a:latin typeface="Arial" panose="020B0604020202020204" pitchFamily="34" charset="0"/>
                <a:cs typeface="Arial" panose="020B0604020202020204" pitchFamily="34" charset="0"/>
              </a:rPr>
              <a:t>1. Khai thác HSBA đang trong quá trình điều trị:</a:t>
            </a:r>
          </a:p>
          <a:p>
            <a:pPr marL="447675" algn="just">
              <a:lnSpc>
                <a:spcPct val="100000"/>
              </a:lnSpc>
              <a:spcBef>
                <a:spcPts val="600"/>
              </a:spcBef>
              <a:buFont typeface="Wingdings" panose="05000000000000000000" pitchFamily="2" charset="2"/>
              <a:buChar char="§"/>
            </a:pPr>
            <a:r>
              <a:rPr lang="vi-VN" sz="2200">
                <a:solidFill>
                  <a:schemeClr val="tx1"/>
                </a:solidFill>
                <a:latin typeface="Arial" panose="020B0604020202020204" pitchFamily="34" charset="0"/>
                <a:cs typeface="Arial" panose="020B0604020202020204" pitchFamily="34" charset="0"/>
              </a:rPr>
              <a:t>Học sinh, sinh viên, học viên, nghiên cứu viên của các cơ sở nghiên cứu, cơ sở đào tạo, người hành nghề trong CS KBCB được mượn HSBA tại chỗ để đọc NHƯNG chỉ được sao chép khi có sự đồng ý của CS KBCB;</a:t>
            </a:r>
          </a:p>
          <a:p>
            <a:pPr marL="447675" algn="just">
              <a:lnSpc>
                <a:spcPct val="100000"/>
              </a:lnSpc>
              <a:spcBef>
                <a:spcPts val="600"/>
              </a:spcBef>
              <a:buFont typeface="Wingdings" panose="05000000000000000000" pitchFamily="2" charset="2"/>
              <a:buChar char="§"/>
            </a:pPr>
            <a:r>
              <a:rPr lang="vi-VN" sz="2200">
                <a:solidFill>
                  <a:schemeClr val="tx1"/>
                </a:solidFill>
                <a:latin typeface="Arial" panose="020B0604020202020204" pitchFamily="34" charset="0"/>
                <a:cs typeface="Arial" panose="020B0604020202020204" pitchFamily="34" charset="0"/>
              </a:rPr>
              <a:t>Người hành nghề của CS KCB khác được đọc, sao chép khi có sự đồng ý của CSKCB</a:t>
            </a:r>
          </a:p>
          <a:p>
            <a:pPr marL="0" indent="0" algn="just">
              <a:spcBef>
                <a:spcPts val="600"/>
              </a:spcBef>
              <a:buNone/>
            </a:pPr>
            <a:r>
              <a:rPr lang="vi-VN" sz="2200" b="1">
                <a:solidFill>
                  <a:srgbClr val="002060"/>
                </a:solidFill>
                <a:latin typeface="Arial" panose="020B0604020202020204" pitchFamily="34" charset="0"/>
                <a:cs typeface="Arial" panose="020B0604020202020204" pitchFamily="34" charset="0"/>
              </a:rPr>
              <a:t>2. Khai thác HSBA đã hoàn thành điều trị:</a:t>
            </a:r>
          </a:p>
          <a:p>
            <a:pPr marL="447675" algn="just">
              <a:lnSpc>
                <a:spcPct val="110000"/>
              </a:lnSpc>
              <a:spcBef>
                <a:spcPts val="600"/>
              </a:spcBef>
              <a:buFont typeface="Wingdings" panose="05000000000000000000" pitchFamily="2" charset="2"/>
              <a:buChar char="§"/>
            </a:pPr>
            <a:r>
              <a:rPr lang="vi-VN" sz="2400">
                <a:solidFill>
                  <a:schemeClr val="tx1"/>
                </a:solidFill>
                <a:latin typeface="Arial" panose="020B0604020202020204" pitchFamily="34" charset="0"/>
                <a:cs typeface="Arial" panose="020B0604020202020204" pitchFamily="34" charset="0"/>
              </a:rPr>
              <a:t>Đại diện cơ quan QLNN về y tế, cơ quan điều tra, viện kiểm sát, tòa án, thanh tra chuyên ngành y tế, tổ chức giám định pháp y, pháp y tâm thần, luật sư của người bệnh được tiếp cận, cung cấp HSBA để thực hiện nhiệm vụ theo quy định của pháp luật;</a:t>
            </a:r>
          </a:p>
          <a:p>
            <a:pPr marL="447675" algn="just">
              <a:spcBef>
                <a:spcPts val="600"/>
              </a:spcBef>
              <a:buFont typeface="Wingdings" panose="05000000000000000000" pitchFamily="2" charset="2"/>
              <a:buChar char="§"/>
            </a:pPr>
            <a:r>
              <a:rPr lang="vi-VN" sz="2400">
                <a:solidFill>
                  <a:schemeClr val="tx1"/>
                </a:solidFill>
                <a:latin typeface="Arial" panose="020B0604020202020204" pitchFamily="34" charset="0"/>
                <a:cs typeface="Arial" panose="020B0604020202020204" pitchFamily="34" charset="0"/>
              </a:rPr>
              <a:t>Đại diện cơ quan BHXH, cơ quan giải quyết bồi thường nhà nước được mượn HSBA tại chỗ để đọc, ghi chép hoặc đề nghị cấp bản sao phục vụ nhiệm vụ được giao khi có sự đồng ý của CS KBCB;</a:t>
            </a:r>
          </a:p>
          <a:p>
            <a:pPr marL="447675" algn="just">
              <a:spcBef>
                <a:spcPts val="600"/>
              </a:spcBef>
              <a:buFont typeface="Wingdings" panose="05000000000000000000" pitchFamily="2" charset="2"/>
              <a:buChar char="§"/>
            </a:pPr>
            <a:r>
              <a:rPr lang="vi-VN" sz="2400">
                <a:solidFill>
                  <a:srgbClr val="FF0000"/>
                </a:solidFill>
                <a:latin typeface="Arial" panose="020B0604020202020204" pitchFamily="34" charset="0"/>
                <a:cs typeface="Arial" panose="020B0604020202020204" pitchFamily="34" charset="0"/>
              </a:rPr>
              <a:t>Người bệnh hoặc người đại diện của người bệnh được đọc, xem, sao chụp, ghi chép HSBA và được cung cấp bản tóm tắt HSBA khi có yêu cầu bằng văn bản;</a:t>
            </a:r>
          </a:p>
        </p:txBody>
      </p:sp>
    </p:spTree>
    <p:extLst>
      <p:ext uri="{BB962C8B-B14F-4D97-AF65-F5344CB8AC3E}">
        <p14:creationId xmlns:p14="http://schemas.microsoft.com/office/powerpoint/2010/main" val="4173496895"/>
      </p:ext>
    </p:ext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486" y="2313668"/>
            <a:ext cx="10515600" cy="1325563"/>
          </a:xfrm>
        </p:spPr>
        <p:txBody>
          <a:bodyPr>
            <a:normAutofit fontScale="90000"/>
          </a:bodyPr>
          <a:lstStyle/>
          <a:p>
            <a:pPr algn="ctr"/>
            <a:r>
              <a:rPr lang="en-US" sz="3600" b="1">
                <a:solidFill>
                  <a:srgbClr val="002060"/>
                </a:solidFill>
                <a:latin typeface="Cambria" panose="02040503050406030204" pitchFamily="18" charset="0"/>
                <a:ea typeface="Cambria" panose="02040503050406030204" pitchFamily="18" charset="0"/>
              </a:rPr>
              <a:t>QUY ĐỊNH VỀ TRỰC KHÁM BỆNH, CHỮA BỆNH </a:t>
            </a:r>
            <a:br>
              <a:rPr lang="en-US" sz="3600" b="1">
                <a:solidFill>
                  <a:srgbClr val="002060"/>
                </a:solidFill>
                <a:latin typeface="Cambria" panose="02040503050406030204" pitchFamily="18" charset="0"/>
                <a:ea typeface="Cambria" panose="02040503050406030204" pitchFamily="18" charset="0"/>
              </a:rPr>
            </a:br>
            <a:r>
              <a:rPr lang="en-US" sz="3600" b="1">
                <a:solidFill>
                  <a:srgbClr val="002060"/>
                </a:solidFill>
                <a:latin typeface="Cambria" panose="02040503050406030204" pitchFamily="18" charset="0"/>
                <a:ea typeface="Cambria" panose="02040503050406030204" pitchFamily="18" charset="0"/>
              </a:rPr>
              <a:t>( TT32/2023/TT-BYT, HIỆU LỰC NGÀY 01/01/2024)</a:t>
            </a:r>
            <a:endParaRPr lang="vi-VN" sz="3600" b="1">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1320382065"/>
      </p:ext>
    </p:ext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114" y="65988"/>
            <a:ext cx="10515600" cy="615634"/>
          </a:xfrm>
        </p:spPr>
        <p:txBody>
          <a:bodyPr>
            <a:normAutofit/>
          </a:bodyPr>
          <a:lstStyle/>
          <a:p>
            <a:pPr algn="ctr"/>
            <a:r>
              <a:rPr lang="en-US" sz="3200" b="1">
                <a:solidFill>
                  <a:srgbClr val="002060"/>
                </a:solidFill>
                <a:latin typeface="Cambria" panose="02040503050406030204" pitchFamily="18" charset="0"/>
                <a:ea typeface="Cambria" panose="02040503050406030204" pitchFamily="18" charset="0"/>
                <a:cs typeface="Arial" panose="020B0604020202020204" pitchFamily="34" charset="0"/>
              </a:rPr>
              <a:t>TRỰC KHÁM BỆNH, CHỮA </a:t>
            </a:r>
            <a:r>
              <a:rPr lang="en-US" sz="3200" b="1" smtClean="0">
                <a:solidFill>
                  <a:srgbClr val="002060"/>
                </a:solidFill>
                <a:latin typeface="Cambria" panose="02040503050406030204" pitchFamily="18" charset="0"/>
                <a:ea typeface="Cambria" panose="02040503050406030204" pitchFamily="18" charset="0"/>
                <a:cs typeface="Arial" panose="020B0604020202020204" pitchFamily="34" charset="0"/>
              </a:rPr>
              <a:t>BỆNH (TT32/2023/TT-BYT)</a:t>
            </a:r>
            <a:endParaRPr lang="vi-VN" sz="32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
        <p:nvSpPr>
          <p:cNvPr id="3" name="Content Placeholder 2"/>
          <p:cNvSpPr>
            <a:spLocks noGrp="1"/>
          </p:cNvSpPr>
          <p:nvPr>
            <p:ph idx="1"/>
          </p:nvPr>
        </p:nvSpPr>
        <p:spPr>
          <a:xfrm>
            <a:off x="500946" y="681622"/>
            <a:ext cx="11297651" cy="6176378"/>
          </a:xfrm>
        </p:spPr>
        <p:txBody>
          <a:bodyPr>
            <a:noAutofit/>
          </a:bodyPr>
          <a:lstStyle/>
          <a:p>
            <a:pPr marL="0" indent="0">
              <a:lnSpc>
                <a:spcPct val="100000"/>
              </a:lnSpc>
              <a:spcBef>
                <a:spcPts val="600"/>
              </a:spcBef>
              <a:spcAft>
                <a:spcPts val="600"/>
              </a:spcAft>
              <a:buNone/>
            </a:pPr>
            <a:r>
              <a:rPr lang="en-US" sz="2000" b="1" err="1">
                <a:solidFill>
                  <a:srgbClr val="002060"/>
                </a:solidFill>
                <a:latin typeface="Arial" panose="020B0604020202020204" pitchFamily="34" charset="0"/>
                <a:cs typeface="Arial" panose="020B0604020202020204" pitchFamily="34" charset="0"/>
              </a:rPr>
              <a:t>Điều</a:t>
            </a:r>
            <a:r>
              <a:rPr lang="en-US" sz="2000" b="1">
                <a:solidFill>
                  <a:srgbClr val="002060"/>
                </a:solidFill>
                <a:latin typeface="Arial" panose="020B0604020202020204" pitchFamily="34" charset="0"/>
                <a:cs typeface="Arial" panose="020B0604020202020204" pitchFamily="34" charset="0"/>
              </a:rPr>
              <a:t> 42. </a:t>
            </a:r>
            <a:r>
              <a:rPr lang="en-US" sz="2000" b="1" err="1">
                <a:solidFill>
                  <a:srgbClr val="002060"/>
                </a:solidFill>
                <a:latin typeface="Arial" panose="020B0604020202020204" pitchFamily="34" charset="0"/>
                <a:cs typeface="Arial" panose="020B0604020202020204" pitchFamily="34" charset="0"/>
              </a:rPr>
              <a:t>Đối</a:t>
            </a:r>
            <a:r>
              <a:rPr lang="en-US" sz="2000" b="1">
                <a:solidFill>
                  <a:srgbClr val="002060"/>
                </a:solidFill>
                <a:latin typeface="Arial" panose="020B0604020202020204" pitchFamily="34" charset="0"/>
                <a:cs typeface="Arial" panose="020B0604020202020204" pitchFamily="34" charset="0"/>
              </a:rPr>
              <a:t> </a:t>
            </a:r>
            <a:r>
              <a:rPr lang="en-US" sz="2000" b="1" err="1">
                <a:solidFill>
                  <a:srgbClr val="002060"/>
                </a:solidFill>
                <a:latin typeface="Arial" panose="020B0604020202020204" pitchFamily="34" charset="0"/>
                <a:cs typeface="Arial" panose="020B0604020202020204" pitchFamily="34" charset="0"/>
              </a:rPr>
              <a:t>tượng</a:t>
            </a:r>
            <a:r>
              <a:rPr lang="en-US" sz="2000" b="1">
                <a:solidFill>
                  <a:srgbClr val="002060"/>
                </a:solidFill>
                <a:latin typeface="Arial" panose="020B0604020202020204" pitchFamily="34" charset="0"/>
                <a:cs typeface="Arial" panose="020B0604020202020204" pitchFamily="34" charset="0"/>
              </a:rPr>
              <a:t> </a:t>
            </a:r>
            <a:r>
              <a:rPr lang="en-US" sz="2000" b="1" err="1">
                <a:solidFill>
                  <a:srgbClr val="002060"/>
                </a:solidFill>
                <a:latin typeface="Arial" panose="020B0604020202020204" pitchFamily="34" charset="0"/>
                <a:cs typeface="Arial" panose="020B0604020202020204" pitchFamily="34" charset="0"/>
              </a:rPr>
              <a:t>trực</a:t>
            </a:r>
            <a:r>
              <a:rPr lang="en-US" sz="2000" b="1">
                <a:solidFill>
                  <a:srgbClr val="002060"/>
                </a:solidFill>
                <a:latin typeface="Arial" panose="020B0604020202020204" pitchFamily="34" charset="0"/>
                <a:cs typeface="Arial" panose="020B0604020202020204" pitchFamily="34" charset="0"/>
              </a:rPr>
              <a:t> KBCB</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err="1">
                <a:solidFill>
                  <a:srgbClr val="002060"/>
                </a:solidFill>
                <a:latin typeface="Arial" panose="020B0604020202020204" pitchFamily="34" charset="0"/>
                <a:cs typeface="Arial" panose="020B0604020202020204" pitchFamily="34" charset="0"/>
              </a:rPr>
              <a:t>Áp</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dụng</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đối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với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các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cơ</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sở</a:t>
            </a:r>
            <a:r>
              <a:rPr lang="en-US" sz="2000">
                <a:solidFill>
                  <a:srgbClr val="002060"/>
                </a:solidFill>
                <a:latin typeface="Arial" panose="020B0604020202020204" pitchFamily="34" charset="0"/>
                <a:cs typeface="Arial" panose="020B0604020202020204" pitchFamily="34" charset="0"/>
              </a:rPr>
              <a:t> KBCB </a:t>
            </a:r>
            <a:r>
              <a:rPr lang="en-US" sz="2000" err="1">
                <a:solidFill>
                  <a:srgbClr val="C00000"/>
                </a:solidFill>
                <a:latin typeface="Arial" panose="020B0604020202020204" pitchFamily="34" charset="0"/>
                <a:cs typeface="Arial" panose="020B0604020202020204" pitchFamily="34" charset="0"/>
              </a:rPr>
              <a:t>có</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giường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bệnh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nội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trú</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cơ</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sở</a:t>
            </a:r>
            <a:r>
              <a:rPr lang="en-US" sz="2000">
                <a:solidFill>
                  <a:srgbClr val="002060"/>
                </a:solidFill>
                <a:latin typeface="Arial" panose="020B0604020202020204" pitchFamily="34" charset="0"/>
                <a:cs typeface="Arial" panose="020B0604020202020204" pitchFamily="34" charset="0"/>
              </a:rPr>
              <a:t> KBCB </a:t>
            </a:r>
            <a:r>
              <a:rPr lang="en-US" sz="2000" err="1">
                <a:solidFill>
                  <a:srgbClr val="C00000"/>
                </a:solidFill>
                <a:latin typeface="Arial" panose="020B0604020202020204" pitchFamily="34" charset="0"/>
                <a:cs typeface="Arial" panose="020B0604020202020204" pitchFamily="34" charset="0"/>
              </a:rPr>
              <a:t>có</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giường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lưu</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cơ</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sở</a:t>
            </a:r>
            <a:r>
              <a:rPr lang="en-US" sz="2000">
                <a:solidFill>
                  <a:srgbClr val="00206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cấp</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cứu</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ngoại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viện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sau</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đây</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gọi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tắt</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là</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cơ</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sở</a:t>
            </a:r>
            <a:r>
              <a:rPr lang="en-US" sz="2000">
                <a:solidFill>
                  <a:srgbClr val="002060"/>
                </a:solidFill>
                <a:latin typeface="Arial" panose="020B0604020202020204" pitchFamily="34" charset="0"/>
                <a:cs typeface="Arial" panose="020B0604020202020204" pitchFamily="34" charset="0"/>
              </a:rPr>
              <a:t> KBCB).</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b="1" err="1">
                <a:solidFill>
                  <a:srgbClr val="002060"/>
                </a:solidFill>
                <a:latin typeface="Arial" panose="020B0604020202020204" pitchFamily="34" charset="0"/>
                <a:cs typeface="Arial" panose="020B0604020202020204" pitchFamily="34" charset="0"/>
              </a:rPr>
              <a:t>Điều</a:t>
            </a:r>
            <a:r>
              <a:rPr lang="en-US" sz="2000" b="1">
                <a:solidFill>
                  <a:srgbClr val="002060"/>
                </a:solidFill>
                <a:latin typeface="Arial" panose="020B0604020202020204" pitchFamily="34" charset="0"/>
                <a:cs typeface="Arial" panose="020B0604020202020204" pitchFamily="34" charset="0"/>
              </a:rPr>
              <a:t> 43. </a:t>
            </a:r>
            <a:r>
              <a:rPr lang="en-US" sz="2000" b="1" err="1">
                <a:solidFill>
                  <a:srgbClr val="002060"/>
                </a:solidFill>
                <a:latin typeface="Arial" panose="020B0604020202020204" pitchFamily="34" charset="0"/>
                <a:cs typeface="Arial" panose="020B0604020202020204" pitchFamily="34" charset="0"/>
              </a:rPr>
              <a:t>Nguyên</a:t>
            </a:r>
            <a:r>
              <a:rPr lang="en-US" sz="2000" b="1">
                <a:solidFill>
                  <a:srgbClr val="002060"/>
                </a:solidFill>
                <a:latin typeface="Arial" panose="020B0604020202020204" pitchFamily="34" charset="0"/>
                <a:cs typeface="Arial" panose="020B0604020202020204" pitchFamily="34" charset="0"/>
              </a:rPr>
              <a:t> </a:t>
            </a:r>
            <a:r>
              <a:rPr lang="en-US" sz="2000" b="1" err="1">
                <a:solidFill>
                  <a:srgbClr val="002060"/>
                </a:solidFill>
                <a:latin typeface="Arial" panose="020B0604020202020204" pitchFamily="34" charset="0"/>
                <a:cs typeface="Arial" panose="020B0604020202020204" pitchFamily="34" charset="0"/>
              </a:rPr>
              <a:t>tắc</a:t>
            </a:r>
            <a:r>
              <a:rPr lang="en-US" sz="2000" b="1">
                <a:solidFill>
                  <a:srgbClr val="002060"/>
                </a:solidFill>
                <a:latin typeface="Arial" panose="020B0604020202020204" pitchFamily="34" charset="0"/>
                <a:cs typeface="Arial" panose="020B0604020202020204" pitchFamily="34" charset="0"/>
              </a:rPr>
              <a:t> </a:t>
            </a:r>
            <a:r>
              <a:rPr lang="en-US" sz="2000" b="1" err="1">
                <a:solidFill>
                  <a:srgbClr val="002060"/>
                </a:solidFill>
                <a:latin typeface="Arial" panose="020B0604020202020204" pitchFamily="34" charset="0"/>
                <a:cs typeface="Arial" panose="020B0604020202020204" pitchFamily="34" charset="0"/>
              </a:rPr>
              <a:t>trực</a:t>
            </a:r>
            <a:r>
              <a:rPr lang="en-US" sz="2000" b="1">
                <a:solidFill>
                  <a:srgbClr val="002060"/>
                </a:solidFill>
                <a:latin typeface="Arial" panose="020B0604020202020204" pitchFamily="34" charset="0"/>
                <a:cs typeface="Arial" panose="020B0604020202020204" pitchFamily="34" charset="0"/>
              </a:rPr>
              <a:t> KBCB</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a:solidFill>
                  <a:srgbClr val="002060"/>
                </a:solidFill>
                <a:latin typeface="Arial" panose="020B0604020202020204" pitchFamily="34" charset="0"/>
                <a:cs typeface="Arial" panose="020B0604020202020204" pitchFamily="34" charset="0"/>
              </a:rPr>
              <a:t>1.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ngoài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giờ</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hành</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chính</a:t>
            </a:r>
            <a:r>
              <a:rPr lang="en-US" sz="2000">
                <a:solidFill>
                  <a:srgbClr val="002060"/>
                </a:solidFill>
                <a:latin typeface="Arial" panose="020B0604020202020204" pitchFamily="34" charset="0"/>
                <a:cs typeface="Arial" panose="020B0604020202020204" pitchFamily="34" charset="0"/>
              </a:rPr>
              <a:t>, ngày </a:t>
            </a:r>
            <a:r>
              <a:rPr lang="en-US" sz="2000" err="1">
                <a:solidFill>
                  <a:srgbClr val="002060"/>
                </a:solidFill>
                <a:latin typeface="Arial" panose="020B0604020202020204" pitchFamily="34" charset="0"/>
                <a:cs typeface="Arial" panose="020B0604020202020204" pitchFamily="34" charset="0"/>
              </a:rPr>
              <a:t>lễ</a:t>
            </a:r>
            <a:r>
              <a:rPr lang="en-US" sz="2000">
                <a:solidFill>
                  <a:srgbClr val="002060"/>
                </a:solidFill>
                <a:latin typeface="Arial" panose="020B0604020202020204" pitchFamily="34" charset="0"/>
                <a:cs typeface="Arial" panose="020B0604020202020204" pitchFamily="34" charset="0"/>
              </a:rPr>
              <a:t>, ngày </a:t>
            </a:r>
            <a:r>
              <a:rPr lang="en-US" sz="2000" err="1">
                <a:solidFill>
                  <a:srgbClr val="002060"/>
                </a:solidFill>
                <a:latin typeface="Arial" panose="020B0604020202020204" pitchFamily="34" charset="0"/>
                <a:cs typeface="Arial" panose="020B0604020202020204" pitchFamily="34" charset="0"/>
              </a:rPr>
              <a:t>nghỉ</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phải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được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cơ</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sở</a:t>
            </a:r>
            <a:r>
              <a:rPr lang="en-US" sz="2000">
                <a:solidFill>
                  <a:srgbClr val="002060"/>
                </a:solidFill>
                <a:latin typeface="Arial" panose="020B0604020202020204" pitchFamily="34" charset="0"/>
                <a:cs typeface="Arial" panose="020B0604020202020204" pitchFamily="34" charset="0"/>
              </a:rPr>
              <a:t> KBCB </a:t>
            </a:r>
            <a:r>
              <a:rPr lang="en-US" sz="2000" err="1">
                <a:solidFill>
                  <a:srgbClr val="002060"/>
                </a:solidFill>
                <a:latin typeface="Arial" panose="020B0604020202020204" pitchFamily="34" charset="0"/>
                <a:cs typeface="Arial" panose="020B0604020202020204" pitchFamily="34" charset="0"/>
              </a:rPr>
              <a:t>tổ</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chức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bảo</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đảm</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hoạt</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động</a:t>
            </a:r>
            <a:r>
              <a:rPr lang="en-US" sz="2000">
                <a:solidFill>
                  <a:srgbClr val="002060"/>
                </a:solidFill>
                <a:latin typeface="Arial" panose="020B0604020202020204" pitchFamily="34" charset="0"/>
                <a:cs typeface="Arial" panose="020B0604020202020204" pitchFamily="34" charset="0"/>
              </a:rPr>
              <a:t> KBCB </a:t>
            </a:r>
            <a:r>
              <a:rPr lang="en-US" sz="2000" err="1">
                <a:solidFill>
                  <a:srgbClr val="002060"/>
                </a:solidFill>
                <a:latin typeface="Arial" panose="020B0604020202020204" pitchFamily="34" charset="0"/>
                <a:cs typeface="Arial" panose="020B0604020202020204" pitchFamily="34" charset="0"/>
              </a:rPr>
              <a:t>liên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tục</a:t>
            </a:r>
            <a:r>
              <a:rPr lang="en-US" sz="2000">
                <a:solidFill>
                  <a:srgbClr val="002060"/>
                </a:solidFill>
                <a:latin typeface="Arial" panose="020B0604020202020204" pitchFamily="34" charset="0"/>
                <a:cs typeface="Arial" panose="020B0604020202020204" pitchFamily="34" charset="0"/>
              </a:rPr>
              <a:t> 24/24 </a:t>
            </a:r>
            <a:r>
              <a:rPr lang="en-US" sz="2000" err="1">
                <a:solidFill>
                  <a:srgbClr val="002060"/>
                </a:solidFill>
                <a:latin typeface="Arial" panose="020B0604020202020204" pitchFamily="34" charset="0"/>
                <a:cs typeface="Arial" panose="020B0604020202020204" pitchFamily="34" charset="0"/>
              </a:rPr>
              <a:t>giờ</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trong</a:t>
            </a:r>
            <a:r>
              <a:rPr lang="en-US" sz="2000">
                <a:solidFill>
                  <a:srgbClr val="002060"/>
                </a:solidFill>
                <a:latin typeface="Arial" panose="020B0604020202020204" pitchFamily="34" charset="0"/>
                <a:cs typeface="Arial" panose="020B0604020202020204" pitchFamily="34" charset="0"/>
              </a:rPr>
              <a:t> ngày.</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a:solidFill>
                  <a:srgbClr val="002060"/>
                </a:solidFill>
                <a:latin typeface="Arial" panose="020B0604020202020204" pitchFamily="34" charset="0"/>
                <a:cs typeface="Arial" panose="020B0604020202020204" pitchFamily="34" charset="0"/>
              </a:rPr>
              <a:t>2. </a:t>
            </a:r>
            <a:r>
              <a:rPr lang="en-US" sz="2000" err="1">
                <a:solidFill>
                  <a:srgbClr val="002060"/>
                </a:solidFill>
                <a:latin typeface="Arial" panose="020B0604020202020204" pitchFamily="34" charset="0"/>
                <a:cs typeface="Arial" panose="020B0604020202020204" pitchFamily="34" charset="0"/>
              </a:rPr>
              <a:t>Các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phiên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phải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được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tổ</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chức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chặt</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chẽ</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có</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đầy</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đủ</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nhân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lực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phương</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tiện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vận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chuyển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thiết</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bị</a:t>
            </a:r>
            <a:r>
              <a:rPr lang="en-US" sz="2000">
                <a:solidFill>
                  <a:srgbClr val="002060"/>
                </a:solidFill>
                <a:latin typeface="Arial" panose="020B0604020202020204" pitchFamily="34" charset="0"/>
                <a:cs typeface="Arial" panose="020B0604020202020204" pitchFamily="34" charset="0"/>
              </a:rPr>
              <a:t> y </a:t>
            </a:r>
            <a:r>
              <a:rPr lang="en-US" sz="2000" err="1">
                <a:solidFill>
                  <a:srgbClr val="002060"/>
                </a:solidFill>
                <a:latin typeface="Arial" panose="020B0604020202020204" pitchFamily="34" charset="0"/>
                <a:cs typeface="Arial" panose="020B0604020202020204" pitchFamily="34" charset="0"/>
              </a:rPr>
              <a:t>tế</a:t>
            </a:r>
            <a:r>
              <a:rPr lang="en-US" sz="2000">
                <a:solidFill>
                  <a:srgbClr val="002060"/>
                </a:solidFill>
                <a:latin typeface="Arial" panose="020B0604020202020204" pitchFamily="34" charset="0"/>
                <a:cs typeface="Arial" panose="020B0604020202020204" pitchFamily="34" charset="0"/>
              </a:rPr>
              <a:t> và </a:t>
            </a:r>
            <a:r>
              <a:rPr lang="en-US" sz="2000" err="1">
                <a:solidFill>
                  <a:srgbClr val="002060"/>
                </a:solidFill>
                <a:latin typeface="Arial" panose="020B0604020202020204" pitchFamily="34" charset="0"/>
                <a:cs typeface="Arial" panose="020B0604020202020204" pitchFamily="34" charset="0"/>
              </a:rPr>
              <a:t>thuốc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để</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cấp</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cứu</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người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bệnh</a:t>
            </a:r>
            <a:r>
              <a:rPr lang="en-US" sz="2000">
                <a:solidFill>
                  <a:srgbClr val="002060"/>
                </a:solidFill>
                <a:latin typeface="Arial" panose="020B0604020202020204" pitchFamily="34" charset="0"/>
                <a:cs typeface="Arial" panose="020B0604020202020204" pitchFamily="34" charset="0"/>
              </a:rPr>
              <a:t>.</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a:solidFill>
                  <a:srgbClr val="002060"/>
                </a:solidFill>
                <a:latin typeface="Arial" panose="020B0604020202020204" pitchFamily="34" charset="0"/>
                <a:cs typeface="Arial" panose="020B0604020202020204" pitchFamily="34" charset="0"/>
              </a:rPr>
              <a:t>3. </a:t>
            </a:r>
            <a:r>
              <a:rPr lang="en-US" sz="2000" err="1">
                <a:solidFill>
                  <a:srgbClr val="002060"/>
                </a:solidFill>
                <a:latin typeface="Arial" panose="020B0604020202020204" pitchFamily="34" charset="0"/>
                <a:cs typeface="Arial" panose="020B0604020202020204" pitchFamily="34" charset="0"/>
              </a:rPr>
              <a:t>Các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vị</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trí</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phải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bảo</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đảm</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dễ</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tiếp</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cận</a:t>
            </a:r>
            <a:r>
              <a:rPr lang="en-US" sz="2000">
                <a:solidFill>
                  <a:srgbClr val="002060"/>
                </a:solidFill>
                <a:latin typeface="Arial" panose="020B0604020202020204" pitchFamily="34" charset="0"/>
                <a:cs typeface="Arial" panose="020B0604020202020204" pitchFamily="34" charset="0"/>
              </a:rPr>
              <a:t> và </a:t>
            </a:r>
            <a:r>
              <a:rPr lang="en-US" sz="2000" err="1">
                <a:solidFill>
                  <a:srgbClr val="002060"/>
                </a:solidFill>
                <a:latin typeface="Arial" panose="020B0604020202020204" pitchFamily="34" charset="0"/>
                <a:cs typeface="Arial" panose="020B0604020202020204" pitchFamily="34" charset="0"/>
              </a:rPr>
              <a:t>đủ</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thông</a:t>
            </a:r>
            <a:r>
              <a:rPr lang="en-US" sz="2000">
                <a:solidFill>
                  <a:srgbClr val="002060"/>
                </a:solidFill>
                <a:latin typeface="Arial" panose="020B0604020202020204" pitchFamily="34" charset="0"/>
                <a:cs typeface="Arial" panose="020B0604020202020204" pitchFamily="34" charset="0"/>
              </a:rPr>
              <a:t> tin </a:t>
            </a:r>
            <a:r>
              <a:rPr lang="en-US" sz="2000" err="1">
                <a:solidFill>
                  <a:srgbClr val="002060"/>
                </a:solidFill>
                <a:latin typeface="Arial" panose="020B0604020202020204" pitchFamily="34" charset="0"/>
                <a:cs typeface="Arial" panose="020B0604020202020204" pitchFamily="34" charset="0"/>
              </a:rPr>
              <a:t>liên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lạc</a:t>
            </a:r>
            <a:r>
              <a:rPr lang="en-US" sz="2000">
                <a:solidFill>
                  <a:srgbClr val="002060"/>
                </a:solidFill>
                <a:latin typeface="Arial" panose="020B0604020202020204" pitchFamily="34" charset="0"/>
                <a:cs typeface="Arial" panose="020B0604020202020204" pitchFamily="34" charset="0"/>
              </a:rPr>
              <a:t>.</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a:solidFill>
                  <a:srgbClr val="002060"/>
                </a:solidFill>
                <a:latin typeface="Arial" panose="020B0604020202020204" pitchFamily="34" charset="0"/>
                <a:cs typeface="Arial" panose="020B0604020202020204" pitchFamily="34" charset="0"/>
              </a:rPr>
              <a:t>4. </a:t>
            </a:r>
            <a:r>
              <a:rPr lang="en-US" sz="2000" err="1">
                <a:solidFill>
                  <a:srgbClr val="002060"/>
                </a:solidFill>
                <a:latin typeface="Arial" panose="020B0604020202020204" pitchFamily="34" charset="0"/>
                <a:cs typeface="Arial" panose="020B0604020202020204" pitchFamily="34" charset="0"/>
              </a:rPr>
              <a:t>Người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phải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có</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mặt</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trước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giờ</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nhận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để</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nhận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bàn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giao</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của</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phiên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trước</a:t>
            </a:r>
            <a:r>
              <a:rPr lang="en-US" sz="2000">
                <a:solidFill>
                  <a:srgbClr val="002060"/>
                </a:solidFill>
                <a:latin typeface="Arial" panose="020B0604020202020204" pitchFamily="34" charset="0"/>
                <a:cs typeface="Arial" panose="020B0604020202020204" pitchFamily="34" charset="0"/>
              </a:rPr>
              <a:t> và </a:t>
            </a:r>
            <a:r>
              <a:rPr lang="en-US" sz="2000" err="1">
                <a:solidFill>
                  <a:srgbClr val="002060"/>
                </a:solidFill>
                <a:latin typeface="Arial" panose="020B0604020202020204" pitchFamily="34" charset="0"/>
                <a:cs typeface="Arial" panose="020B0604020202020204" pitchFamily="34" charset="0"/>
              </a:rPr>
              <a:t>khi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hết</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giờ</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phải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bàn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giao</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cho</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phiên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sau</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không</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được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rời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bỏ</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vị</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trí</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và </a:t>
            </a:r>
            <a:r>
              <a:rPr lang="en-US" sz="2000" err="1">
                <a:solidFill>
                  <a:srgbClr val="002060"/>
                </a:solidFill>
                <a:latin typeface="Arial" panose="020B0604020202020204" pitchFamily="34" charset="0"/>
                <a:cs typeface="Arial" panose="020B0604020202020204" pitchFamily="34" charset="0"/>
              </a:rPr>
              <a:t>phải</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thực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hiện</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mệnh</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lệnh</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trực</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của</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cấp</a:t>
            </a:r>
            <a:r>
              <a:rPr lang="en-US" sz="2000">
                <a:solidFill>
                  <a:srgbClr val="002060"/>
                </a:solidFill>
                <a:latin typeface="Arial" panose="020B0604020202020204" pitchFamily="34" charset="0"/>
                <a:cs typeface="Arial" panose="020B0604020202020204" pitchFamily="34" charset="0"/>
              </a:rPr>
              <a:t> </a:t>
            </a:r>
            <a:r>
              <a:rPr lang="en-US" sz="2000" err="1">
                <a:solidFill>
                  <a:srgbClr val="002060"/>
                </a:solidFill>
                <a:latin typeface="Arial" panose="020B0604020202020204" pitchFamily="34" charset="0"/>
                <a:cs typeface="Arial" panose="020B0604020202020204" pitchFamily="34" charset="0"/>
              </a:rPr>
              <a:t>trên</a:t>
            </a:r>
            <a:r>
              <a:rPr lang="en-US" sz="2000">
                <a:solidFill>
                  <a:srgbClr val="002060"/>
                </a:solidFill>
                <a:latin typeface="Arial" panose="020B0604020202020204" pitchFamily="34" charset="0"/>
                <a:cs typeface="Arial" panose="020B0604020202020204" pitchFamily="34" charset="0"/>
              </a:rPr>
              <a:t>.</a:t>
            </a:r>
            <a:endParaRPr lang="vi-VN" sz="20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000">
                <a:solidFill>
                  <a:srgbClr val="C00000"/>
                </a:solidFill>
                <a:latin typeface="Arial" panose="020B0604020202020204" pitchFamily="34" charset="0"/>
                <a:cs typeface="Arial" panose="020B0604020202020204" pitchFamily="34" charset="0"/>
              </a:rPr>
              <a:t>5. </a:t>
            </a:r>
            <a:r>
              <a:rPr lang="en-US" sz="2000" err="1">
                <a:solidFill>
                  <a:srgbClr val="C00000"/>
                </a:solidFill>
                <a:latin typeface="Arial" panose="020B0604020202020204" pitchFamily="34" charset="0"/>
                <a:cs typeface="Arial" panose="020B0604020202020204" pitchFamily="34" charset="0"/>
              </a:rPr>
              <a:t>Danh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sách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các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thành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viên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được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phân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công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theo</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tháng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lịch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được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công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bố</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trước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thời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điểm</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ít</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nhất</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một</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tuần</a:t>
            </a:r>
            <a:r>
              <a:rPr lang="en-US" sz="2000">
                <a:solidFill>
                  <a:srgbClr val="C00000"/>
                </a:solidFill>
                <a:latin typeface="Arial" panose="020B0604020202020204" pitchFamily="34" charset="0"/>
                <a:cs typeface="Arial" panose="020B0604020202020204" pitchFamily="34" charset="0"/>
              </a:rPr>
              <a:t>, do </a:t>
            </a:r>
            <a:r>
              <a:rPr lang="en-US" sz="2000" err="1">
                <a:solidFill>
                  <a:srgbClr val="C00000"/>
                </a:solidFill>
                <a:latin typeface="Arial" panose="020B0604020202020204" pitchFamily="34" charset="0"/>
                <a:cs typeface="Arial" panose="020B0604020202020204" pitchFamily="34" charset="0"/>
              </a:rPr>
              <a:t>lãnh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đạo</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bệnh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viện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ký</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duyệt</a:t>
            </a:r>
            <a:r>
              <a:rPr lang="en-US" sz="2000">
                <a:solidFill>
                  <a:srgbClr val="C00000"/>
                </a:solidFill>
                <a:latin typeface="Arial" panose="020B0604020202020204" pitchFamily="34" charset="0"/>
                <a:cs typeface="Arial" panose="020B0604020202020204" pitchFamily="34" charset="0"/>
              </a:rPr>
              <a:t> và </a:t>
            </a:r>
            <a:r>
              <a:rPr lang="en-US" sz="2000" err="1">
                <a:solidFill>
                  <a:srgbClr val="C00000"/>
                </a:solidFill>
                <a:latin typeface="Arial" panose="020B0604020202020204" pitchFamily="34" charset="0"/>
                <a:cs typeface="Arial" panose="020B0604020202020204" pitchFamily="34" charset="0"/>
              </a:rPr>
              <a:t>được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ghi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trên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bảng</a:t>
            </a:r>
            <a:r>
              <a:rPr lang="en-US" sz="2000">
                <a:solidFill>
                  <a:srgbClr val="C00000"/>
                </a:solidFill>
                <a:latin typeface="Arial" panose="020B0604020202020204" pitchFamily="34" charset="0"/>
                <a:cs typeface="Arial" panose="020B0604020202020204" pitchFamily="34" charset="0"/>
              </a:rPr>
              <a:t> ở </a:t>
            </a:r>
            <a:r>
              <a:rPr lang="en-US" sz="2000" err="1">
                <a:solidFill>
                  <a:srgbClr val="C00000"/>
                </a:solidFill>
                <a:latin typeface="Arial" panose="020B0604020202020204" pitchFamily="34" charset="0"/>
                <a:cs typeface="Arial" panose="020B0604020202020204" pitchFamily="34" charset="0"/>
              </a:rPr>
              <a:t>mỗi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vị</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trí</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Công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chức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viên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chức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người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lao</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động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đã</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được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phân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công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theo</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lịch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chỉ</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được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thực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hiện</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đổi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trực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ngang</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cấp</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khi</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được</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sự</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phê</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duyệt</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của</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lãnh</a:t>
            </a:r>
            <a:r>
              <a:rPr lang="en-US" sz="2000">
                <a:solidFill>
                  <a:srgbClr val="C00000"/>
                </a:solidFill>
                <a:latin typeface="Arial" panose="020B0604020202020204" pitchFamily="34" charset="0"/>
                <a:cs typeface="Arial" panose="020B0604020202020204" pitchFamily="34" charset="0"/>
              </a:rPr>
              <a:t> </a:t>
            </a:r>
            <a:r>
              <a:rPr lang="en-US" sz="2000" err="1">
                <a:solidFill>
                  <a:srgbClr val="C00000"/>
                </a:solidFill>
                <a:latin typeface="Arial" panose="020B0604020202020204" pitchFamily="34" charset="0"/>
                <a:cs typeface="Arial" panose="020B0604020202020204" pitchFamily="34" charset="0"/>
              </a:rPr>
              <a:t>đạo</a:t>
            </a:r>
            <a:r>
              <a:rPr lang="en-US" sz="2000">
                <a:solidFill>
                  <a:srgbClr val="C00000"/>
                </a:solidFill>
                <a:latin typeface="Arial" panose="020B0604020202020204" pitchFamily="34" charset="0"/>
                <a:cs typeface="Arial" panose="020B0604020202020204" pitchFamily="34" charset="0"/>
              </a:rPr>
              <a:t>.</a:t>
            </a:r>
            <a:endParaRPr lang="vi-VN" sz="200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75311682"/>
      </p:ext>
    </p:ext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765843"/>
          </a:xfrm>
        </p:spPr>
        <p:txBody>
          <a:bodyPr>
            <a:noAutofit/>
          </a:bodyPr>
          <a:lstStyle/>
          <a:p>
            <a:r>
              <a:rPr lang="en-US" sz="3600" b="1">
                <a:solidFill>
                  <a:srgbClr val="002060"/>
                </a:solidFill>
                <a:latin typeface="Cambria" panose="02040503050406030204" pitchFamily="18" charset="0"/>
                <a:ea typeface="Cambria" panose="02040503050406030204" pitchFamily="18" charset="0"/>
                <a:cs typeface="Arial" panose="020B0604020202020204" pitchFamily="34" charset="0"/>
              </a:rPr>
              <a:t>Điều 44. Nhiệm vụ của các vị trí trực trong BV</a:t>
            </a:r>
            <a:endParaRPr lang="vi-VN" sz="36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
        <p:nvSpPr>
          <p:cNvPr id="3" name="Content Placeholder 2"/>
          <p:cNvSpPr>
            <a:spLocks noGrp="1"/>
          </p:cNvSpPr>
          <p:nvPr>
            <p:ph idx="1"/>
          </p:nvPr>
        </p:nvSpPr>
        <p:spPr>
          <a:xfrm>
            <a:off x="589547" y="1335504"/>
            <a:ext cx="10764253" cy="5522495"/>
          </a:xfrm>
        </p:spPr>
        <p:txBody>
          <a:bodyPr>
            <a:normAutofit/>
          </a:bodyPr>
          <a:lstStyle/>
          <a:p>
            <a:pPr marL="514350" indent="-514350" algn="just">
              <a:lnSpc>
                <a:spcPct val="110000"/>
              </a:lnSpc>
              <a:spcBef>
                <a:spcPts val="600"/>
              </a:spcBef>
              <a:spcAft>
                <a:spcPts val="600"/>
              </a:spcAft>
              <a:buAutoNum type="arabicPeriod"/>
            </a:pP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lãnh</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đạo</a:t>
            </a:r>
            <a:endParaRPr lang="en-US">
              <a:solidFill>
                <a:srgbClr val="002060"/>
              </a:solidFill>
              <a:latin typeface="Arial" panose="020B0604020202020204" pitchFamily="34" charset="0"/>
              <a:cs typeface="Arial" panose="020B0604020202020204" pitchFamily="34" charset="0"/>
            </a:endParaRPr>
          </a:p>
          <a:p>
            <a:pPr marL="514350" indent="-514350" algn="just">
              <a:lnSpc>
                <a:spcPct val="110000"/>
              </a:lnSpc>
              <a:spcBef>
                <a:spcPts val="600"/>
              </a:spcBef>
              <a:spcAft>
                <a:spcPts val="600"/>
              </a:spcAft>
              <a:buAutoNum type="arabicPeriod"/>
            </a:pP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lâm</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sàng</a:t>
            </a:r>
            <a:endParaRPr lang="en-US">
              <a:solidFill>
                <a:srgbClr val="002060"/>
              </a:solidFill>
              <a:latin typeface="Arial" panose="020B0604020202020204" pitchFamily="34" charset="0"/>
              <a:cs typeface="Arial" panose="020B0604020202020204" pitchFamily="34" charset="0"/>
            </a:endParaRPr>
          </a:p>
          <a:p>
            <a:pPr marL="514350" indent="-514350" algn="just">
              <a:lnSpc>
                <a:spcPct val="110000"/>
              </a:lnSpc>
              <a:spcBef>
                <a:spcPts val="600"/>
              </a:spcBef>
              <a:spcAft>
                <a:spcPts val="600"/>
              </a:spcAft>
              <a:buAutoNum type="arabicPeriod"/>
            </a:pP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cận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lâm</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sàng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tổ</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chức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riêng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từng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khoa</a:t>
            </a:r>
            <a:endParaRPr lang="en-US">
              <a:solidFill>
                <a:srgbClr val="002060"/>
              </a:solidFill>
              <a:latin typeface="Arial" panose="020B0604020202020204" pitchFamily="34" charset="0"/>
              <a:cs typeface="Arial" panose="020B0604020202020204" pitchFamily="34" charset="0"/>
            </a:endParaRPr>
          </a:p>
          <a:p>
            <a:pPr marL="514350" indent="-514350" algn="just">
              <a:lnSpc>
                <a:spcPct val="110000"/>
              </a:lnSpc>
              <a:spcBef>
                <a:spcPts val="600"/>
              </a:spcBef>
              <a:spcAft>
                <a:spcPts val="600"/>
              </a:spcAft>
              <a:buFont typeface="Arial" panose="020B0604020202020204" pitchFamily="34" charset="0"/>
              <a:buAutoNum type="arabicPeriod"/>
            </a:pP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hậu</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cần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quản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trị</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dược</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và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vật</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tư</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thiết</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bị</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y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tế</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tài</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chính</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kế</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toán</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công</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nghệ</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thông</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tin;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điện</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nước</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hành</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chính</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bảo</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vệ</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lái</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err="1">
                <a:solidFill>
                  <a:srgbClr val="002060"/>
                </a:solidFill>
                <a:latin typeface="Arial" panose="020B0604020202020204" pitchFamily="34" charset="0"/>
                <a:ea typeface="Times New Roman" panose="02020603050405020304" pitchFamily="18" charset="0"/>
                <a:cs typeface="Arial" panose="020B0604020202020204" pitchFamily="34" charset="0"/>
              </a:rPr>
              <a:t>xe</a:t>
            </a:r>
            <a:r>
              <a:rPr lang="en-US">
                <a:solidFill>
                  <a:srgbClr val="002060"/>
                </a:solidFill>
                <a:latin typeface="Arial" panose="020B0604020202020204" pitchFamily="34" charset="0"/>
                <a:ea typeface="Times New Roman" panose="02020603050405020304" pitchFamily="18" charset="0"/>
                <a:cs typeface="Arial" panose="020B0604020202020204" pitchFamily="34" charset="0"/>
              </a:rPr>
              <a:t> </a:t>
            </a:r>
            <a:endParaRPr lang="vi-VN">
              <a:solidFill>
                <a:srgbClr val="002060"/>
              </a:solidFill>
              <a:latin typeface="Arial" panose="020B0604020202020204" pitchFamily="34" charset="0"/>
              <a:cs typeface="Arial" panose="020B0604020202020204" pitchFamily="34" charset="0"/>
            </a:endParaRPr>
          </a:p>
          <a:p>
            <a:pPr marL="514350" indent="-514350" algn="just">
              <a:lnSpc>
                <a:spcPct val="110000"/>
              </a:lnSpc>
              <a:spcBef>
                <a:spcPts val="600"/>
              </a:spcBef>
              <a:spcAft>
                <a:spcPts val="600"/>
              </a:spcAft>
              <a:buFont typeface="Arial" panose="020B0604020202020204" pitchFamily="34" charset="0"/>
              <a:buAutoNum type="arabicPeriod"/>
            </a:pPr>
            <a:r>
              <a:rPr lang="en-US" err="1">
                <a:solidFill>
                  <a:srgbClr val="FF0000"/>
                </a:solidFill>
                <a:latin typeface="Arial" panose="020B0604020202020204" pitchFamily="34" charset="0"/>
                <a:cs typeface="Arial" panose="020B0604020202020204" pitchFamily="34" charset="0"/>
              </a:rPr>
              <a:t>Trực</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thường</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trú</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ngoại</a:t>
            </a:r>
            <a:r>
              <a:rPr lang="en-US">
                <a:solidFill>
                  <a:srgbClr val="FF0000"/>
                </a:solidFill>
                <a:latin typeface="Arial" panose="020B0604020202020204" pitchFamily="34" charset="0"/>
                <a:cs typeface="Arial" panose="020B0604020202020204" pitchFamily="34" charset="0"/>
              </a:rPr>
              <a:t> </a:t>
            </a:r>
            <a:r>
              <a:rPr lang="en-US" err="1">
                <a:solidFill>
                  <a:srgbClr val="FF0000"/>
                </a:solidFill>
                <a:latin typeface="Arial" panose="020B0604020202020204" pitchFamily="34" charset="0"/>
                <a:cs typeface="Arial" panose="020B0604020202020204" pitchFamily="34" charset="0"/>
              </a:rPr>
              <a:t>viện</a:t>
            </a:r>
            <a:endParaRPr lang="vi-VN">
              <a:solidFill>
                <a:srgbClr val="FF0000"/>
              </a:solidFill>
              <a:latin typeface="Arial" panose="020B0604020202020204" pitchFamily="34" charset="0"/>
              <a:cs typeface="Arial" panose="020B0604020202020204" pitchFamily="34" charset="0"/>
            </a:endParaRPr>
          </a:p>
          <a:p>
            <a:pPr marL="514350" indent="-514350" algn="just">
              <a:lnSpc>
                <a:spcPct val="110000"/>
              </a:lnSpc>
              <a:spcBef>
                <a:spcPts val="600"/>
              </a:spcBef>
              <a:spcAft>
                <a:spcPts val="600"/>
              </a:spcAft>
              <a:buAutoNum type="arabicPeriod"/>
            </a:pPr>
            <a:endParaRPr lang="vi-VN">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8839719"/>
      </p:ext>
    </p:ext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76011"/>
            <a:ext cx="11097126" cy="1343359"/>
          </a:xfrm>
        </p:spPr>
        <p:txBody>
          <a:bodyPr>
            <a:noAutofit/>
          </a:bodyPr>
          <a:lstStyle/>
          <a:p>
            <a:r>
              <a:rPr lang="en-US" sz="3200" b="1">
                <a:solidFill>
                  <a:srgbClr val="002060"/>
                </a:solidFill>
                <a:latin typeface="Cambria" panose="02040503050406030204" pitchFamily="18" charset="0"/>
                <a:ea typeface="Cambria" panose="02040503050406030204" pitchFamily="18" charset="0"/>
                <a:cs typeface="Arial" panose="020B0604020202020204" pitchFamily="34" charset="0"/>
              </a:rPr>
              <a:t>Điều 46. Trực tại CS KBCB có hình thức tổ chức </a:t>
            </a:r>
            <a:r>
              <a:rPr lang="en-US" sz="3200" b="1">
                <a:solidFill>
                  <a:srgbClr val="FF0000"/>
                </a:solidFill>
                <a:latin typeface="Cambria" panose="02040503050406030204" pitchFamily="18" charset="0"/>
                <a:ea typeface="Cambria" panose="02040503050406030204" pitchFamily="18" charset="0"/>
                <a:cs typeface="Arial" panose="020B0604020202020204" pitchFamily="34" charset="0"/>
              </a:rPr>
              <a:t>không phải là bệnh viện</a:t>
            </a:r>
            <a:r>
              <a:rPr lang="en-US" sz="3200" b="1">
                <a:solidFill>
                  <a:srgbClr val="002060"/>
                </a:solidFill>
                <a:latin typeface="Cambria" panose="02040503050406030204" pitchFamily="18" charset="0"/>
                <a:ea typeface="Cambria" panose="02040503050406030204" pitchFamily="18" charset="0"/>
                <a:cs typeface="Arial" panose="020B0604020202020204" pitchFamily="34" charset="0"/>
              </a:rPr>
              <a:t> nhưng có giường bệnh nội trú/ giường lưu</a:t>
            </a:r>
            <a:endParaRPr lang="vi-VN" sz="32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
        <p:nvSpPr>
          <p:cNvPr id="3" name="Content Placeholder 2"/>
          <p:cNvSpPr>
            <a:spLocks noGrp="1"/>
          </p:cNvSpPr>
          <p:nvPr>
            <p:ph idx="1"/>
          </p:nvPr>
        </p:nvSpPr>
        <p:spPr>
          <a:xfrm>
            <a:off x="589547" y="2165684"/>
            <a:ext cx="11345779" cy="4692315"/>
          </a:xfrm>
        </p:spPr>
        <p:txBody>
          <a:bodyPr>
            <a:normAutofit/>
          </a:bodyPr>
          <a:lstStyle/>
          <a:p>
            <a:pPr marL="0" indent="0" algn="just">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1. </a:t>
            </a:r>
            <a:r>
              <a:rPr lang="en-US" err="1">
                <a:solidFill>
                  <a:srgbClr val="002060"/>
                </a:solidFill>
                <a:latin typeface="Arial" panose="020B0604020202020204" pitchFamily="34" charset="0"/>
                <a:cs typeface="Arial" panose="020B0604020202020204" pitchFamily="34" charset="0"/>
              </a:rPr>
              <a:t>Cơ</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sở</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khám</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bệnh</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chữa</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bệnh</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có</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hình</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thức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tổ</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chức</a:t>
            </a:r>
            <a:r>
              <a:rPr lang="en-US">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không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phải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là</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bệnh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viện</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nhưng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có</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giường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bệnh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nội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trú</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hoặc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có</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giường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lưu</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trừ</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trường</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hợp</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quy</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định</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tại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khoản</a:t>
            </a:r>
            <a:r>
              <a:rPr lang="en-US">
                <a:solidFill>
                  <a:srgbClr val="002060"/>
                </a:solidFill>
                <a:latin typeface="Arial" panose="020B0604020202020204" pitchFamily="34" charset="0"/>
                <a:cs typeface="Arial" panose="020B0604020202020204" pitchFamily="34" charset="0"/>
              </a:rPr>
              <a:t> 2 </a:t>
            </a:r>
            <a:r>
              <a:rPr lang="en-US" err="1">
                <a:solidFill>
                  <a:srgbClr val="002060"/>
                </a:solidFill>
                <a:latin typeface="Arial" panose="020B0604020202020204" pitchFamily="34" charset="0"/>
                <a:cs typeface="Arial" panose="020B0604020202020204" pitchFamily="34" charset="0"/>
              </a:rPr>
              <a:t>Điều</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này</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phải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bố</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trí</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nhân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cho</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một</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phiên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như</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sau</a:t>
            </a:r>
            <a:r>
              <a:rPr lang="en-US">
                <a:solidFill>
                  <a:srgbClr val="002060"/>
                </a:solidFill>
                <a:latin typeface="Arial" panose="020B0604020202020204" pitchFamily="34" charset="0"/>
                <a:cs typeface="Arial" panose="020B0604020202020204" pitchFamily="34" charset="0"/>
              </a:rPr>
              <a:t>: </a:t>
            </a:r>
            <a:r>
              <a:rPr lang="en-US" u="sng" err="1">
                <a:latin typeface="Arial" panose="020B0604020202020204" pitchFamily="34" charset="0"/>
                <a:cs typeface="Arial" panose="020B0604020202020204" pitchFamily="34" charset="0"/>
              </a:rPr>
              <a:t>Có</a:t>
            </a:r>
            <a:r>
              <a:rPr lang="en-US" u="sng">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tối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thiểu</a:t>
            </a:r>
            <a:r>
              <a:rPr lang="en-US" u="sng">
                <a:solidFill>
                  <a:srgbClr val="002060"/>
                </a:solidFill>
                <a:latin typeface="Arial" panose="020B0604020202020204" pitchFamily="34" charset="0"/>
                <a:cs typeface="Arial" panose="020B0604020202020204" pitchFamily="34" charset="0"/>
              </a:rPr>
              <a:t> 01 </a:t>
            </a:r>
            <a:r>
              <a:rPr lang="en-US" u="sng" err="1">
                <a:solidFill>
                  <a:srgbClr val="002060"/>
                </a:solidFill>
                <a:latin typeface="Arial" panose="020B0604020202020204" pitchFamily="34" charset="0"/>
                <a:cs typeface="Arial" panose="020B0604020202020204" pitchFamily="34" charset="0"/>
              </a:rPr>
              <a:t>người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hành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nghề</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với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chức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danh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là</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bác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sĩ</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hoặc</a:t>
            </a:r>
            <a:r>
              <a:rPr lang="en-US" u="sng">
                <a:solidFill>
                  <a:srgbClr val="002060"/>
                </a:solidFill>
                <a:latin typeface="Arial" panose="020B0604020202020204" pitchFamily="34" charset="0"/>
                <a:cs typeface="Arial" panose="020B0604020202020204" pitchFamily="34" charset="0"/>
              </a:rPr>
              <a:t> y </a:t>
            </a:r>
            <a:r>
              <a:rPr lang="en-US" u="sng" err="1">
                <a:solidFill>
                  <a:srgbClr val="002060"/>
                </a:solidFill>
                <a:latin typeface="Arial" panose="020B0604020202020204" pitchFamily="34" charset="0"/>
                <a:cs typeface="Arial" panose="020B0604020202020204" pitchFamily="34" charset="0"/>
              </a:rPr>
              <a:t>sỹ</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và</a:t>
            </a:r>
            <a:r>
              <a:rPr lang="en-US" u="sng">
                <a:solidFill>
                  <a:srgbClr val="002060"/>
                </a:solidFill>
                <a:latin typeface="Arial" panose="020B0604020202020204" pitchFamily="34" charset="0"/>
                <a:cs typeface="Arial" panose="020B0604020202020204" pitchFamily="34" charset="0"/>
              </a:rPr>
              <a:t> 01 </a:t>
            </a:r>
            <a:r>
              <a:rPr lang="en-US" u="sng" err="1">
                <a:solidFill>
                  <a:srgbClr val="002060"/>
                </a:solidFill>
                <a:latin typeface="Arial" panose="020B0604020202020204" pitchFamily="34" charset="0"/>
                <a:cs typeface="Arial" panose="020B0604020202020204" pitchFamily="34" charset="0"/>
              </a:rPr>
              <a:t>người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hành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nghề</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thuộc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một</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trong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các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chức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danh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sau</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đây</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điều</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dưỡng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hộ</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sinh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hoặc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kỹ</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thuật</a:t>
            </a:r>
            <a:r>
              <a:rPr lang="en-US" u="sng">
                <a:solidFill>
                  <a:srgbClr val="002060"/>
                </a:solidFill>
                <a:latin typeface="Arial" panose="020B0604020202020204" pitchFamily="34" charset="0"/>
                <a:cs typeface="Arial" panose="020B0604020202020204" pitchFamily="34" charset="0"/>
              </a:rPr>
              <a:t> y.</a:t>
            </a:r>
            <a:endParaRPr lang="vi-VN" u="sng">
              <a:solidFill>
                <a:srgbClr val="002060"/>
              </a:solidFill>
              <a:latin typeface="Arial" panose="020B0604020202020204" pitchFamily="34" charset="0"/>
              <a:cs typeface="Arial" panose="020B0604020202020204" pitchFamily="34" charset="0"/>
            </a:endParaRPr>
          </a:p>
          <a:p>
            <a:pPr marL="0" indent="0" algn="just">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2. </a:t>
            </a:r>
            <a:r>
              <a:rPr lang="en-US" err="1">
                <a:solidFill>
                  <a:srgbClr val="002060"/>
                </a:solidFill>
                <a:latin typeface="Arial" panose="020B0604020202020204" pitchFamily="34" charset="0"/>
                <a:cs typeface="Arial" panose="020B0604020202020204" pitchFamily="34" charset="0"/>
              </a:rPr>
              <a:t>Đối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với</a:t>
            </a:r>
            <a:r>
              <a:rPr lang="en-US">
                <a:solidFill>
                  <a:srgbClr val="002060"/>
                </a:solidFill>
                <a:latin typeface="Arial" panose="020B0604020202020204" pitchFamily="34" charset="0"/>
                <a:cs typeface="Arial" panose="020B0604020202020204" pitchFamily="34" charset="0"/>
              </a:rPr>
              <a:t> </a:t>
            </a:r>
            <a:r>
              <a:rPr lang="en-US" err="1">
                <a:solidFill>
                  <a:srgbClr val="C00000"/>
                </a:solidFill>
                <a:latin typeface="Arial" panose="020B0604020202020204" pitchFamily="34" charset="0"/>
                <a:cs typeface="Arial" panose="020B0604020202020204" pitchFamily="34" charset="0"/>
              </a:rPr>
              <a:t>trạm</a:t>
            </a:r>
            <a:r>
              <a:rPr lang="en-US">
                <a:solidFill>
                  <a:srgbClr val="C00000"/>
                </a:solidFill>
                <a:latin typeface="Arial" panose="020B0604020202020204" pitchFamily="34" charset="0"/>
                <a:cs typeface="Arial" panose="020B0604020202020204" pitchFamily="34" charset="0"/>
              </a:rPr>
              <a:t> y </a:t>
            </a:r>
            <a:r>
              <a:rPr lang="en-US" err="1">
                <a:solidFill>
                  <a:srgbClr val="C00000"/>
                </a:solidFill>
                <a:latin typeface="Arial" panose="020B0604020202020204" pitchFamily="34" charset="0"/>
                <a:cs typeface="Arial" panose="020B0604020202020204" pitchFamily="34" charset="0"/>
              </a:rPr>
              <a:t>tế</a:t>
            </a:r>
            <a:r>
              <a:rPr lang="en-US">
                <a:solidFill>
                  <a:srgbClr val="C0000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cấp</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xã</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phải</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bố</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trí</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nhân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lực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cho</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một</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phiên</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trực</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như</a:t>
            </a:r>
            <a:r>
              <a:rPr lang="en-US">
                <a:solidFill>
                  <a:srgbClr val="002060"/>
                </a:solidFill>
                <a:latin typeface="Arial" panose="020B0604020202020204" pitchFamily="34" charset="0"/>
                <a:cs typeface="Arial" panose="020B0604020202020204" pitchFamily="34" charset="0"/>
              </a:rPr>
              <a:t> </a:t>
            </a:r>
            <a:r>
              <a:rPr lang="en-US" err="1">
                <a:solidFill>
                  <a:srgbClr val="002060"/>
                </a:solidFill>
                <a:latin typeface="Arial" panose="020B0604020202020204" pitchFamily="34" charset="0"/>
                <a:cs typeface="Arial" panose="020B0604020202020204" pitchFamily="34" charset="0"/>
              </a:rPr>
              <a:t>sau</a:t>
            </a:r>
            <a:r>
              <a:rPr lang="en-US">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Có</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tối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thiểu</a:t>
            </a:r>
            <a:r>
              <a:rPr lang="en-US" u="sng">
                <a:solidFill>
                  <a:srgbClr val="002060"/>
                </a:solidFill>
                <a:latin typeface="Arial" panose="020B0604020202020204" pitchFamily="34" charset="0"/>
                <a:cs typeface="Arial" panose="020B0604020202020204" pitchFamily="34" charset="0"/>
              </a:rPr>
              <a:t> 01 </a:t>
            </a:r>
            <a:r>
              <a:rPr lang="en-US" u="sng" err="1">
                <a:solidFill>
                  <a:srgbClr val="002060"/>
                </a:solidFill>
                <a:latin typeface="Arial" panose="020B0604020202020204" pitchFamily="34" charset="0"/>
                <a:cs typeface="Arial" panose="020B0604020202020204" pitchFamily="34" charset="0"/>
              </a:rPr>
              <a:t>người</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hành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nghề</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thuộc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một</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trong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các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chức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danh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sau</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đây</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bác</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sĩ</a:t>
            </a:r>
            <a:r>
              <a:rPr lang="en-US" u="sng">
                <a:solidFill>
                  <a:srgbClr val="002060"/>
                </a:solidFill>
                <a:latin typeface="Arial" panose="020B0604020202020204" pitchFamily="34" charset="0"/>
                <a:cs typeface="Arial" panose="020B0604020202020204" pitchFamily="34" charset="0"/>
              </a:rPr>
              <a:t>, y </a:t>
            </a:r>
            <a:r>
              <a:rPr lang="en-US" u="sng" err="1">
                <a:solidFill>
                  <a:srgbClr val="002060"/>
                </a:solidFill>
                <a:latin typeface="Arial" panose="020B0604020202020204" pitchFamily="34" charset="0"/>
                <a:cs typeface="Arial" panose="020B0604020202020204" pitchFamily="34" charset="0"/>
              </a:rPr>
              <a:t>sỹ</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điều</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dưỡng</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hộ</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sinh</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kỹ</a:t>
            </a:r>
            <a:r>
              <a:rPr lang="en-US" u="sng">
                <a:solidFill>
                  <a:srgbClr val="002060"/>
                </a:solidFill>
                <a:latin typeface="Arial" panose="020B0604020202020204" pitchFamily="34" charset="0"/>
                <a:cs typeface="Arial" panose="020B0604020202020204" pitchFamily="34" charset="0"/>
              </a:rPr>
              <a:t> </a:t>
            </a:r>
            <a:r>
              <a:rPr lang="en-US" u="sng" err="1">
                <a:solidFill>
                  <a:srgbClr val="002060"/>
                </a:solidFill>
                <a:latin typeface="Arial" panose="020B0604020202020204" pitchFamily="34" charset="0"/>
                <a:cs typeface="Arial" panose="020B0604020202020204" pitchFamily="34" charset="0"/>
              </a:rPr>
              <a:t>thuật</a:t>
            </a:r>
            <a:r>
              <a:rPr lang="en-US" u="sng">
                <a:solidFill>
                  <a:srgbClr val="002060"/>
                </a:solidFill>
                <a:latin typeface="Arial" panose="020B0604020202020204" pitchFamily="34" charset="0"/>
                <a:cs typeface="Arial" panose="020B0604020202020204" pitchFamily="34" charset="0"/>
              </a:rPr>
              <a:t> y.</a:t>
            </a:r>
            <a:endParaRPr lang="vi-VN" u="sng">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5576288"/>
      </p:ext>
    </p:ext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9571" y="0"/>
            <a:ext cx="11097126" cy="693654"/>
          </a:xfrm>
        </p:spPr>
        <p:txBody>
          <a:bodyPr>
            <a:noAutofit/>
          </a:bodyPr>
          <a:lstStyle/>
          <a:p>
            <a:r>
              <a:rPr lang="en-US" sz="4000" b="1">
                <a:solidFill>
                  <a:srgbClr val="002060"/>
                </a:solidFill>
                <a:latin typeface="Cambria" panose="02040503050406030204" pitchFamily="18" charset="0"/>
                <a:ea typeface="Cambria" panose="02040503050406030204" pitchFamily="18" charset="0"/>
                <a:cs typeface="Arial" panose="020B0604020202020204" pitchFamily="34" charset="0"/>
              </a:rPr>
              <a:t>Điều 47. Trực cấp cứu ngoại viện </a:t>
            </a:r>
            <a:endParaRPr lang="vi-VN" sz="40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
        <p:nvSpPr>
          <p:cNvPr id="3" name="Content Placeholder 2"/>
          <p:cNvSpPr>
            <a:spLocks noGrp="1"/>
          </p:cNvSpPr>
          <p:nvPr>
            <p:ph idx="1"/>
          </p:nvPr>
        </p:nvSpPr>
        <p:spPr>
          <a:xfrm>
            <a:off x="381001" y="830180"/>
            <a:ext cx="11554326" cy="5799219"/>
          </a:xfrm>
        </p:spPr>
        <p:txBody>
          <a:bodyPr>
            <a:noAutofit/>
          </a:bodyPr>
          <a:lstStyle/>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1. </a:t>
            </a:r>
            <a:r>
              <a:rPr lang="en-US" sz="2400" err="1">
                <a:solidFill>
                  <a:srgbClr val="002060"/>
                </a:solidFill>
                <a:latin typeface="Arial" panose="020B0604020202020204" pitchFamily="34" charset="0"/>
                <a:cs typeface="Arial" panose="020B0604020202020204" pitchFamily="34" charset="0"/>
              </a:rPr>
              <a:t>Cơ</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sở</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cấp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ngoại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viện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bảo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đảm</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tổ</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chức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hoạt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động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cấp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cứu</a:t>
            </a:r>
            <a:r>
              <a:rPr lang="en-US" sz="2400">
                <a:solidFill>
                  <a:srgbClr val="002060"/>
                </a:solidFill>
                <a:latin typeface="Arial" panose="020B0604020202020204" pitchFamily="34" charset="0"/>
                <a:cs typeface="Arial" panose="020B0604020202020204" pitchFamily="34" charset="0"/>
              </a:rPr>
              <a:t> 24/24 </a:t>
            </a:r>
            <a:r>
              <a:rPr lang="en-US" sz="2400" err="1">
                <a:solidFill>
                  <a:srgbClr val="002060"/>
                </a:solidFill>
                <a:latin typeface="Arial" panose="020B0604020202020204" pitchFamily="34" charset="0"/>
                <a:cs typeface="Arial" panose="020B0604020202020204" pitchFamily="34" charset="0"/>
              </a:rPr>
              <a:t>giờ</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trong</a:t>
            </a:r>
            <a:r>
              <a:rPr lang="en-US" sz="2400">
                <a:solidFill>
                  <a:srgbClr val="002060"/>
                </a:solidFill>
                <a:latin typeface="Arial" panose="020B0604020202020204" pitchFamily="34" charset="0"/>
                <a:cs typeface="Arial" panose="020B0604020202020204" pitchFamily="34" charset="0"/>
              </a:rPr>
              <a:t> ngày (</a:t>
            </a:r>
            <a:r>
              <a:rPr lang="en-US" sz="2400" err="1">
                <a:solidFill>
                  <a:srgbClr val="002060"/>
                </a:solidFill>
                <a:latin typeface="Arial" panose="020B0604020202020204" pitchFamily="34" charset="0"/>
                <a:cs typeface="Arial" panose="020B0604020202020204" pitchFamily="34" charset="0"/>
              </a:rPr>
              <a:t>kể</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cả</a:t>
            </a:r>
            <a:r>
              <a:rPr lang="en-US" sz="2400">
                <a:solidFill>
                  <a:srgbClr val="002060"/>
                </a:solidFill>
                <a:latin typeface="Arial" panose="020B0604020202020204" pitchFamily="34" charset="0"/>
                <a:cs typeface="Arial" panose="020B0604020202020204" pitchFamily="34" charset="0"/>
              </a:rPr>
              <a:t> ngày </a:t>
            </a:r>
            <a:r>
              <a:rPr lang="en-US" sz="2400" err="1">
                <a:solidFill>
                  <a:srgbClr val="002060"/>
                </a:solidFill>
                <a:latin typeface="Arial" panose="020B0604020202020204" pitchFamily="34" charset="0"/>
                <a:cs typeface="Arial" panose="020B0604020202020204" pitchFamily="34" charset="0"/>
              </a:rPr>
              <a:t>lễ</a:t>
            </a:r>
            <a:r>
              <a:rPr lang="en-US" sz="2400">
                <a:solidFill>
                  <a:srgbClr val="002060"/>
                </a:solidFill>
                <a:latin typeface="Arial" panose="020B0604020202020204" pitchFamily="34" charset="0"/>
                <a:cs typeface="Arial" panose="020B0604020202020204" pitchFamily="34" charset="0"/>
              </a:rPr>
              <a:t>, ngày </a:t>
            </a:r>
            <a:r>
              <a:rPr lang="en-US" sz="2400" err="1">
                <a:solidFill>
                  <a:srgbClr val="002060"/>
                </a:solidFill>
                <a:latin typeface="Arial" panose="020B0604020202020204" pitchFamily="34" charset="0"/>
                <a:cs typeface="Arial" panose="020B0604020202020204" pitchFamily="34" charset="0"/>
              </a:rPr>
              <a:t>nghỉ</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theo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quy</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định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tại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Quyết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định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số</a:t>
            </a:r>
            <a:r>
              <a:rPr lang="en-US" sz="2400">
                <a:solidFill>
                  <a:srgbClr val="002060"/>
                </a:solidFill>
                <a:latin typeface="Arial" panose="020B0604020202020204" pitchFamily="34" charset="0"/>
                <a:cs typeface="Arial" panose="020B0604020202020204" pitchFamily="34" charset="0"/>
              </a:rPr>
              <a:t> 01/2008/QĐ-BYT ban </a:t>
            </a:r>
            <a:r>
              <a:rPr lang="en-US" sz="2400" err="1">
                <a:solidFill>
                  <a:srgbClr val="002060"/>
                </a:solidFill>
                <a:latin typeface="Arial" panose="020B0604020202020204" pitchFamily="34" charset="0"/>
                <a:cs typeface="Arial" panose="020B0604020202020204" pitchFamily="34" charset="0"/>
              </a:rPr>
              <a: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quy</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chế</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cấp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hồi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sức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tích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cực</a:t>
            </a:r>
            <a:r>
              <a:rPr lang="en-US" sz="2400">
                <a:solidFill>
                  <a:srgbClr val="002060"/>
                </a:solidFill>
                <a:latin typeface="Arial" panose="020B0604020202020204" pitchFamily="34" charset="0"/>
                <a:cs typeface="Arial" panose="020B0604020202020204" pitchFamily="34" charset="0"/>
              </a:rPr>
              <a:t> và </a:t>
            </a:r>
            <a:r>
              <a:rPr lang="en-US" sz="2400" err="1">
                <a:solidFill>
                  <a:srgbClr val="002060"/>
                </a:solidFill>
                <a:latin typeface="Arial" panose="020B0604020202020204" pitchFamily="34" charset="0"/>
                <a:cs typeface="Arial" panose="020B0604020202020204" pitchFamily="34" charset="0"/>
              </a:rPr>
              <a:t>chống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độc</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2. </a:t>
            </a:r>
            <a:r>
              <a:rPr lang="en-US" sz="2400" err="1">
                <a:solidFill>
                  <a:srgbClr val="002060"/>
                </a:solidFill>
                <a:latin typeface="Arial" panose="020B0604020202020204" pitchFamily="34" charset="0"/>
                <a:cs typeface="Arial" panose="020B0604020202020204" pitchFamily="34" charset="0"/>
              </a:rPr>
              <a:t>Đối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với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cơ</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sở</a:t>
            </a:r>
            <a:r>
              <a:rPr lang="en-US" sz="2400">
                <a:solidFill>
                  <a:srgbClr val="002060"/>
                </a:solidFill>
                <a:latin typeface="Arial" panose="020B0604020202020204" pitchFamily="34" charset="0"/>
                <a:cs typeface="Arial" panose="020B0604020202020204" pitchFamily="34" charset="0"/>
              </a:rPr>
              <a:t> KCB </a:t>
            </a:r>
            <a:r>
              <a:rPr lang="en-US" sz="2400" err="1">
                <a:solidFill>
                  <a:srgbClr val="002060"/>
                </a:solidFill>
                <a:latin typeface="Arial" panose="020B0604020202020204" pitchFamily="34" charset="0"/>
                <a:cs typeface="Arial" panose="020B0604020202020204" pitchFamily="34" charset="0"/>
              </a:rPr>
              <a:t>có</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phạm</a:t>
            </a:r>
            <a:r>
              <a:rPr lang="en-US" sz="2400">
                <a:solidFill>
                  <a:srgbClr val="002060"/>
                </a:solidFill>
                <a:latin typeface="Arial" panose="020B0604020202020204" pitchFamily="34" charset="0"/>
                <a:cs typeface="Arial" panose="020B0604020202020204" pitchFamily="34" charset="0"/>
              </a:rPr>
              <a:t> vi </a:t>
            </a:r>
            <a:r>
              <a:rPr lang="en-US" sz="2400" err="1">
                <a:solidFill>
                  <a:srgbClr val="002060"/>
                </a:solidFill>
                <a:latin typeface="Arial" panose="020B0604020202020204" pitchFamily="34" charset="0"/>
                <a:cs typeface="Arial" panose="020B0604020202020204" pitchFamily="34" charset="0"/>
              </a:rPr>
              <a:t>hoạt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động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cấp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ngoại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viện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phải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bố</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trí</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a) </a:t>
            </a:r>
            <a:r>
              <a:rPr lang="en-US" sz="2400" err="1">
                <a:latin typeface="Arial" panose="020B0604020202020204" pitchFamily="34" charset="0"/>
                <a:cs typeface="Arial" panose="020B0604020202020204" pitchFamily="34" charset="0"/>
              </a:rPr>
              <a:t>Nhân</a:t>
            </a:r>
            <a:r>
              <a:rPr lang="en-US" sz="2400">
                <a:latin typeface="Arial" panose="020B0604020202020204" pitchFamily="34" charset="0"/>
                <a:cs typeface="Arial" panose="020B0604020202020204" pitchFamily="34" charset="0"/>
              </a:rPr>
              <a:t> </a:t>
            </a:r>
            <a:r>
              <a:rPr lang="en-US" sz="2400" err="1">
                <a:latin typeface="Arial" panose="020B0604020202020204" pitchFamily="34" charset="0"/>
                <a:cs typeface="Arial" panose="020B0604020202020204" pitchFamily="34" charset="0"/>
              </a:rPr>
              <a:t>lực</a:t>
            </a:r>
            <a:r>
              <a:rPr lang="en-US" sz="2400">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trực</a:t>
            </a:r>
            <a:r>
              <a:rPr lang="en-US" sz="2400">
                <a:solidFill>
                  <a:srgbClr val="FF0000"/>
                </a:solidFill>
                <a:latin typeface="Arial" panose="020B0604020202020204" pitchFamily="34" charset="0"/>
                <a:cs typeface="Arial" panose="020B0604020202020204" pitchFamily="34" charset="0"/>
              </a:rPr>
              <a:t> 24/24 </a:t>
            </a:r>
            <a:r>
              <a:rPr lang="en-US" sz="2400" err="1">
                <a:solidFill>
                  <a:srgbClr val="FF0000"/>
                </a:solidFill>
                <a:latin typeface="Arial" panose="020B0604020202020204" pitchFamily="34" charset="0"/>
                <a:cs typeface="Arial" panose="020B0604020202020204" pitchFamily="34" charset="0"/>
              </a:rPr>
              <a:t>giờ</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b) </a:t>
            </a:r>
            <a:r>
              <a:rPr lang="en-US" sz="2400" err="1">
                <a:solidFill>
                  <a:srgbClr val="002060"/>
                </a:solidFill>
                <a:latin typeface="Arial" panose="020B0604020202020204" pitchFamily="34" charset="0"/>
                <a:cs typeface="Arial" panose="020B0604020202020204" pitchFamily="34" charset="0"/>
              </a:rPr>
              <a:t>Số</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lượng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người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cho</a:t>
            </a:r>
            <a:r>
              <a:rPr lang="en-US" sz="2400">
                <a:solidFill>
                  <a:srgbClr val="00206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một</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phiên</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trực</a:t>
            </a:r>
            <a:r>
              <a:rPr lang="en-US" sz="2400">
                <a:solidFill>
                  <a:srgbClr val="FF000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phải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bảo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đảm</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tối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thiểu</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 </a:t>
            </a:r>
            <a:r>
              <a:rPr lang="en-US" sz="2400">
                <a:solidFill>
                  <a:srgbClr val="FF0000"/>
                </a:solidFill>
                <a:latin typeface="Arial" panose="020B0604020202020204" pitchFamily="34" charset="0"/>
                <a:cs typeface="Arial" panose="020B0604020202020204" pitchFamily="34" charset="0"/>
              </a:rPr>
              <a:t>01 </a:t>
            </a:r>
            <a:r>
              <a:rPr lang="en-US" sz="2400" err="1">
                <a:solidFill>
                  <a:srgbClr val="002060"/>
                </a:solidFill>
                <a:latin typeface="Arial" panose="020B0604020202020204" pitchFamily="34" charset="0"/>
                <a:cs typeface="Arial" panose="020B0604020202020204" pitchFamily="34" charset="0"/>
              </a:rPr>
              <a:t>người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nghề</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với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chức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danh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là</a:t>
            </a:r>
            <a:r>
              <a:rPr lang="en-US" sz="2400">
                <a:solidFill>
                  <a:srgbClr val="00206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bác</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sĩ</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hoặc</a:t>
            </a:r>
            <a:r>
              <a:rPr lang="en-US" sz="2400">
                <a:solidFill>
                  <a:srgbClr val="FF0000"/>
                </a:solidFill>
                <a:latin typeface="Arial" panose="020B0604020202020204" pitchFamily="34" charset="0"/>
                <a:cs typeface="Arial" panose="020B0604020202020204" pitchFamily="34" charset="0"/>
              </a:rPr>
              <a:t> y </a:t>
            </a:r>
            <a:r>
              <a:rPr lang="en-US" sz="2400" err="1">
                <a:solidFill>
                  <a:srgbClr val="FF0000"/>
                </a:solidFill>
                <a:latin typeface="Arial" panose="020B0604020202020204" pitchFamily="34" charset="0"/>
                <a:cs typeface="Arial" panose="020B0604020202020204" pitchFamily="34" charset="0"/>
              </a:rPr>
              <a:t>sỹ</a:t>
            </a:r>
            <a:r>
              <a:rPr lang="en-US" sz="2400">
                <a:solidFill>
                  <a:srgbClr val="FF0000"/>
                </a:solidFill>
                <a:latin typeface="Arial" panose="020B0604020202020204" pitchFamily="34" charset="0"/>
                <a:cs typeface="Arial" panose="020B0604020202020204" pitchFamily="34" charset="0"/>
              </a:rPr>
              <a:t>.</a:t>
            </a:r>
            <a:endParaRPr lang="vi-VN" sz="2400">
              <a:solidFill>
                <a:srgbClr val="FF000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 </a:t>
            </a:r>
            <a:r>
              <a:rPr lang="en-US" sz="2400">
                <a:solidFill>
                  <a:srgbClr val="FF0000"/>
                </a:solidFill>
                <a:latin typeface="Arial" panose="020B0604020202020204" pitchFamily="34" charset="0"/>
                <a:cs typeface="Arial" panose="020B0604020202020204" pitchFamily="34" charset="0"/>
              </a:rPr>
              <a:t>01 </a:t>
            </a:r>
            <a:r>
              <a:rPr lang="en-US" sz="2400" err="1">
                <a:solidFill>
                  <a:srgbClr val="002060"/>
                </a:solidFill>
                <a:latin typeface="Arial" panose="020B0604020202020204" pitchFamily="34" charset="0"/>
                <a:cs typeface="Arial" panose="020B0604020202020204" pitchFamily="34" charset="0"/>
              </a:rPr>
              <a:t>người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nghề</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thuộc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một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trong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các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chức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danh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sau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đây</a:t>
            </a:r>
            <a:r>
              <a:rPr lang="en-US" sz="2400">
                <a:solidFill>
                  <a:srgbClr val="00206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điều</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dưỡng</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hộ</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sinh</a:t>
            </a:r>
            <a:r>
              <a:rPr lang="en-US" sz="2400">
                <a:solidFill>
                  <a:srgbClr val="FF0000"/>
                </a:solidFill>
                <a:latin typeface="Arial" panose="020B0604020202020204" pitchFamily="34" charset="0"/>
                <a:cs typeface="Arial" panose="020B0604020202020204" pitchFamily="34" charset="0"/>
              </a:rPr>
              <a:t>/</a:t>
            </a:r>
            <a:r>
              <a:rPr lang="en-US" sz="2400" err="1">
                <a:solidFill>
                  <a:srgbClr val="FF0000"/>
                </a:solidFill>
                <a:latin typeface="Arial" panose="020B0604020202020204" pitchFamily="34" charset="0"/>
                <a:cs typeface="Arial" panose="020B0604020202020204" pitchFamily="34" charset="0"/>
              </a:rPr>
              <a:t>kỹ</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thuật</a:t>
            </a:r>
            <a:r>
              <a:rPr lang="en-US" sz="2400">
                <a:solidFill>
                  <a:srgbClr val="FF0000"/>
                </a:solidFill>
                <a:latin typeface="Arial" panose="020B0604020202020204" pitchFamily="34" charset="0"/>
                <a:cs typeface="Arial" panose="020B0604020202020204" pitchFamily="34" charset="0"/>
              </a:rPr>
              <a:t> y.</a:t>
            </a:r>
            <a:endParaRPr lang="vi-VN" sz="2400">
              <a:solidFill>
                <a:srgbClr val="FF000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 </a:t>
            </a:r>
            <a:r>
              <a:rPr lang="en-US" sz="2400">
                <a:solidFill>
                  <a:srgbClr val="FF0000"/>
                </a:solidFill>
                <a:latin typeface="Arial" panose="020B0604020202020204" pitchFamily="34" charset="0"/>
                <a:cs typeface="Arial" panose="020B0604020202020204" pitchFamily="34" charset="0"/>
              </a:rPr>
              <a:t>01 </a:t>
            </a:r>
            <a:r>
              <a:rPr lang="en-US" sz="2400" err="1">
                <a:solidFill>
                  <a:srgbClr val="FF0000"/>
                </a:solidFill>
                <a:latin typeface="Arial" panose="020B0604020202020204" pitchFamily="34" charset="0"/>
                <a:cs typeface="Arial" panose="020B0604020202020204" pitchFamily="34" charset="0"/>
              </a:rPr>
              <a:t>lái</a:t>
            </a:r>
            <a:r>
              <a:rPr lang="en-US" sz="2400">
                <a:solidFill>
                  <a:srgbClr val="FF0000"/>
                </a:solidFill>
                <a:latin typeface="Arial" panose="020B0604020202020204" pitchFamily="34" charset="0"/>
                <a:cs typeface="Arial" panose="020B0604020202020204" pitchFamily="34" charset="0"/>
              </a:rPr>
              <a:t> </a:t>
            </a:r>
            <a:r>
              <a:rPr lang="en-US" sz="2400" err="1">
                <a:solidFill>
                  <a:srgbClr val="FF0000"/>
                </a:solidFill>
                <a:latin typeface="Arial" panose="020B0604020202020204" pitchFamily="34" charset="0"/>
                <a:cs typeface="Arial" panose="020B0604020202020204" pitchFamily="34" charset="0"/>
              </a:rPr>
              <a:t>xe</a:t>
            </a:r>
            <a:r>
              <a:rPr lang="en-US" sz="2400">
                <a:solidFill>
                  <a:srgbClr val="FF000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cấp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cứu</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c) </a:t>
            </a:r>
            <a:r>
              <a:rPr lang="en-US" sz="2400" err="1">
                <a:solidFill>
                  <a:srgbClr val="002060"/>
                </a:solidFill>
                <a:latin typeface="Arial" panose="020B0604020202020204" pitchFamily="34" charset="0"/>
                <a:cs typeface="Arial" panose="020B0604020202020204" pitchFamily="34" charset="0"/>
              </a:rPr>
              <a:t>Nhân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thuộc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cấp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quy</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định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tại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điểm</a:t>
            </a:r>
            <a:r>
              <a:rPr lang="en-US" sz="2400">
                <a:solidFill>
                  <a:srgbClr val="002060"/>
                </a:solidFill>
                <a:latin typeface="Arial" panose="020B0604020202020204" pitchFamily="34" charset="0"/>
                <a:cs typeface="Arial" panose="020B0604020202020204" pitchFamily="34" charset="0"/>
              </a:rPr>
              <a:t> b </a:t>
            </a:r>
            <a:r>
              <a:rPr lang="en-US" sz="2400" err="1">
                <a:solidFill>
                  <a:srgbClr val="002060"/>
                </a:solidFill>
                <a:latin typeface="Arial" panose="020B0604020202020204" pitchFamily="34" charset="0"/>
                <a:cs typeface="Arial" panose="020B0604020202020204" pitchFamily="34" charset="0"/>
              </a:rPr>
              <a:t>Khoản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này</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phải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bố</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trí</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độc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lập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với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nhân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của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khác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cùng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thời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điểm</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và</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có</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thể</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bố</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trí</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theo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hình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thức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thường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trú</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7962879"/>
      </p:ext>
    </p:ext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3600" b="1">
                <a:solidFill>
                  <a:srgbClr val="002060"/>
                </a:solidFill>
                <a:latin typeface="Cambria" panose="02040503050406030204" pitchFamily="18" charset="0"/>
                <a:ea typeface="Cambria" panose="02040503050406030204" pitchFamily="18" charset="0"/>
              </a:rPr>
              <a:t>GIẢI QUYẾT TRANH CHẤP </a:t>
            </a:r>
          </a:p>
          <a:p>
            <a:pPr marL="0" indent="0" algn="ctr">
              <a:buNone/>
            </a:pPr>
            <a:r>
              <a:rPr lang="en-US" sz="3600" b="1">
                <a:solidFill>
                  <a:srgbClr val="002060"/>
                </a:solidFill>
                <a:latin typeface="Cambria" panose="02040503050406030204" pitchFamily="18" charset="0"/>
                <a:ea typeface="Cambria" panose="02040503050406030204" pitchFamily="18" charset="0"/>
              </a:rPr>
              <a:t>TRONG KHÁM BỆNH, CHỮA BỆNH</a:t>
            </a:r>
            <a:endParaRPr lang="vi-VN" sz="3600" b="1">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811658657"/>
      </p:ext>
    </p:ext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 name="Rectangle 27">
            <a:extLst>
              <a:ext uri="{FF2B5EF4-FFF2-40B4-BE49-F238E27FC236}">
                <a16:creationId xmlns:a16="http://schemas.microsoft.com/office/drawing/2014/main" id="{907EF6B7-1338-4443-8C46-6A318D952DF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4C62E3-E305-DB92-64C2-BAE647244778}"/>
              </a:ext>
            </a:extLst>
          </p:cNvPr>
          <p:cNvSpPr>
            <a:spLocks noGrp="1"/>
          </p:cNvSpPr>
          <p:nvPr>
            <p:ph type="title"/>
          </p:nvPr>
        </p:nvSpPr>
        <p:spPr>
          <a:xfrm>
            <a:off x="925286" y="293914"/>
            <a:ext cx="10708549" cy="1382486"/>
          </a:xfrm>
        </p:spPr>
        <p:txBody>
          <a:bodyPr vert="horz" lIns="91440" tIns="45720" rIns="91440" bIns="45720" rtlCol="0" anchor="ctr">
            <a:noAutofit/>
          </a:bodyPr>
          <a:lstStyle/>
          <a:p>
            <a:pPr algn="ctr">
              <a:lnSpc>
                <a:spcPct val="120000"/>
              </a:lnSpc>
            </a:pPr>
            <a:r>
              <a:rPr lang="en-US" sz="2800" b="1">
                <a:solidFill>
                  <a:srgbClr val="FFFFFF"/>
                </a:solidFill>
                <a:latin typeface="Calibri Light (Headings)"/>
              </a:rPr>
              <a:t/>
            </a:r>
            <a:br>
              <a:rPr lang="en-US" sz="2800" b="1">
                <a:solidFill>
                  <a:srgbClr val="FFFFFF"/>
                </a:solidFill>
                <a:latin typeface="Calibri Light (Headings)"/>
              </a:rPr>
            </a:br>
            <a:r>
              <a:rPr lang="vi-VN" sz="3600" b="1">
                <a:solidFill>
                  <a:srgbClr val="002060"/>
                </a:solidFill>
                <a:latin typeface="Calibri Light (Headings)"/>
              </a:rPr>
              <a:t>Chương IX</a:t>
            </a:r>
            <a:br>
              <a:rPr lang="vi-VN" sz="3600" b="1">
                <a:solidFill>
                  <a:srgbClr val="002060"/>
                </a:solidFill>
                <a:latin typeface="Calibri Light (Headings)"/>
              </a:rPr>
            </a:br>
            <a:r>
              <a:rPr lang="vi-VN" sz="3400" b="1">
                <a:solidFill>
                  <a:srgbClr val="002060"/>
                </a:solidFill>
                <a:latin typeface="Calibri Light (Headings)"/>
              </a:rPr>
              <a:t>SAI SÓT CHUYÊN MÔN KỸ </a:t>
            </a:r>
            <a:r>
              <a:rPr lang="vi-VN" sz="3400" b="1" smtClean="0">
                <a:solidFill>
                  <a:srgbClr val="002060"/>
                </a:solidFill>
                <a:latin typeface="Calibri Light (Headings)"/>
              </a:rPr>
              <a:t>THUẬT</a:t>
            </a:r>
            <a:r>
              <a:rPr lang="en-US" sz="3400" b="1" smtClean="0">
                <a:solidFill>
                  <a:srgbClr val="002060"/>
                </a:solidFill>
                <a:latin typeface="Calibri Light (Headings)"/>
              </a:rPr>
              <a:t> (Luật KBCB)</a:t>
            </a:r>
            <a:r>
              <a:rPr lang="vi-VN" sz="2800" b="1">
                <a:solidFill>
                  <a:srgbClr val="002060"/>
                </a:solidFill>
                <a:latin typeface="Calibri Light (Headings)"/>
              </a:rPr>
              <a:t/>
            </a:r>
            <a:br>
              <a:rPr lang="vi-VN" sz="2800" b="1">
                <a:solidFill>
                  <a:srgbClr val="002060"/>
                </a:solidFill>
                <a:latin typeface="Calibri Light (Headings)"/>
              </a:rPr>
            </a:br>
            <a:endParaRPr lang="vi-VN" sz="3600" b="1">
              <a:solidFill>
                <a:srgbClr val="002060"/>
              </a:solidFill>
              <a:latin typeface="Calibri Light (Headings)"/>
            </a:endParaRPr>
          </a:p>
        </p:txBody>
      </p:sp>
      <p:sp>
        <p:nvSpPr>
          <p:cNvPr id="32" name="Arc 31">
            <a:extLst>
              <a:ext uri="{FF2B5EF4-FFF2-40B4-BE49-F238E27FC236}">
                <a16:creationId xmlns:a16="http://schemas.microsoft.com/office/drawing/2014/main" id="{081E4A58-353D-44AE-B2FC-2A74E2E400F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2353578A-8E9B-358E-5105-E6CBFE6AE9F7}"/>
              </a:ext>
            </a:extLst>
          </p:cNvPr>
          <p:cNvSpPr/>
          <p:nvPr/>
        </p:nvSpPr>
        <p:spPr>
          <a:xfrm>
            <a:off x="1338944" y="3167741"/>
            <a:ext cx="8743848" cy="2865883"/>
          </a:xfrm>
          <a:prstGeom prst="rect">
            <a:avLst/>
          </a:prstGeom>
          <a:noFill/>
          <a:ln>
            <a:noFill/>
          </a:ln>
        </p:spPr>
        <p:style>
          <a:lnRef idx="2">
            <a:schemeClr val="accent6"/>
          </a:lnRef>
          <a:fillRef idx="1">
            <a:schemeClr val="lt1"/>
          </a:fillRef>
          <a:effectRef idx="0">
            <a:schemeClr val="accent6"/>
          </a:effectRef>
          <a:fontRef idx="minor">
            <a:schemeClr val="dk1"/>
          </a:fontRef>
        </p:style>
        <p:txBody>
          <a:bodyPr vert="horz" lIns="91440" tIns="45720" rIns="91440" bIns="45720" rtlCol="0" anchor="ctr">
            <a:normAutofit fontScale="25000" lnSpcReduction="20000"/>
          </a:bodyPr>
          <a:lstStyle/>
          <a:p>
            <a:pPr algn="just">
              <a:lnSpc>
                <a:spcPct val="150000"/>
              </a:lnSpc>
              <a:spcBef>
                <a:spcPts val="600"/>
              </a:spcBef>
              <a:spcAft>
                <a:spcPts val="600"/>
              </a:spcAft>
            </a:pPr>
            <a:endParaRPr lang="vi-VN" sz="3800" b="1">
              <a:solidFill>
                <a:schemeClr val="tx1"/>
              </a:solidFill>
              <a:latin typeface="Cambria" panose="02040503050406030204" pitchFamily="18" charset="0"/>
              <a:ea typeface="Cambria" panose="02040503050406030204" pitchFamily="18" charset="0"/>
            </a:endParaRPr>
          </a:p>
          <a:p>
            <a:pPr algn="just">
              <a:lnSpc>
                <a:spcPct val="150000"/>
              </a:lnSpc>
              <a:spcBef>
                <a:spcPts val="600"/>
              </a:spcBef>
              <a:spcAft>
                <a:spcPts val="600"/>
              </a:spcAft>
            </a:pPr>
            <a:endParaRPr lang="vi-VN" sz="3800" b="1">
              <a:solidFill>
                <a:schemeClr val="tx1"/>
              </a:solidFill>
              <a:latin typeface="Cambria" panose="02040503050406030204" pitchFamily="18" charset="0"/>
              <a:ea typeface="Cambria" panose="02040503050406030204" pitchFamily="18" charset="0"/>
            </a:endParaRPr>
          </a:p>
          <a:p>
            <a:pPr algn="just">
              <a:lnSpc>
                <a:spcPct val="150000"/>
              </a:lnSpc>
              <a:spcBef>
                <a:spcPts val="600"/>
              </a:spcBef>
              <a:spcAft>
                <a:spcPts val="600"/>
              </a:spcAft>
            </a:pPr>
            <a:r>
              <a:rPr lang="vi-VN" sz="11200" b="1">
                <a:solidFill>
                  <a:srgbClr val="002060"/>
                </a:solidFill>
                <a:latin typeface="Calibri" panose="020F0502020204030204" pitchFamily="34" charset="0"/>
                <a:ea typeface="Cambria" panose="02040503050406030204" pitchFamily="18" charset="0"/>
                <a:cs typeface="Calibri" panose="020F0502020204030204" pitchFamily="34" charset="0"/>
              </a:rPr>
              <a:t>Điều 100: </a:t>
            </a:r>
            <a:r>
              <a:rPr lang="pt-BR"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Xác định người hành nghề có sai sót chuyên môn kỹ thuật</a:t>
            </a:r>
            <a:endPar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endParaRPr>
          </a:p>
          <a:p>
            <a:pPr algn="just">
              <a:lnSpc>
                <a:spcPct val="150000"/>
              </a:lnSpc>
              <a:spcBef>
                <a:spcPts val="600"/>
              </a:spcBef>
              <a:spcAft>
                <a:spcPts val="600"/>
              </a:spcAft>
            </a:pPr>
            <a:r>
              <a:rPr lang="vi-VN" sz="11200" b="1">
                <a:solidFill>
                  <a:srgbClr val="002060"/>
                </a:solidFill>
                <a:latin typeface="Calibri" panose="020F0502020204030204" pitchFamily="34" charset="0"/>
                <a:ea typeface="Cambria" panose="02040503050406030204" pitchFamily="18" charset="0"/>
                <a:cs typeface="Calibri" panose="020F0502020204030204" pitchFamily="34" charset="0"/>
              </a:rPr>
              <a:t>Điều 101: </a:t>
            </a:r>
            <a:r>
              <a:rPr lang="pt-BR"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Hội đồng chuyên môn</a:t>
            </a:r>
            <a:endPar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endParaRPr>
          </a:p>
          <a:p>
            <a:pPr algn="just">
              <a:lnSpc>
                <a:spcPct val="150000"/>
              </a:lnSpc>
              <a:spcBef>
                <a:spcPts val="600"/>
              </a:spcBef>
              <a:spcAft>
                <a:spcPts val="600"/>
              </a:spcAft>
            </a:pPr>
            <a:r>
              <a:rPr lang="en-US" sz="11200" b="1">
                <a:solidFill>
                  <a:srgbClr val="002060"/>
                </a:solidFill>
                <a:latin typeface="Calibri" panose="020F0502020204030204" pitchFamily="34" charset="0"/>
                <a:ea typeface="Cambria" panose="02040503050406030204" pitchFamily="18" charset="0"/>
                <a:cs typeface="Calibri" panose="020F0502020204030204" pitchFamily="34" charset="0"/>
              </a:rPr>
              <a:t>Điều 102: </a:t>
            </a:r>
            <a:r>
              <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Bồi </a:t>
            </a:r>
            <a:r>
              <a:rPr lang="en-US" sz="11200" err="1">
                <a:solidFill>
                  <a:srgbClr val="002060"/>
                </a:solidFill>
                <a:effectLst/>
                <a:latin typeface="Calibri" panose="020F0502020204030204" pitchFamily="34" charset="0"/>
                <a:ea typeface="Cambria" panose="02040503050406030204" pitchFamily="18" charset="0"/>
                <a:cs typeface="Calibri" panose="020F0502020204030204" pitchFamily="34" charset="0"/>
              </a:rPr>
              <a:t>thường</a:t>
            </a:r>
            <a:r>
              <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 </a:t>
            </a:r>
            <a:r>
              <a:rPr lang="en-US" sz="11200" err="1">
                <a:solidFill>
                  <a:srgbClr val="002060"/>
                </a:solidFill>
                <a:effectLst/>
                <a:latin typeface="Calibri" panose="020F0502020204030204" pitchFamily="34" charset="0"/>
                <a:ea typeface="Cambria" panose="02040503050406030204" pitchFamily="18" charset="0"/>
                <a:cs typeface="Calibri" panose="020F0502020204030204" pitchFamily="34" charset="0"/>
              </a:rPr>
              <a:t>khi</a:t>
            </a:r>
            <a:r>
              <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 </a:t>
            </a:r>
            <a:r>
              <a:rPr lang="en-US" sz="11200" err="1">
                <a:solidFill>
                  <a:srgbClr val="002060"/>
                </a:solidFill>
                <a:effectLst/>
                <a:latin typeface="Calibri" panose="020F0502020204030204" pitchFamily="34" charset="0"/>
                <a:ea typeface="Cambria" panose="02040503050406030204" pitchFamily="18" charset="0"/>
                <a:cs typeface="Calibri" panose="020F0502020204030204" pitchFamily="34" charset="0"/>
              </a:rPr>
              <a:t>xảy</a:t>
            </a:r>
            <a:r>
              <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 ra tai </a:t>
            </a:r>
            <a:r>
              <a:rPr lang="en-US" sz="11200" err="1">
                <a:solidFill>
                  <a:srgbClr val="002060"/>
                </a:solidFill>
                <a:effectLst/>
                <a:latin typeface="Calibri" panose="020F0502020204030204" pitchFamily="34" charset="0"/>
                <a:ea typeface="Cambria" panose="02040503050406030204" pitchFamily="18" charset="0"/>
                <a:cs typeface="Calibri" panose="020F0502020204030204" pitchFamily="34" charset="0"/>
              </a:rPr>
              <a:t>biến</a:t>
            </a:r>
            <a:r>
              <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 y khoa</a:t>
            </a:r>
          </a:p>
          <a:p>
            <a:pPr algn="just">
              <a:lnSpc>
                <a:spcPct val="150000"/>
              </a:lnSpc>
              <a:spcBef>
                <a:spcPts val="600"/>
              </a:spcBef>
              <a:spcAft>
                <a:spcPts val="600"/>
              </a:spcAft>
            </a:pPr>
            <a:r>
              <a:rPr lang="pt-BR" sz="11200" b="1">
                <a:solidFill>
                  <a:srgbClr val="002060"/>
                </a:solidFill>
                <a:latin typeface="Calibri" panose="020F0502020204030204" pitchFamily="34" charset="0"/>
                <a:ea typeface="Cambria" panose="02040503050406030204" pitchFamily="18" charset="0"/>
                <a:cs typeface="Calibri" panose="020F0502020204030204" pitchFamily="34" charset="0"/>
              </a:rPr>
              <a:t>Điều 103: </a:t>
            </a:r>
            <a:r>
              <a:rPr lang="pt-BR" sz="11200">
                <a:solidFill>
                  <a:srgbClr val="002060"/>
                </a:solidFill>
                <a:effectLst/>
                <a:latin typeface="Calibri" panose="020F0502020204030204" pitchFamily="34" charset="0"/>
                <a:ea typeface="Cambria" panose="02040503050406030204" pitchFamily="18" charset="0"/>
                <a:cs typeface="Calibri" panose="020F0502020204030204" pitchFamily="34" charset="0"/>
              </a:rPr>
              <a:t>Bảo hiểm trách nhiệm nghề nghiệp trong khám bệnh, chữa bệnh</a:t>
            </a:r>
            <a:endParaRPr lang="en-US" sz="11200">
              <a:solidFill>
                <a:srgbClr val="002060"/>
              </a:solidFill>
              <a:effectLst/>
              <a:latin typeface="Calibri" panose="020F0502020204030204" pitchFamily="34" charset="0"/>
              <a:ea typeface="Cambria" panose="02040503050406030204" pitchFamily="18" charset="0"/>
              <a:cs typeface="Calibri" panose="020F0502020204030204" pitchFamily="34" charset="0"/>
            </a:endParaRPr>
          </a:p>
          <a:p>
            <a:pPr marL="114300" indent="-342900" algn="just">
              <a:lnSpc>
                <a:spcPct val="150000"/>
              </a:lnSpc>
              <a:spcBef>
                <a:spcPts val="600"/>
              </a:spcBef>
              <a:spcAft>
                <a:spcPts val="1200"/>
              </a:spcAft>
              <a:buFont typeface="Wingdings" panose="05000000000000000000" pitchFamily="2" charset="2"/>
              <a:buChar char="Ø"/>
            </a:pPr>
            <a:endParaRPr lang="en-US" sz="11200">
              <a:solidFill>
                <a:schemeClr val="accent1"/>
              </a:solidFill>
              <a:latin typeface="Calibri" panose="020F0502020204030204" pitchFamily="34" charset="0"/>
              <a:ea typeface="Cambria" panose="02040503050406030204" pitchFamily="18" charset="0"/>
              <a:cs typeface="Calibri" panose="020F0502020204030204" pitchFamily="34" charset="0"/>
            </a:endParaRPr>
          </a:p>
          <a:p>
            <a:pPr marL="114300" indent="-342900" algn="just">
              <a:lnSpc>
                <a:spcPct val="150000"/>
              </a:lnSpc>
              <a:spcBef>
                <a:spcPts val="600"/>
              </a:spcBef>
              <a:spcAft>
                <a:spcPts val="1200"/>
              </a:spcAft>
              <a:buFont typeface="Wingdings" panose="05000000000000000000" pitchFamily="2" charset="2"/>
              <a:buChar char="Ø"/>
            </a:pPr>
            <a:endParaRPr lang="en-US" sz="2400">
              <a:solidFill>
                <a:schemeClr val="accent1"/>
              </a:solidFill>
              <a:latin typeface="Cambria" panose="02040503050406030204" pitchFamily="18" charset="0"/>
              <a:ea typeface="Cambria" panose="02040503050406030204" pitchFamily="18" charset="0"/>
            </a:endParaRPr>
          </a:p>
          <a:p>
            <a:pPr marL="114300" indent="-342900" algn="just">
              <a:lnSpc>
                <a:spcPct val="150000"/>
              </a:lnSpc>
              <a:spcBef>
                <a:spcPts val="600"/>
              </a:spcBef>
              <a:spcAft>
                <a:spcPts val="1200"/>
              </a:spcAft>
              <a:buFont typeface="Wingdings" panose="05000000000000000000" pitchFamily="2" charset="2"/>
              <a:buChar char="Ø"/>
            </a:pPr>
            <a:endParaRPr lang="es-ES" sz="2400" b="1">
              <a:solidFill>
                <a:schemeClr val="accent1"/>
              </a:solidFill>
              <a:effectLst/>
              <a:latin typeface="Cambria" panose="02040503050406030204" pitchFamily="18" charset="0"/>
              <a:ea typeface="Cambria" panose="02040503050406030204" pitchFamily="18" charset="0"/>
            </a:endParaRPr>
          </a:p>
          <a:p>
            <a:pPr marL="114300" indent="-342900" algn="just">
              <a:lnSpc>
                <a:spcPct val="150000"/>
              </a:lnSpc>
              <a:spcBef>
                <a:spcPts val="600"/>
              </a:spcBef>
              <a:spcAft>
                <a:spcPts val="1200"/>
              </a:spcAft>
              <a:buFont typeface="Wingdings" panose="05000000000000000000" pitchFamily="2" charset="2"/>
              <a:buChar char="Ø"/>
            </a:pPr>
            <a:endParaRPr lang="en-US" sz="2400">
              <a:solidFill>
                <a:schemeClr val="tx1"/>
              </a:solidFill>
              <a:effectLst/>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467887548"/>
      </p:ext>
    </p:ext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972" y="132574"/>
            <a:ext cx="11417968" cy="689810"/>
          </a:xfrm>
        </p:spPr>
        <p:txBody>
          <a:bodyPr>
            <a:noAutofit/>
          </a:bodyPr>
          <a:lstStyle/>
          <a:p>
            <a:pPr algn="ctr">
              <a:lnSpc>
                <a:spcPct val="100000"/>
              </a:lnSpc>
            </a:pPr>
            <a:r>
              <a:rPr lang="en-US" sz="3200" b="1" cap="none">
                <a:solidFill>
                  <a:srgbClr val="002060"/>
                </a:solidFill>
                <a:latin typeface="Arial" panose="020B0604020202020204" pitchFamily="34" charset="0"/>
                <a:cs typeface="Arial" panose="020B0604020202020204" pitchFamily="34" charset="0"/>
              </a:rPr>
              <a:t>Điều 100. </a:t>
            </a:r>
            <a:r>
              <a:rPr lang="vi-VN" sz="3200" b="1" cap="none">
                <a:solidFill>
                  <a:srgbClr val="002060"/>
                </a:solidFill>
                <a:latin typeface="Arial" panose="020B0604020202020204" pitchFamily="34" charset="0"/>
                <a:cs typeface="Arial" panose="020B0604020202020204" pitchFamily="34" charset="0"/>
              </a:rPr>
              <a:t>Xác định người hành nghề có sai sót CMKT</a:t>
            </a:r>
          </a:p>
        </p:txBody>
      </p:sp>
      <p:sp>
        <p:nvSpPr>
          <p:cNvPr id="12" name="Content Placeholder 2"/>
          <p:cNvSpPr txBox="1">
            <a:spLocks/>
          </p:cNvSpPr>
          <p:nvPr/>
        </p:nvSpPr>
        <p:spPr>
          <a:xfrm>
            <a:off x="598714" y="1099457"/>
            <a:ext cx="11125200" cy="55112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Garamond" panose="02020404030301010803" pitchFamily="18" charset="0"/>
              <a:buChar char="♦"/>
              <a:defRP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600"/>
              </a:spcBef>
              <a:spcAft>
                <a:spcPts val="600"/>
              </a:spcAft>
              <a:buNone/>
            </a:pPr>
            <a:r>
              <a:rPr lang="vi-VN" sz="2400" b="1">
                <a:solidFill>
                  <a:srgbClr val="002060"/>
                </a:solidFill>
                <a:latin typeface="Arial" panose="020B0604020202020204" pitchFamily="34" charset="0"/>
                <a:cs typeface="Arial" panose="020B0604020202020204" pitchFamily="34" charset="0"/>
              </a:rPr>
              <a:t>1. Người hành nghề CÓ sai sót CMKT khi được HĐCM xác định có ít nhất một trong các hành vi sau đây:</a:t>
            </a:r>
          </a:p>
          <a:p>
            <a:pPr algn="just">
              <a:lnSpc>
                <a:spcPct val="100000"/>
              </a:lnSpc>
              <a:spcBef>
                <a:spcPts val="600"/>
              </a:spcBef>
              <a:spcAft>
                <a:spcPts val="600"/>
              </a:spcAft>
              <a:buFont typeface="Wingdings" panose="05000000000000000000" pitchFamily="2" charset="2"/>
              <a:buChar char="§"/>
            </a:pPr>
            <a:r>
              <a:rPr lang="vi-VN" sz="2000">
                <a:solidFill>
                  <a:srgbClr val="002060"/>
                </a:solidFill>
                <a:latin typeface="Arial" panose="020B0604020202020204" pitchFamily="34" charset="0"/>
                <a:cs typeface="Arial" panose="020B0604020202020204" pitchFamily="34" charset="0"/>
              </a:rPr>
              <a:t>Vi phạm trách nhiệm trong chăm sóc, điều trị người bệnh;</a:t>
            </a:r>
          </a:p>
          <a:p>
            <a:pPr algn="just">
              <a:lnSpc>
                <a:spcPct val="100000"/>
              </a:lnSpc>
              <a:spcBef>
                <a:spcPts val="600"/>
              </a:spcBef>
              <a:spcAft>
                <a:spcPts val="600"/>
              </a:spcAft>
              <a:buFont typeface="Wingdings" panose="05000000000000000000" pitchFamily="2" charset="2"/>
              <a:buChar char="§"/>
            </a:pPr>
            <a:r>
              <a:rPr lang="vi-VN" sz="2000">
                <a:solidFill>
                  <a:srgbClr val="002060"/>
                </a:solidFill>
                <a:latin typeface="Arial" panose="020B0604020202020204" pitchFamily="34" charset="0"/>
                <a:cs typeface="Arial" panose="020B0604020202020204" pitchFamily="34" charset="0"/>
              </a:rPr>
              <a:t>Vi phạm các quy định về CMKT </a:t>
            </a:r>
          </a:p>
          <a:p>
            <a:pPr marL="0" indent="0" algn="just">
              <a:lnSpc>
                <a:spcPct val="100000"/>
              </a:lnSpc>
              <a:spcBef>
                <a:spcPts val="600"/>
              </a:spcBef>
              <a:spcAft>
                <a:spcPts val="600"/>
              </a:spcAft>
              <a:buNone/>
            </a:pPr>
            <a:r>
              <a:rPr lang="vi-VN" sz="2400" b="1">
                <a:solidFill>
                  <a:srgbClr val="002060"/>
                </a:solidFill>
                <a:latin typeface="Arial" panose="020B0604020202020204" pitchFamily="34" charset="0"/>
                <a:cs typeface="Arial" panose="020B0604020202020204" pitchFamily="34" charset="0"/>
              </a:rPr>
              <a:t>2. Người hành nghề KHÔNG CÓ sai sót CMKT khi được HĐCM xác định thuộc một trong các trường hợp sau đây:</a:t>
            </a:r>
          </a:p>
          <a:p>
            <a:pPr algn="just">
              <a:lnSpc>
                <a:spcPct val="100000"/>
              </a:lnSpc>
              <a:spcBef>
                <a:spcPts val="600"/>
              </a:spcBef>
              <a:spcAft>
                <a:spcPts val="600"/>
              </a:spcAft>
              <a:buFont typeface="Wingdings" panose="05000000000000000000" pitchFamily="2" charset="2"/>
              <a:buChar char="§"/>
            </a:pPr>
            <a:r>
              <a:rPr lang="vi-VN" sz="2000">
                <a:solidFill>
                  <a:srgbClr val="002060"/>
                </a:solidFill>
                <a:latin typeface="Arial" panose="020B0604020202020204" pitchFamily="34" charset="0"/>
                <a:cs typeface="Arial" panose="020B0604020202020204" pitchFamily="34" charset="0"/>
              </a:rPr>
              <a:t>Trong quá trình KBCB, người hành nghề đã thực hiện đúng trách nhiệm chăm sóc, điều trị người bệnh và các quy định về CMKT nhưng vẫn xảy ra tai biến y khoa đối với người bệnh;</a:t>
            </a:r>
          </a:p>
          <a:p>
            <a:pPr algn="just">
              <a:lnSpc>
                <a:spcPct val="100000"/>
              </a:lnSpc>
              <a:spcBef>
                <a:spcPts val="600"/>
              </a:spcBef>
              <a:spcAft>
                <a:spcPts val="600"/>
              </a:spcAft>
              <a:buFont typeface="Wingdings" panose="05000000000000000000" pitchFamily="2" charset="2"/>
              <a:buChar char="§"/>
            </a:pPr>
            <a:r>
              <a:rPr lang="vi-VN" sz="2000">
                <a:solidFill>
                  <a:srgbClr val="002060"/>
                </a:solidFill>
                <a:latin typeface="Arial" panose="020B0604020202020204" pitchFamily="34" charset="0"/>
                <a:cs typeface="Arial" panose="020B0604020202020204" pitchFamily="34" charset="0"/>
              </a:rPr>
              <a:t>Trường hợp </a:t>
            </a:r>
            <a:r>
              <a:rPr lang="vi-VN" sz="2000">
                <a:solidFill>
                  <a:srgbClr val="FF0000"/>
                </a:solidFill>
                <a:latin typeface="Arial" panose="020B0604020202020204" pitchFamily="34" charset="0"/>
                <a:cs typeface="Arial" panose="020B0604020202020204" pitchFamily="34" charset="0"/>
              </a:rPr>
              <a:t>cấp cứu </a:t>
            </a:r>
            <a:r>
              <a:rPr lang="vi-VN" sz="2000">
                <a:solidFill>
                  <a:srgbClr val="002060"/>
                </a:solidFill>
                <a:latin typeface="Arial" panose="020B0604020202020204" pitchFamily="34" charset="0"/>
                <a:cs typeface="Arial" panose="020B0604020202020204" pitchFamily="34" charset="0"/>
              </a:rPr>
              <a:t>nhưng do thiếu phương tiện, thiết bị y tế, thuốc, thiếu người hành nghề mà không thể khắc phục được; trường hợp bệnh chưa có hướng dẫn CMKT để thực hiện;</a:t>
            </a:r>
          </a:p>
          <a:p>
            <a:pPr algn="just">
              <a:lnSpc>
                <a:spcPct val="100000"/>
              </a:lnSpc>
              <a:spcBef>
                <a:spcPts val="600"/>
              </a:spcBef>
              <a:spcAft>
                <a:spcPts val="600"/>
              </a:spcAft>
              <a:buFont typeface="Wingdings" panose="05000000000000000000" pitchFamily="2" charset="2"/>
              <a:buChar char="§"/>
            </a:pPr>
            <a:r>
              <a:rPr lang="vi-VN" sz="2000">
                <a:solidFill>
                  <a:srgbClr val="FF0000"/>
                </a:solidFill>
                <a:latin typeface="Arial" panose="020B0604020202020204" pitchFamily="34" charset="0"/>
                <a:cs typeface="Arial" panose="020B0604020202020204" pitchFamily="34" charset="0"/>
              </a:rPr>
              <a:t>Trường hợp bất khả kháng, trở ngại khách quan hoặc lý do khách quan khác;</a:t>
            </a:r>
          </a:p>
          <a:p>
            <a:pPr algn="just">
              <a:lnSpc>
                <a:spcPct val="100000"/>
              </a:lnSpc>
              <a:spcBef>
                <a:spcPts val="600"/>
              </a:spcBef>
              <a:spcAft>
                <a:spcPts val="600"/>
              </a:spcAft>
              <a:buFont typeface="Wingdings" panose="05000000000000000000" pitchFamily="2" charset="2"/>
              <a:buChar char="§"/>
            </a:pPr>
            <a:r>
              <a:rPr lang="vi-VN" sz="2000">
                <a:solidFill>
                  <a:srgbClr val="FF0000"/>
                </a:solidFill>
                <a:latin typeface="Arial" panose="020B0604020202020204" pitchFamily="34" charset="0"/>
                <a:cs typeface="Arial" panose="020B0604020202020204" pitchFamily="34" charset="0"/>
              </a:rPr>
              <a:t>Trường hợp tai biến y khoa do người bệnh tự gây ra.</a:t>
            </a:r>
          </a:p>
        </p:txBody>
      </p:sp>
    </p:spTree>
    <p:extLst>
      <p:ext uri="{BB962C8B-B14F-4D97-AF65-F5344CB8AC3E}">
        <p14:creationId xmlns:p14="http://schemas.microsoft.com/office/powerpoint/2010/main" val="3513109981"/>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972" y="132574"/>
            <a:ext cx="11417968" cy="533348"/>
          </a:xfrm>
        </p:spPr>
        <p:txBody>
          <a:bodyPr>
            <a:noAutofit/>
          </a:bodyPr>
          <a:lstStyle/>
          <a:p>
            <a:pPr algn="ctr">
              <a:lnSpc>
                <a:spcPct val="100000"/>
              </a:lnSpc>
            </a:pPr>
            <a:r>
              <a:rPr lang="en-US" sz="3200" b="1" cap="none">
                <a:solidFill>
                  <a:srgbClr val="002060"/>
                </a:solidFill>
                <a:latin typeface="Calibri" panose="020F0502020204030204" pitchFamily="34" charset="0"/>
                <a:cs typeface="Calibri" panose="020F0502020204030204" pitchFamily="34" charset="0"/>
              </a:rPr>
              <a:t>ĐIỀU 101. </a:t>
            </a:r>
            <a:r>
              <a:rPr lang="vi-VN" sz="3200" b="1" cap="none">
                <a:solidFill>
                  <a:srgbClr val="002060"/>
                </a:solidFill>
                <a:latin typeface="Calibri" panose="020F0502020204030204" pitchFamily="34" charset="0"/>
                <a:cs typeface="Calibri" panose="020F0502020204030204" pitchFamily="34" charset="0"/>
              </a:rPr>
              <a:t>HỘI ĐỒNG CHUYÊN MÔN</a:t>
            </a:r>
          </a:p>
        </p:txBody>
      </p:sp>
      <p:sp>
        <p:nvSpPr>
          <p:cNvPr id="12" name="Content Placeholder 2"/>
          <p:cNvSpPr txBox="1">
            <a:spLocks/>
          </p:cNvSpPr>
          <p:nvPr/>
        </p:nvSpPr>
        <p:spPr>
          <a:xfrm>
            <a:off x="303627" y="794656"/>
            <a:ext cx="11622657" cy="61527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Garamond" panose="02020404030301010803" pitchFamily="18" charset="0"/>
              <a:buChar char="♦"/>
              <a:defRP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600"/>
              </a:spcBef>
              <a:spcAft>
                <a:spcPts val="600"/>
              </a:spcAft>
              <a:buNone/>
            </a:pPr>
            <a:r>
              <a:rPr lang="vi-VN" sz="2400" b="1">
                <a:solidFill>
                  <a:srgbClr val="002060"/>
                </a:solidFill>
                <a:latin typeface="Arial" panose="020B0604020202020204" pitchFamily="34" charset="0"/>
                <a:cs typeface="Arial" panose="020B0604020202020204" pitchFamily="34" charset="0"/>
              </a:rPr>
              <a:t>1.Thành phần của HĐCM</a:t>
            </a:r>
          </a:p>
          <a:p>
            <a:pPr algn="just">
              <a:spcBef>
                <a:spcPts val="0"/>
              </a:spcBef>
              <a:buFont typeface="Wingdings" panose="05000000000000000000" pitchFamily="2" charset="2"/>
              <a:buChar char="§"/>
            </a:pPr>
            <a:r>
              <a:rPr lang="vi-VN" sz="2400">
                <a:solidFill>
                  <a:srgbClr val="002060"/>
                </a:solidFill>
                <a:latin typeface="Arial" panose="020B0604020202020204" pitchFamily="34" charset="0"/>
                <a:cs typeface="Arial" panose="020B0604020202020204" pitchFamily="34" charset="0"/>
              </a:rPr>
              <a:t>Chuyên gia thuộc lĩnh vực chuyên môn phù hợp;</a:t>
            </a:r>
          </a:p>
          <a:p>
            <a:pPr algn="just">
              <a:spcBef>
                <a:spcPts val="0"/>
              </a:spcBef>
              <a:buFont typeface="Wingdings" panose="05000000000000000000" pitchFamily="2" charset="2"/>
              <a:buChar char="§"/>
            </a:pPr>
            <a:r>
              <a:rPr lang="vi-VN" sz="2400">
                <a:solidFill>
                  <a:srgbClr val="002060"/>
                </a:solidFill>
                <a:latin typeface="Arial" panose="020B0604020202020204" pitchFamily="34" charset="0"/>
                <a:cs typeface="Arial" panose="020B0604020202020204" pitchFamily="34" charset="0"/>
              </a:rPr>
              <a:t>Chuyên gia thuộc các chuyên khoa, chuyên ngành khác có liên quan đến tai biến y khoa.</a:t>
            </a:r>
          </a:p>
          <a:p>
            <a:pPr marL="0" indent="0" algn="just">
              <a:buNone/>
            </a:pPr>
            <a:r>
              <a:rPr lang="vi-VN" sz="2400" b="1" smtClean="0">
                <a:solidFill>
                  <a:srgbClr val="002060"/>
                </a:solidFill>
                <a:latin typeface="Arial" panose="020B0604020202020204" pitchFamily="34" charset="0"/>
                <a:cs typeface="Arial" panose="020B0604020202020204" pitchFamily="34" charset="0"/>
              </a:rPr>
              <a:t>2</a:t>
            </a:r>
            <a:r>
              <a:rPr lang="vi-VN" sz="2400" b="1">
                <a:solidFill>
                  <a:srgbClr val="002060"/>
                </a:solidFill>
                <a:latin typeface="Arial" panose="020B0604020202020204" pitchFamily="34" charset="0"/>
                <a:cs typeface="Arial" panose="020B0604020202020204" pitchFamily="34" charset="0"/>
              </a:rPr>
              <a:t>. Thành lập HĐCM:</a:t>
            </a:r>
          </a:p>
          <a:p>
            <a:pPr algn="just">
              <a:buFont typeface="Wingdings" panose="05000000000000000000" pitchFamily="2" charset="2"/>
              <a:buChar char="§"/>
            </a:pPr>
            <a:r>
              <a:rPr lang="vi-VN" sz="2400">
                <a:solidFill>
                  <a:srgbClr val="002060"/>
                </a:solidFill>
                <a:latin typeface="Arial" panose="020B0604020202020204" pitchFamily="34" charset="0"/>
                <a:cs typeface="Arial" panose="020B0604020202020204" pitchFamily="34" charset="0"/>
              </a:rPr>
              <a:t>CS KBCB thành lập khi xảy ra tai biến y khoa mà có tranh chấp, theo đề nghị của người bệnh, người đại diện của người bệnh hoặc của người hành nghề.</a:t>
            </a:r>
          </a:p>
          <a:p>
            <a:pPr algn="just">
              <a:buFont typeface="Wingdings" panose="05000000000000000000" pitchFamily="2" charset="2"/>
              <a:buChar char="§"/>
            </a:pPr>
            <a:r>
              <a:rPr lang="vi-VN" sz="2400">
                <a:solidFill>
                  <a:srgbClr val="002060"/>
                </a:solidFill>
                <a:latin typeface="Arial" panose="020B0604020202020204" pitchFamily="34" charset="0"/>
                <a:cs typeface="Arial" panose="020B0604020202020204" pitchFamily="34" charset="0"/>
              </a:rPr>
              <a:t>HĐCM do CQNN có thẩm quyền về y tế quản lý trực tiếp cơ sở KBCB thành lập theo đề nghị của cơ sở KBCB hoặc có đề nghị bằng VB của bên tranh chấp khi không nhất trí với kết luận của HĐCM do cơ sở KBCB tự thành lập;</a:t>
            </a:r>
          </a:p>
          <a:p>
            <a:pPr algn="just">
              <a:buFont typeface="Wingdings" panose="05000000000000000000" pitchFamily="2" charset="2"/>
              <a:buChar char="§"/>
            </a:pPr>
            <a:r>
              <a:rPr lang="vi-VN" sz="2400">
                <a:solidFill>
                  <a:srgbClr val="002060"/>
                </a:solidFill>
                <a:latin typeface="Arial" panose="020B0604020202020204" pitchFamily="34" charset="0"/>
                <a:cs typeface="Arial" panose="020B0604020202020204" pitchFamily="34" charset="0"/>
              </a:rPr>
              <a:t>HĐCM do Bộ Y tế thành lập trong trường hợp có đề nghị bằng văn bản của bên tranh chấp khi không nhất trí với kết luận của HĐCM do CQNN có thẩm quyền về y tế quản lý trực tiếp cơ sở KBCB thành lập.</a:t>
            </a:r>
          </a:p>
          <a:p>
            <a:pPr algn="just">
              <a:buFont typeface="Wingdings" panose="05000000000000000000" pitchFamily="2" charset="2"/>
              <a:buChar char="§"/>
            </a:pPr>
            <a:r>
              <a:rPr lang="vi-VN" sz="2400">
                <a:solidFill>
                  <a:srgbClr val="FF0000"/>
                </a:solidFill>
                <a:latin typeface="Arial" panose="020B0604020202020204" pitchFamily="34" charset="0"/>
                <a:cs typeface="Arial" panose="020B0604020202020204" pitchFamily="34" charset="0"/>
              </a:rPr>
              <a:t>Việc trưng cầu các chuyên gia tham gia HĐCM phải đảm bảo khách quan, không xung đột lợi ích theo quy định của pháp luật.</a:t>
            </a:r>
          </a:p>
          <a:p>
            <a:pPr marL="0" indent="0" algn="just">
              <a:buNone/>
            </a:pPr>
            <a:endParaRPr lang="vi-VN" sz="240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0433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365125"/>
            <a:ext cx="9677400" cy="930275"/>
          </a:xfrm>
        </p:spPr>
        <p:txBody>
          <a:bodyPr>
            <a:normAutofit/>
          </a:bodyPr>
          <a:lstStyle/>
          <a:p>
            <a:pPr algn="ctr"/>
            <a:r>
              <a:rPr lang="en-US" sz="2800" b="1" smtClean="0">
                <a:latin typeface="Times New Roman" pitchFamily="18" charset="0"/>
                <a:cs typeface="Times New Roman" pitchFamily="18" charset="0"/>
              </a:rPr>
              <a:t>Mục 1. THỰC HÀNH KHÁM BỆNH, CHỮA BỆNH</a:t>
            </a:r>
            <a:endParaRPr lang="en-US" sz="2800" b="1">
              <a:latin typeface="Times New Roman" pitchFamily="18" charset="0"/>
              <a:cs typeface="Times New Roman" pitchFamily="18" charset="0"/>
            </a:endParaRPr>
          </a:p>
        </p:txBody>
      </p:sp>
      <p:sp>
        <p:nvSpPr>
          <p:cNvPr id="3" name="Rectangle 2"/>
          <p:cNvSpPr/>
          <p:nvPr/>
        </p:nvSpPr>
        <p:spPr>
          <a:xfrm>
            <a:off x="1025236" y="1260764"/>
            <a:ext cx="10446328" cy="4832092"/>
          </a:xfrm>
          <a:prstGeom prst="rect">
            <a:avLst/>
          </a:prstGeom>
        </p:spPr>
        <p:txBody>
          <a:bodyPr wrap="square">
            <a:spAutoFit/>
          </a:bodyPr>
          <a:lstStyle/>
          <a:p>
            <a:pPr algn="just"/>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3. </a:t>
            </a:r>
            <a:r>
              <a:rPr lang="en-US" sz="2800" b="1" err="1" smtClean="0">
                <a:latin typeface="Times New Roman" pitchFamily="18" charset="0"/>
                <a:cs typeface="Times New Roman" pitchFamily="18" charset="0"/>
              </a:rPr>
              <a:t>Thời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gian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nội</a:t>
            </a:r>
            <a:r>
              <a:rPr lang="en-US" sz="2800" b="1" smtClean="0">
                <a:latin typeface="Times New Roman" pitchFamily="18" charset="0"/>
                <a:cs typeface="Times New Roman" pitchFamily="18" charset="0"/>
              </a:rPr>
              <a:t> dung </a:t>
            </a:r>
            <a:r>
              <a:rPr lang="en-US" sz="2800" b="1" err="1" smtClean="0">
                <a:latin typeface="Times New Roman" pitchFamily="18" charset="0"/>
                <a:cs typeface="Times New Roman" pitchFamily="18" charset="0"/>
              </a:rPr>
              <a:t>thực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hành</a:t>
            </a:r>
            <a:endParaRPr lang="en-US" sz="2800" b="1" smtClean="0">
              <a:latin typeface="Times New Roman" pitchFamily="18" charset="0"/>
              <a:cs typeface="Times New Roman" pitchFamily="18" charset="0"/>
            </a:endParaRPr>
          </a:p>
          <a:p>
            <a:pPr marL="514350" indent="-514350" algn="just">
              <a:buAutoNum type="arabicPeriod"/>
            </a:pP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bác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12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luật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cũ</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18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a:t>
            </a:r>
          </a:p>
          <a:p>
            <a:pPr marL="514350" indent="-514350" algn="just">
              <a:buAutoNum type="arabicPeriod"/>
            </a:pP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sỹ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09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Luật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cũ</a:t>
            </a:r>
            <a:r>
              <a:rPr lang="en-US" sz="2800" smtClean="0">
                <a:latin typeface="Times New Roman" pitchFamily="18" charset="0"/>
                <a:cs typeface="Times New Roman" pitchFamily="18" charset="0"/>
              </a:rPr>
              <a:t> 12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a:t>
            </a:r>
          </a:p>
          <a:p>
            <a:pPr marL="514350" indent="-514350" algn="just"/>
            <a:r>
              <a:rPr lang="en-US" sz="2800" smtClean="0">
                <a:latin typeface="Times New Roman" pitchFamily="18" charset="0"/>
                <a:cs typeface="Times New Roman" pitchFamily="18" charset="0"/>
              </a:rPr>
              <a:t>3.  </a:t>
            </a:r>
            <a:r>
              <a:rPr lang="en-US" sz="2800" err="1" smtClean="0">
                <a:latin typeface="Times New Roman" pitchFamily="18" charset="0"/>
                <a:cs typeface="Times New Roman" pitchFamily="18" charset="0"/>
              </a:rPr>
              <a:t>Điều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dưỡng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hộ</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sinh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thuật</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06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Luật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cũ</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9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a:t>
            </a:r>
          </a:p>
          <a:p>
            <a:pPr marL="514350" indent="-514350" algn="just"/>
            <a:r>
              <a:rPr lang="en-US" sz="2800" err="1" smtClean="0">
                <a:solidFill>
                  <a:srgbClr val="FF0000"/>
                </a:solidFill>
                <a:latin typeface="Times New Roman" pitchFamily="18" charset="0"/>
                <a:cs typeface="Times New Roman" pitchFamily="18" charset="0"/>
              </a:rPr>
              <a:t>Các</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chức</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danh</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theo</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luật</a:t>
            </a:r>
            <a:r>
              <a:rPr lang="en-US" sz="2800" smtClean="0">
                <a:solidFill>
                  <a:srgbClr val="FF0000"/>
                </a:solidFill>
                <a:latin typeface="Times New Roman" pitchFamily="18" charset="0"/>
                <a:cs typeface="Times New Roman" pitchFamily="18" charset="0"/>
              </a:rPr>
              <a:t> </a:t>
            </a:r>
            <a:r>
              <a:rPr lang="en-US" sz="2800" err="1" smtClean="0">
                <a:solidFill>
                  <a:srgbClr val="FF0000"/>
                </a:solidFill>
                <a:latin typeface="Times New Roman" pitchFamily="18" charset="0"/>
                <a:cs typeface="Times New Roman" pitchFamily="18" charset="0"/>
              </a:rPr>
              <a:t>mới</a:t>
            </a:r>
            <a:r>
              <a:rPr lang="en-US" sz="2800" smtClean="0">
                <a:solidFill>
                  <a:srgbClr val="FF0000"/>
                </a:solidFill>
                <a:latin typeface="Times New Roman" pitchFamily="18" charset="0"/>
                <a:cs typeface="Times New Roman" pitchFamily="18" charset="0"/>
              </a:rPr>
              <a:t>: </a:t>
            </a:r>
          </a:p>
          <a:p>
            <a:pPr algn="just"/>
            <a:r>
              <a:rPr lang="en-US" sz="2800" smtClean="0">
                <a:latin typeface="Times New Roman" pitchFamily="18" charset="0"/>
                <a:cs typeface="Times New Roman" pitchFamily="18" charset="0"/>
              </a:rPr>
              <a:t>4. </a:t>
            </a: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dinh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dưỡng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lâm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sàng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06 </a:t>
            </a:r>
            <a:r>
              <a:rPr lang="en-US" sz="2800" err="1" smtClean="0">
                <a:latin typeface="Times New Roman" pitchFamily="18" charset="0"/>
                <a:cs typeface="Times New Roman" pitchFamily="18" charset="0"/>
              </a:rPr>
              <a:t>tháng</a:t>
            </a:r>
            <a:endParaRPr lang="en-US" sz="2800" smtClean="0">
              <a:latin typeface="Times New Roman" pitchFamily="18" charset="0"/>
              <a:cs typeface="Times New Roman" pitchFamily="18" charset="0"/>
            </a:endParaRPr>
          </a:p>
          <a:p>
            <a:pPr algn="just"/>
            <a:r>
              <a:rPr lang="en-US" sz="2800" smtClean="0">
                <a:latin typeface="Times New Roman" pitchFamily="18" charset="0"/>
                <a:cs typeface="Times New Roman" pitchFamily="18" charset="0"/>
              </a:rPr>
              <a:t>5. </a:t>
            </a: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cứu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viên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ngoại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viện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06 </a:t>
            </a:r>
            <a:r>
              <a:rPr lang="en-US" sz="2800" err="1" smtClean="0">
                <a:latin typeface="Times New Roman" pitchFamily="18" charset="0"/>
                <a:cs typeface="Times New Roman" pitchFamily="18" charset="0"/>
              </a:rPr>
              <a:t>tháng</a:t>
            </a:r>
            <a:endParaRPr lang="en-US" sz="2800" smtClean="0">
              <a:latin typeface="Times New Roman" pitchFamily="18" charset="0"/>
              <a:cs typeface="Times New Roman" pitchFamily="18" charset="0"/>
            </a:endParaRPr>
          </a:p>
          <a:p>
            <a:pPr algn="just"/>
            <a:r>
              <a:rPr lang="en-US" sz="2800" smtClean="0">
                <a:latin typeface="Times New Roman" pitchFamily="18" charset="0"/>
                <a:cs typeface="Times New Roman" pitchFamily="18" charset="0"/>
              </a:rPr>
              <a:t>6. </a:t>
            </a: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tâm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lý</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lâm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sàng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09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Lưu</a:t>
            </a:r>
            <a:r>
              <a:rPr lang="en-US" sz="2800" smtClean="0">
                <a:latin typeface="Times New Roman" pitchFamily="18" charset="0"/>
                <a:cs typeface="Times New Roman" pitchFamily="18" charset="0"/>
              </a:rPr>
              <a:t> ý: (1) BS, YS, </a:t>
            </a:r>
            <a:r>
              <a:rPr lang="vi-VN" sz="2800" smtClean="0">
                <a:latin typeface="Times New Roman" pitchFamily="18" charset="0"/>
                <a:cs typeface="Times New Roman" pitchFamily="18" charset="0"/>
              </a:rPr>
              <a:t>cấp cứu viên ngoại viện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về</a:t>
            </a:r>
            <a:r>
              <a:rPr lang="en-US" sz="2800" smtClean="0">
                <a:latin typeface="Times New Roman" pitchFamily="18" charset="0"/>
                <a:cs typeface="Times New Roman" pitchFamily="18" charset="0"/>
              </a:rPr>
              <a:t> </a:t>
            </a:r>
            <a:r>
              <a:rPr lang="vi-VN" sz="2800" smtClean="0">
                <a:latin typeface="Times New Roman" pitchFamily="18" charset="0"/>
                <a:cs typeface="Times New Roman" pitchFamily="18" charset="0"/>
              </a:rPr>
              <a:t>hồi sức cấp cứu là 03 tháng</a:t>
            </a:r>
            <a:r>
              <a:rPr lang="en-US" sz="2800" smtClean="0">
                <a:latin typeface="Times New Roman" pitchFamily="18" charset="0"/>
                <a:cs typeface="Times New Roman" pitchFamily="18" charset="0"/>
              </a:rPr>
              <a:t>. (2) </a:t>
            </a:r>
            <a:r>
              <a:rPr lang="en-US" sz="2800" err="1" smtClean="0">
                <a:latin typeface="Times New Roman" pitchFamily="18" charset="0"/>
                <a:cs typeface="Times New Roman" pitchFamily="18" charset="0"/>
              </a:rPr>
              <a:t>điều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dưỡng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hộ</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sinh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thuật</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thực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về</a:t>
            </a:r>
            <a:r>
              <a:rPr lang="en-US" sz="2800" smtClean="0">
                <a:latin typeface="Times New Roman" pitchFamily="18" charset="0"/>
                <a:cs typeface="Times New Roman" pitchFamily="18" charset="0"/>
              </a:rPr>
              <a:t> HSCC </a:t>
            </a:r>
            <a:r>
              <a:rPr lang="en-US" sz="2800" err="1" smtClean="0">
                <a:latin typeface="Times New Roman" pitchFamily="18" charset="0"/>
                <a:cs typeface="Times New Roman" pitchFamily="18" charset="0"/>
              </a:rPr>
              <a:t>là</a:t>
            </a:r>
            <a:r>
              <a:rPr lang="en-US" sz="2800" smtClean="0">
                <a:latin typeface="Times New Roman" pitchFamily="18" charset="0"/>
                <a:cs typeface="Times New Roman" pitchFamily="18" charset="0"/>
              </a:rPr>
              <a:t> 01 </a:t>
            </a:r>
            <a:r>
              <a:rPr lang="en-US" sz="2800" err="1" smtClean="0">
                <a:latin typeface="Times New Roman" pitchFamily="18" charset="0"/>
                <a:cs typeface="Times New Roman" pitchFamily="18" charset="0"/>
              </a:rPr>
              <a:t>tháng</a:t>
            </a:r>
            <a:r>
              <a:rPr lang="en-US" sz="2800" smtClean="0">
                <a:latin typeface="Times New Roman" pitchFamily="18" charset="0"/>
                <a:cs typeface="Times New Roman" pitchFamily="18" charset="0"/>
              </a:rPr>
              <a:t>.</a:t>
            </a:r>
            <a:endParaRPr lang="en-US" sz="2800" smtClean="0"/>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1097126" cy="693654"/>
          </a:xfrm>
        </p:spPr>
        <p:txBody>
          <a:bodyPr>
            <a:noAutofit/>
          </a:bodyPr>
          <a:lstStyle/>
          <a:p>
            <a:r>
              <a:rPr lang="en-US" sz="4000" b="1">
                <a:solidFill>
                  <a:srgbClr val="C00000"/>
                </a:solidFill>
                <a:latin typeface="Arial" panose="020B0604020202020204" pitchFamily="34" charset="0"/>
                <a:cs typeface="Arial" panose="020B0604020202020204" pitchFamily="34" charset="0"/>
              </a:rPr>
              <a:t>Điều 48. Tổ chức của HĐCM (TT32/2023)</a:t>
            </a:r>
            <a:endParaRPr lang="vi-VN" sz="4000">
              <a:solidFill>
                <a:srgbClr val="C0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89547" y="1058780"/>
            <a:ext cx="11345779" cy="5799219"/>
          </a:xfrm>
        </p:spPr>
        <p:txBody>
          <a:bodyPr>
            <a:normAutofit fontScale="92500" lnSpcReduction="10000"/>
          </a:bodyPr>
          <a:lstStyle/>
          <a:p>
            <a:pPr marL="0" indent="0">
              <a:lnSpc>
                <a:spcPct val="100000"/>
              </a:lnSpc>
              <a:spcBef>
                <a:spcPts val="600"/>
              </a:spcBef>
              <a:spcAft>
                <a:spcPts val="600"/>
              </a:spcAft>
              <a:buNone/>
            </a:pPr>
            <a:r>
              <a:rPr lang="en-US" b="1">
                <a:solidFill>
                  <a:srgbClr val="002060"/>
                </a:solidFill>
                <a:latin typeface="Arial" panose="020B0604020202020204" pitchFamily="34" charset="0"/>
                <a:cs typeface="Arial" panose="020B0604020202020204" pitchFamily="34" charset="0"/>
              </a:rPr>
              <a:t>1. Cơ cấu tổ chức, số lượng thành viên của hội đồng chuyên môn gồm:</a:t>
            </a:r>
            <a:endParaRPr lang="vi-VN" b="1">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a) Chủ tịch hội đồng: 01 người;</a:t>
            </a:r>
            <a:endParaRPr lang="vi-VN">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b) Phó Chủ tịch hội đồng: 01 - 02 người;</a:t>
            </a:r>
            <a:endParaRPr lang="vi-VN">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c) Các thành viên: Tối thiểu 03 người;</a:t>
            </a:r>
            <a:endParaRPr lang="vi-VN">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d) Thư ký hội đồng: Tối thiểu 01 người.</a:t>
            </a:r>
            <a:endParaRPr lang="vi-VN">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b="1">
                <a:solidFill>
                  <a:srgbClr val="002060"/>
                </a:solidFill>
                <a:latin typeface="Arial" panose="020B0604020202020204" pitchFamily="34" charset="0"/>
                <a:cs typeface="Arial" panose="020B0604020202020204" pitchFamily="34" charset="0"/>
              </a:rPr>
              <a:t>2. Nguyên tắc thành lập hội đồng:</a:t>
            </a:r>
            <a:endParaRPr lang="vi-VN" b="1">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a) Bảo đảm độc lập, khách quan, không có xung đột lợi ích;</a:t>
            </a:r>
            <a:endParaRPr lang="vi-VN">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b) Thành viên hội đồng phải có phạm vi hành nghề hoặc có trình độ chuyên môn liên quan đến tai biến y khoa;</a:t>
            </a:r>
            <a:endParaRPr lang="vi-VN">
              <a:solidFill>
                <a:srgbClr val="002060"/>
              </a:solidFill>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solidFill>
                  <a:srgbClr val="002060"/>
                </a:solidFill>
                <a:latin typeface="Arial" panose="020B0604020202020204" pitchFamily="34" charset="0"/>
                <a:cs typeface="Arial" panose="020B0604020202020204" pitchFamily="34" charset="0"/>
              </a:rPr>
              <a:t>c) Số lượng thành viên của hội đồng (bao gồm cả Chủ tịch hội đồng) phải là số lẻ.</a:t>
            </a:r>
            <a:endParaRPr lang="vi-VN">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5896949"/>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1097126" cy="693654"/>
          </a:xfrm>
        </p:spPr>
        <p:txBody>
          <a:bodyPr>
            <a:noAutofit/>
          </a:bodyPr>
          <a:lstStyle/>
          <a:p>
            <a:r>
              <a:rPr lang="en-US" sz="3200" b="1" err="1">
                <a:solidFill>
                  <a:srgbClr val="C00000"/>
                </a:solidFill>
                <a:latin typeface="Arial" panose="020B0604020202020204" pitchFamily="34" charset="0"/>
                <a:cs typeface="Arial" panose="020B0604020202020204" pitchFamily="34" charset="0"/>
              </a:rPr>
              <a:t>Điều</a:t>
            </a:r>
            <a:r>
              <a:rPr lang="en-US" sz="3200" b="1">
                <a:solidFill>
                  <a:srgbClr val="C00000"/>
                </a:solidFill>
                <a:latin typeface="Arial" panose="020B0604020202020204" pitchFamily="34" charset="0"/>
                <a:cs typeface="Arial" panose="020B0604020202020204" pitchFamily="34" charset="0"/>
              </a:rPr>
              <a:t> 49. </a:t>
            </a:r>
            <a:r>
              <a:rPr lang="en-US" sz="3200" b="1" err="1">
                <a:solidFill>
                  <a:srgbClr val="C00000"/>
                </a:solidFill>
                <a:latin typeface="Arial" panose="020B0604020202020204" pitchFamily="34" charset="0"/>
                <a:cs typeface="Arial" panose="020B0604020202020204" pitchFamily="34" charset="0"/>
              </a:rPr>
              <a:t>Hoạt</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động</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của</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hội</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đồng</a:t>
            </a:r>
            <a:r>
              <a:rPr lang="en-US" sz="3200" b="1">
                <a:solidFill>
                  <a:srgbClr val="C00000"/>
                </a:solidFill>
                <a:latin typeface="Arial" panose="020B0604020202020204" pitchFamily="34" charset="0"/>
                <a:cs typeface="Arial" panose="020B0604020202020204" pitchFamily="34" charset="0"/>
              </a:rPr>
              <a:t> </a:t>
            </a:r>
            <a:r>
              <a:rPr lang="en-US" sz="3200" b="1" err="1">
                <a:solidFill>
                  <a:srgbClr val="C00000"/>
                </a:solidFill>
                <a:latin typeface="Arial" panose="020B0604020202020204" pitchFamily="34" charset="0"/>
                <a:cs typeface="Arial" panose="020B0604020202020204" pitchFamily="34" charset="0"/>
              </a:rPr>
              <a:t>chuyên</a:t>
            </a:r>
            <a:r>
              <a:rPr lang="en-US" sz="3200" b="1">
                <a:solidFill>
                  <a:srgbClr val="C00000"/>
                </a:solidFill>
                <a:latin typeface="Arial" panose="020B0604020202020204" pitchFamily="34" charset="0"/>
                <a:cs typeface="Arial" panose="020B0604020202020204" pitchFamily="34" charset="0"/>
              </a:rPr>
              <a:t> </a:t>
            </a:r>
            <a:r>
              <a:rPr lang="en-US" sz="3200" b="1" err="1" smtClean="0">
                <a:solidFill>
                  <a:srgbClr val="C00000"/>
                </a:solidFill>
                <a:latin typeface="Arial" panose="020B0604020202020204" pitchFamily="34" charset="0"/>
                <a:cs typeface="Arial" panose="020B0604020202020204" pitchFamily="34" charset="0"/>
              </a:rPr>
              <a:t>môn</a:t>
            </a:r>
            <a:r>
              <a:rPr lang="en-US" sz="3200" b="1" smtClean="0">
                <a:solidFill>
                  <a:srgbClr val="C00000"/>
                </a:solidFill>
                <a:latin typeface="Arial" panose="020B0604020202020204" pitchFamily="34" charset="0"/>
                <a:cs typeface="Arial" panose="020B0604020202020204" pitchFamily="34" charset="0"/>
              </a:rPr>
              <a:t> (TT32)</a:t>
            </a:r>
            <a:endParaRPr lang="vi-VN" sz="3200">
              <a:solidFill>
                <a:srgbClr val="C00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89547" y="1261035"/>
            <a:ext cx="11345779" cy="5596964"/>
          </a:xfrm>
        </p:spPr>
        <p:txBody>
          <a:bodyPr>
            <a:normAutofit/>
          </a:bodyPr>
          <a:lstStyle/>
          <a:p>
            <a:pPr marL="0" indent="0">
              <a:lnSpc>
                <a:spcPct val="120000"/>
              </a:lnSpc>
              <a:spcBef>
                <a:spcPts val="600"/>
              </a:spcBef>
              <a:spcAft>
                <a:spcPts val="600"/>
              </a:spcAft>
              <a:buNone/>
            </a:pPr>
            <a:r>
              <a:rPr lang="en-US" sz="2400" b="1">
                <a:solidFill>
                  <a:srgbClr val="002060"/>
                </a:solidFill>
                <a:latin typeface="Arial" panose="020B0604020202020204" pitchFamily="34" charset="0"/>
                <a:cs typeface="Arial" panose="020B0604020202020204" pitchFamily="34" charset="0"/>
              </a:rPr>
              <a:t>1. </a:t>
            </a:r>
            <a:r>
              <a:rPr lang="en-US" sz="2400" b="1" err="1">
                <a:solidFill>
                  <a:srgbClr val="002060"/>
                </a:solidFill>
                <a:latin typeface="Arial" panose="020B0604020202020204" pitchFamily="34" charset="0"/>
                <a:cs typeface="Arial" panose="020B0604020202020204" pitchFamily="34" charset="0"/>
              </a:rPr>
              <a:t>Điều</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kiện</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tổ</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chức</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họp</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hội</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đồng</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chuyên</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môn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ít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nhất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phải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đủ</a:t>
            </a:r>
            <a:r>
              <a:rPr lang="en-US" sz="2400">
                <a:solidFill>
                  <a:srgbClr val="002060"/>
                </a:solidFill>
                <a:latin typeface="Arial" panose="020B0604020202020204" pitchFamily="34" charset="0"/>
                <a:cs typeface="Arial" panose="020B0604020202020204" pitchFamily="34" charset="0"/>
              </a:rPr>
              <a:t> 2/3 </a:t>
            </a:r>
            <a:r>
              <a:rPr lang="en-US" sz="2400" err="1">
                <a:solidFill>
                  <a:srgbClr val="002060"/>
                </a:solidFill>
                <a:latin typeface="Arial" panose="020B0604020202020204" pitchFamily="34" charset="0"/>
                <a:cs typeface="Arial" panose="020B0604020202020204" pitchFamily="34" charset="0"/>
              </a:rPr>
              <a:t>số</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của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hội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đồng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có</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mặt</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en-US" sz="2400" b="1">
                <a:solidFill>
                  <a:srgbClr val="002060"/>
                </a:solidFill>
                <a:latin typeface="Arial" panose="020B0604020202020204" pitchFamily="34" charset="0"/>
                <a:cs typeface="Arial" panose="020B0604020202020204" pitchFamily="34" charset="0"/>
              </a:rPr>
              <a:t>2. </a:t>
            </a:r>
            <a:r>
              <a:rPr lang="en-US" sz="2400" b="1" err="1">
                <a:solidFill>
                  <a:srgbClr val="002060"/>
                </a:solidFill>
                <a:latin typeface="Arial" panose="020B0604020202020204" pitchFamily="34" charset="0"/>
                <a:cs typeface="Arial" panose="020B0604020202020204" pitchFamily="34" charset="0"/>
              </a:rPr>
              <a:t>Phiên</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họp</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hội</a:t>
            </a:r>
            <a:r>
              <a:rPr lang="en-US" sz="2400" b="1">
                <a:solidFill>
                  <a:srgbClr val="002060"/>
                </a:solidFill>
                <a:latin typeface="Arial" panose="020B0604020202020204" pitchFamily="34" charset="0"/>
                <a:cs typeface="Arial" panose="020B0604020202020204" pitchFamily="34" charset="0"/>
              </a:rPr>
              <a:t> </a:t>
            </a:r>
            <a:r>
              <a:rPr lang="en-US" sz="2400" b="1" err="1">
                <a:solidFill>
                  <a:srgbClr val="002060"/>
                </a:solidFill>
                <a:latin typeface="Arial" panose="020B0604020202020204" pitchFamily="34" charset="0"/>
                <a:cs typeface="Arial" panose="020B0604020202020204" pitchFamily="34" charset="0"/>
              </a:rPr>
              <a:t>đồng</a:t>
            </a:r>
            <a:r>
              <a:rPr lang="en-US" sz="2400" b="1">
                <a:solidFill>
                  <a:srgbClr val="002060"/>
                </a:solidFill>
                <a:latin typeface="Arial" panose="020B0604020202020204" pitchFamily="34" charset="0"/>
                <a:cs typeface="Arial" panose="020B0604020202020204" pitchFamily="34" charset="0"/>
              </a:rPr>
              <a:t>:</a:t>
            </a:r>
            <a:endParaRPr lang="vi-VN" sz="2400" b="1">
              <a:solidFill>
                <a:srgbClr val="002060"/>
              </a:solidFill>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a) </a:t>
            </a:r>
            <a:r>
              <a:rPr lang="en-US" sz="2400" err="1">
                <a:solidFill>
                  <a:srgbClr val="002060"/>
                </a:solidFill>
                <a:latin typeface="Arial" panose="020B0604020202020204" pitchFamily="34" charset="0"/>
                <a:cs typeface="Arial" panose="020B0604020202020204" pitchFamily="34" charset="0"/>
              </a:rPr>
              <a:t>Hội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đồng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có</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thể</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họp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một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hoặc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nhiều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phiên</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b) </a:t>
            </a:r>
            <a:r>
              <a:rPr lang="en-US" sz="2400" err="1">
                <a:solidFill>
                  <a:srgbClr val="002060"/>
                </a:solidFill>
                <a:latin typeface="Arial" panose="020B0604020202020204" pitchFamily="34" charset="0"/>
                <a:cs typeface="Arial" panose="020B0604020202020204" pitchFamily="34" charset="0"/>
              </a:rPr>
              <a:t>Từng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của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hội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đồng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căn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cứ</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hồ</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sơ</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để</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thực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hiện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việc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đánh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giá</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về</a:t>
            </a:r>
            <a:r>
              <a:rPr lang="en-US" sz="2400">
                <a:solidFill>
                  <a:srgbClr val="002060"/>
                </a:solidFill>
                <a:latin typeface="Arial" panose="020B0604020202020204" pitchFamily="34" charset="0"/>
                <a:cs typeface="Arial" panose="020B0604020202020204" pitchFamily="34" charset="0"/>
              </a:rPr>
              <a:t> tai </a:t>
            </a:r>
            <a:r>
              <a:rPr lang="en-US" sz="2400" err="1">
                <a:solidFill>
                  <a:srgbClr val="002060"/>
                </a:solidFill>
                <a:latin typeface="Arial" panose="020B0604020202020204" pitchFamily="34" charset="0"/>
                <a:cs typeface="Arial" panose="020B0604020202020204" pitchFamily="34" charset="0"/>
              </a:rPr>
              <a:t>biến</a:t>
            </a:r>
            <a:r>
              <a:rPr lang="en-US" sz="2400">
                <a:solidFill>
                  <a:srgbClr val="002060"/>
                </a:solidFill>
                <a:latin typeface="Arial" panose="020B0604020202020204" pitchFamily="34" charset="0"/>
                <a:cs typeface="Arial" panose="020B0604020202020204" pitchFamily="34" charset="0"/>
              </a:rPr>
              <a:t> y </a:t>
            </a:r>
            <a:r>
              <a:rPr lang="en-US" sz="2400" err="1">
                <a:solidFill>
                  <a:srgbClr val="002060"/>
                </a:solidFill>
                <a:latin typeface="Arial" panose="020B0604020202020204" pitchFamily="34" charset="0"/>
                <a:cs typeface="Arial" panose="020B0604020202020204" pitchFamily="34" charset="0"/>
              </a:rPr>
              <a:t>khoa</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c) </a:t>
            </a:r>
            <a:r>
              <a:rPr lang="en-US" sz="2400" err="1">
                <a:solidFill>
                  <a:srgbClr val="002060"/>
                </a:solidFill>
                <a:latin typeface="Arial" panose="020B0604020202020204" pitchFamily="34" charset="0"/>
                <a:cs typeface="Arial" panose="020B0604020202020204" pitchFamily="34" charset="0"/>
              </a:rPr>
              <a:t>Hội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đồng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thảo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luận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tập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thể</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kết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luận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theo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số</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cơ</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sở</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ý</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kiến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đánh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giá</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của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các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và</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chịu</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trách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nhiệm</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trước</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pháp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luật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về</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kết</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luận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của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mình</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a:p>
            <a:pPr marL="0" indent="0">
              <a:lnSpc>
                <a:spcPct val="120000"/>
              </a:lnSpc>
              <a:spcBef>
                <a:spcPts val="600"/>
              </a:spcBef>
              <a:spcAft>
                <a:spcPts val="600"/>
              </a:spcAft>
              <a:buNone/>
            </a:pPr>
            <a:r>
              <a:rPr lang="en-US" sz="2400">
                <a:solidFill>
                  <a:srgbClr val="002060"/>
                </a:solidFill>
                <a:latin typeface="Arial" panose="020B0604020202020204" pitchFamily="34" charset="0"/>
                <a:cs typeface="Arial" panose="020B0604020202020204" pitchFamily="34" charset="0"/>
              </a:rPr>
              <a:t>d) </a:t>
            </a:r>
            <a:r>
              <a:rPr lang="en-US" sz="2400" err="1">
                <a:solidFill>
                  <a:srgbClr val="002060"/>
                </a:solidFill>
                <a:latin typeface="Arial" panose="020B0604020202020204" pitchFamily="34" charset="0"/>
                <a:cs typeface="Arial" panose="020B0604020202020204" pitchFamily="34" charset="0"/>
              </a:rPr>
              <a:t>Nội</a:t>
            </a:r>
            <a:r>
              <a:rPr lang="en-US" sz="2400">
                <a:solidFill>
                  <a:srgbClr val="002060"/>
                </a:solidFill>
                <a:latin typeface="Arial" panose="020B0604020202020204" pitchFamily="34" charset="0"/>
                <a:cs typeface="Arial" panose="020B0604020202020204" pitchFamily="34" charset="0"/>
              </a:rPr>
              <a:t> dung </a:t>
            </a:r>
            <a:r>
              <a:rPr lang="en-US" sz="2400" err="1">
                <a:solidFill>
                  <a:srgbClr val="002060"/>
                </a:solidFill>
                <a:latin typeface="Arial" panose="020B0604020202020204" pitchFamily="34" charset="0"/>
                <a:cs typeface="Arial" panose="020B0604020202020204" pitchFamily="34" charset="0"/>
              </a:rPr>
              <a:t>thảo</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luận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tại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họp</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hội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đồng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phải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ghi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bản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có</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đầy</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đủ</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chữ</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ký</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của</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thành</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viên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hội</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đồng</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tham</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dự</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phiên</a:t>
            </a:r>
            <a:r>
              <a:rPr lang="en-US" sz="2400">
                <a:solidFill>
                  <a:srgbClr val="002060"/>
                </a:solidFill>
                <a:latin typeface="Arial" panose="020B0604020202020204" pitchFamily="34" charset="0"/>
                <a:cs typeface="Arial" panose="020B0604020202020204" pitchFamily="34" charset="0"/>
              </a:rPr>
              <a:t> </a:t>
            </a:r>
            <a:r>
              <a:rPr lang="en-US" sz="2400" err="1">
                <a:solidFill>
                  <a:srgbClr val="002060"/>
                </a:solidFill>
                <a:latin typeface="Arial" panose="020B0604020202020204" pitchFamily="34" charset="0"/>
                <a:cs typeface="Arial" panose="020B0604020202020204" pitchFamily="34" charset="0"/>
              </a:rPr>
              <a:t>họp</a:t>
            </a:r>
            <a:r>
              <a:rPr lang="en-US" sz="2400">
                <a:solidFill>
                  <a:srgbClr val="002060"/>
                </a:solidFill>
                <a:latin typeface="Arial" panose="020B0604020202020204" pitchFamily="34" charset="0"/>
                <a:cs typeface="Arial" panose="020B0604020202020204" pitchFamily="34" charset="0"/>
              </a:rPr>
              <a:t>.</a:t>
            </a:r>
            <a:endParaRPr lang="vi-VN" sz="240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90971293"/>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147412"/>
            <a:ext cx="11097126" cy="693654"/>
          </a:xfrm>
        </p:spPr>
        <p:txBody>
          <a:bodyPr>
            <a:noAutofit/>
          </a:bodyPr>
          <a:lstStyle/>
          <a:p>
            <a:r>
              <a:rPr lang="en-US" sz="3600" b="1">
                <a:solidFill>
                  <a:srgbClr val="002060"/>
                </a:solidFill>
                <a:latin typeface="Cambria" panose="02040503050406030204" pitchFamily="18" charset="0"/>
                <a:ea typeface="Cambria" panose="02040503050406030204" pitchFamily="18" charset="0"/>
                <a:cs typeface="Arial" panose="020B0604020202020204" pitchFamily="34" charset="0"/>
              </a:rPr>
              <a:t>Điều 49. Hoạt động của hội đồng chuyên môn</a:t>
            </a:r>
            <a:endParaRPr lang="vi-VN" sz="36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
        <p:nvSpPr>
          <p:cNvPr id="3" name="Content Placeholder 2"/>
          <p:cNvSpPr>
            <a:spLocks noGrp="1"/>
          </p:cNvSpPr>
          <p:nvPr>
            <p:ph idx="1"/>
          </p:nvPr>
        </p:nvSpPr>
        <p:spPr>
          <a:xfrm>
            <a:off x="289933" y="1058780"/>
            <a:ext cx="11645394" cy="5799219"/>
          </a:xfrm>
        </p:spPr>
        <p:txBody>
          <a:bodyPr>
            <a:normAutofit fontScale="62500" lnSpcReduction="20000"/>
          </a:bodyPr>
          <a:lstStyle/>
          <a:p>
            <a:pPr marL="0" indent="0" algn="just">
              <a:lnSpc>
                <a:spcPct val="120000"/>
              </a:lnSpc>
              <a:spcBef>
                <a:spcPts val="600"/>
              </a:spcBef>
              <a:spcAft>
                <a:spcPts val="600"/>
              </a:spcAft>
              <a:buNone/>
            </a:pPr>
            <a:r>
              <a:rPr lang="en-US" sz="3200" b="1">
                <a:solidFill>
                  <a:srgbClr val="002060"/>
                </a:solidFill>
                <a:latin typeface="Arial" panose="020B0604020202020204" pitchFamily="34" charset="0"/>
                <a:cs typeface="Arial" panose="020B0604020202020204" pitchFamily="34" charset="0"/>
              </a:rPr>
              <a:t>3. </a:t>
            </a:r>
            <a:r>
              <a:rPr lang="en-US" sz="3200" b="1" err="1">
                <a:solidFill>
                  <a:srgbClr val="002060"/>
                </a:solidFill>
                <a:latin typeface="Arial" panose="020B0604020202020204" pitchFamily="34" charset="0"/>
                <a:cs typeface="Arial" panose="020B0604020202020204" pitchFamily="34" charset="0"/>
              </a:rPr>
              <a:t>Kết</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luận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của</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hội</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đồng</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chuyên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môn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phải</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xác</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định</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nguyên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nhân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xảy</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ra</a:t>
            </a:r>
            <a:r>
              <a:rPr lang="en-US" sz="3200" b="1">
                <a:solidFill>
                  <a:srgbClr val="002060"/>
                </a:solidFill>
                <a:latin typeface="Arial" panose="020B0604020202020204" pitchFamily="34" charset="0"/>
                <a:cs typeface="Arial" panose="020B0604020202020204" pitchFamily="34" charset="0"/>
              </a:rPr>
              <a:t> tai </a:t>
            </a:r>
            <a:r>
              <a:rPr lang="en-US" sz="3200" b="1" err="1">
                <a:solidFill>
                  <a:srgbClr val="002060"/>
                </a:solidFill>
                <a:latin typeface="Arial" panose="020B0604020202020204" pitchFamily="34" charset="0"/>
                <a:cs typeface="Arial" panose="020B0604020202020204" pitchFamily="34" charset="0"/>
              </a:rPr>
              <a:t>biến</a:t>
            </a:r>
            <a:r>
              <a:rPr lang="en-US" sz="3200" b="1">
                <a:solidFill>
                  <a:srgbClr val="002060"/>
                </a:solidFill>
                <a:latin typeface="Arial" panose="020B0604020202020204" pitchFamily="34" charset="0"/>
                <a:cs typeface="Arial" panose="020B0604020202020204" pitchFamily="34" charset="0"/>
              </a:rPr>
              <a:t> y </a:t>
            </a:r>
            <a:r>
              <a:rPr lang="en-US" sz="3200" b="1" err="1">
                <a:solidFill>
                  <a:srgbClr val="002060"/>
                </a:solidFill>
                <a:latin typeface="Arial" panose="020B0604020202020204" pitchFamily="34" charset="0"/>
                <a:cs typeface="Arial" panose="020B0604020202020204" pitchFamily="34" charset="0"/>
              </a:rPr>
              <a:t>khoa</a:t>
            </a:r>
            <a:r>
              <a:rPr lang="en-US" sz="3200" b="1">
                <a:solidFill>
                  <a:srgbClr val="002060"/>
                </a:solidFill>
                <a:latin typeface="Arial" panose="020B0604020202020204" pitchFamily="34" charset="0"/>
                <a:cs typeface="Arial" panose="020B0604020202020204" pitchFamily="34" charset="0"/>
              </a:rPr>
              <a:t>:</a:t>
            </a:r>
            <a:endParaRPr lang="vi-VN" sz="3200" b="1">
              <a:solidFill>
                <a:srgbClr val="002060"/>
              </a:solidFill>
              <a:latin typeface="Arial" panose="020B0604020202020204" pitchFamily="34" charset="0"/>
              <a:cs typeface="Arial" panose="020B0604020202020204" pitchFamily="34" charset="0"/>
            </a:endParaRPr>
          </a:p>
          <a:p>
            <a:pPr marL="0" indent="0" algn="just">
              <a:lnSpc>
                <a:spcPct val="120000"/>
              </a:lnSpc>
              <a:spcBef>
                <a:spcPts val="600"/>
              </a:spcBef>
              <a:spcAft>
                <a:spcPts val="600"/>
              </a:spcAft>
              <a:buNone/>
            </a:pPr>
            <a:r>
              <a:rPr lang="en-US" sz="3200">
                <a:solidFill>
                  <a:srgbClr val="002060"/>
                </a:solidFill>
                <a:latin typeface="Arial" panose="020B0604020202020204" pitchFamily="34" charset="0"/>
                <a:cs typeface="Arial" panose="020B0604020202020204" pitchFamily="34" charset="0"/>
              </a:rPr>
              <a:t>a) </a:t>
            </a:r>
            <a:r>
              <a:rPr lang="en-US" sz="3200" err="1">
                <a:solidFill>
                  <a:srgbClr val="002060"/>
                </a:solidFill>
                <a:latin typeface="Arial" panose="020B0604020202020204" pitchFamily="34" charset="0"/>
                <a:cs typeface="Arial" panose="020B0604020202020204" pitchFamily="34" charset="0"/>
              </a:rPr>
              <a:t>Trường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hợp</a:t>
            </a:r>
            <a:r>
              <a:rPr lang="en-US" sz="3200">
                <a:solidFill>
                  <a:srgbClr val="002060"/>
                </a:solidFill>
                <a:latin typeface="Arial" panose="020B0604020202020204" pitchFamily="34" charset="0"/>
                <a:cs typeface="Arial" panose="020B0604020202020204" pitchFamily="34" charset="0"/>
              </a:rPr>
              <a:t> tai </a:t>
            </a:r>
            <a:r>
              <a:rPr lang="en-US" sz="3200" err="1">
                <a:solidFill>
                  <a:srgbClr val="002060"/>
                </a:solidFill>
                <a:latin typeface="Arial" panose="020B0604020202020204" pitchFamily="34" charset="0"/>
                <a:cs typeface="Arial" panose="020B0604020202020204" pitchFamily="34" charset="0"/>
              </a:rPr>
              <a:t>biến</a:t>
            </a:r>
            <a:r>
              <a:rPr lang="en-US" sz="3200">
                <a:solidFill>
                  <a:srgbClr val="002060"/>
                </a:solidFill>
                <a:latin typeface="Arial" panose="020B0604020202020204" pitchFamily="34" charset="0"/>
                <a:cs typeface="Arial" panose="020B0604020202020204" pitchFamily="34" charset="0"/>
              </a:rPr>
              <a:t> y </a:t>
            </a:r>
            <a:r>
              <a:rPr lang="en-US" sz="3200" err="1">
                <a:solidFill>
                  <a:srgbClr val="002060"/>
                </a:solidFill>
                <a:latin typeface="Arial" panose="020B0604020202020204" pitchFamily="34" charset="0"/>
                <a:cs typeface="Arial" panose="020B0604020202020204" pitchFamily="34" charset="0"/>
              </a:rPr>
              <a:t>khoa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xảy</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ra</a:t>
            </a:r>
            <a:r>
              <a:rPr lang="en-US" sz="3200">
                <a:solidFill>
                  <a:srgbClr val="002060"/>
                </a:solidFill>
                <a:latin typeface="Arial" panose="020B0604020202020204" pitchFamily="34" charset="0"/>
                <a:cs typeface="Arial" panose="020B0604020202020204" pitchFamily="34" charset="0"/>
              </a:rPr>
              <a:t> do </a:t>
            </a:r>
            <a:r>
              <a:rPr lang="en-US" sz="3200" err="1">
                <a:solidFill>
                  <a:srgbClr val="002060"/>
                </a:solidFill>
                <a:latin typeface="Arial" panose="020B0604020202020204" pitchFamily="34" charset="0"/>
                <a:cs typeface="Arial" panose="020B0604020202020204" pitchFamily="34" charset="0"/>
              </a:rPr>
              <a:t>các</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nguyên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nhân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quy</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định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tại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Khoản</a:t>
            </a:r>
            <a:r>
              <a:rPr lang="en-US" sz="3200">
                <a:solidFill>
                  <a:srgbClr val="002060"/>
                </a:solidFill>
                <a:latin typeface="Arial" panose="020B0604020202020204" pitchFamily="34" charset="0"/>
                <a:cs typeface="Arial" panose="020B0604020202020204" pitchFamily="34" charset="0"/>
              </a:rPr>
              <a:t> 2 </a:t>
            </a:r>
            <a:r>
              <a:rPr lang="en-US" sz="3200" err="1">
                <a:solidFill>
                  <a:srgbClr val="002060"/>
                </a:solidFill>
                <a:latin typeface="Arial" panose="020B0604020202020204" pitchFamily="34" charset="0"/>
                <a:cs typeface="Arial" panose="020B0604020202020204" pitchFamily="34" charset="0"/>
              </a:rPr>
              <a:t>Điều</a:t>
            </a:r>
            <a:r>
              <a:rPr lang="en-US" sz="3200">
                <a:solidFill>
                  <a:srgbClr val="002060"/>
                </a:solidFill>
                <a:latin typeface="Arial" panose="020B0604020202020204" pitchFamily="34" charset="0"/>
                <a:cs typeface="Arial" panose="020B0604020202020204" pitchFamily="34" charset="0"/>
              </a:rPr>
              <a:t> 100 </a:t>
            </a:r>
            <a:r>
              <a:rPr lang="en-US" sz="3200" err="1">
                <a:solidFill>
                  <a:srgbClr val="002060"/>
                </a:solidFill>
                <a:latin typeface="Arial" panose="020B0604020202020204" pitchFamily="34" charset="0"/>
                <a:cs typeface="Arial" panose="020B0604020202020204" pitchFamily="34" charset="0"/>
              </a:rPr>
              <a:t>của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Luật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Khám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chữa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thì</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kết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luận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là</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người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nghề</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không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có</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sai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sót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chuyên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môn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kỹ</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thuật</a:t>
            </a:r>
            <a:r>
              <a:rPr lang="en-US" sz="3200">
                <a:solidFill>
                  <a:srgbClr val="002060"/>
                </a:solidFill>
                <a:latin typeface="Arial" panose="020B0604020202020204" pitchFamily="34" charset="0"/>
                <a:cs typeface="Arial" panose="020B0604020202020204" pitchFamily="34" charset="0"/>
              </a:rPr>
              <a:t>.</a:t>
            </a:r>
            <a:endParaRPr lang="vi-VN" sz="3200">
              <a:solidFill>
                <a:srgbClr val="002060"/>
              </a:solidFill>
              <a:latin typeface="Arial" panose="020B0604020202020204" pitchFamily="34" charset="0"/>
              <a:cs typeface="Arial" panose="020B0604020202020204" pitchFamily="34" charset="0"/>
            </a:endParaRPr>
          </a:p>
          <a:p>
            <a:pPr marL="0" indent="0" algn="just">
              <a:lnSpc>
                <a:spcPct val="120000"/>
              </a:lnSpc>
              <a:spcBef>
                <a:spcPts val="600"/>
              </a:spcBef>
              <a:spcAft>
                <a:spcPts val="600"/>
              </a:spcAft>
              <a:buNone/>
            </a:pPr>
            <a:r>
              <a:rPr lang="en-US" sz="3200">
                <a:solidFill>
                  <a:srgbClr val="002060"/>
                </a:solidFill>
                <a:latin typeface="Arial" panose="020B0604020202020204" pitchFamily="34" charset="0"/>
                <a:cs typeface="Arial" panose="020B0604020202020204" pitchFamily="34" charset="0"/>
              </a:rPr>
              <a:t>b) </a:t>
            </a:r>
            <a:r>
              <a:rPr lang="en-US" sz="3200" err="1">
                <a:solidFill>
                  <a:srgbClr val="002060"/>
                </a:solidFill>
                <a:latin typeface="Arial" panose="020B0604020202020204" pitchFamily="34" charset="0"/>
                <a:cs typeface="Arial" panose="020B0604020202020204" pitchFamily="34" charset="0"/>
              </a:rPr>
              <a:t>Trường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hợp</a:t>
            </a:r>
            <a:r>
              <a:rPr lang="en-US" sz="3200">
                <a:solidFill>
                  <a:srgbClr val="002060"/>
                </a:solidFill>
                <a:latin typeface="Arial" panose="020B0604020202020204" pitchFamily="34" charset="0"/>
                <a:cs typeface="Arial" panose="020B0604020202020204" pitchFamily="34" charset="0"/>
              </a:rPr>
              <a:t> tai </a:t>
            </a:r>
            <a:r>
              <a:rPr lang="en-US" sz="3200" err="1">
                <a:solidFill>
                  <a:srgbClr val="002060"/>
                </a:solidFill>
                <a:latin typeface="Arial" panose="020B0604020202020204" pitchFamily="34" charset="0"/>
                <a:cs typeface="Arial" panose="020B0604020202020204" pitchFamily="34" charset="0"/>
              </a:rPr>
              <a:t>biến</a:t>
            </a:r>
            <a:r>
              <a:rPr lang="en-US" sz="3200">
                <a:solidFill>
                  <a:srgbClr val="002060"/>
                </a:solidFill>
                <a:latin typeface="Arial" panose="020B0604020202020204" pitchFamily="34" charset="0"/>
                <a:cs typeface="Arial" panose="020B0604020202020204" pitchFamily="34" charset="0"/>
              </a:rPr>
              <a:t> y </a:t>
            </a:r>
            <a:r>
              <a:rPr lang="en-US" sz="3200" err="1">
                <a:solidFill>
                  <a:srgbClr val="002060"/>
                </a:solidFill>
                <a:latin typeface="Arial" panose="020B0604020202020204" pitchFamily="34" charset="0"/>
                <a:cs typeface="Arial" panose="020B0604020202020204" pitchFamily="34" charset="0"/>
              </a:rPr>
              <a:t>khoa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xẩy</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ra</a:t>
            </a:r>
            <a:r>
              <a:rPr lang="en-US" sz="3200">
                <a:solidFill>
                  <a:srgbClr val="002060"/>
                </a:solidFill>
                <a:latin typeface="Arial" panose="020B0604020202020204" pitchFamily="34" charset="0"/>
                <a:cs typeface="Arial" panose="020B0604020202020204" pitchFamily="34" charset="0"/>
              </a:rPr>
              <a:t> do </a:t>
            </a:r>
            <a:r>
              <a:rPr lang="en-US" sz="3200" err="1">
                <a:solidFill>
                  <a:srgbClr val="002060"/>
                </a:solidFill>
                <a:latin typeface="Arial" panose="020B0604020202020204" pitchFamily="34" charset="0"/>
                <a:cs typeface="Arial" panose="020B0604020202020204" pitchFamily="34" charset="0"/>
              </a:rPr>
              <a:t>sai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sót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chuyên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môn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kỹ</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thuật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trong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quá</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trình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khám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chữa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thì</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phải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kết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luận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cụ</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thể</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các</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nội</a:t>
            </a:r>
            <a:r>
              <a:rPr lang="en-US" sz="3200">
                <a:solidFill>
                  <a:srgbClr val="002060"/>
                </a:solidFill>
                <a:latin typeface="Arial" panose="020B0604020202020204" pitchFamily="34" charset="0"/>
                <a:cs typeface="Arial" panose="020B0604020202020204" pitchFamily="34" charset="0"/>
              </a:rPr>
              <a:t> dung </a:t>
            </a:r>
            <a:r>
              <a:rPr lang="en-US" sz="3200" err="1">
                <a:solidFill>
                  <a:srgbClr val="002060"/>
                </a:solidFill>
                <a:latin typeface="Arial" panose="020B0604020202020204" pitchFamily="34" charset="0"/>
                <a:cs typeface="Arial" panose="020B0604020202020204" pitchFamily="34" charset="0"/>
              </a:rPr>
              <a:t>sau</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đây</a:t>
            </a:r>
            <a:r>
              <a:rPr lang="en-US" sz="3200">
                <a:solidFill>
                  <a:srgbClr val="002060"/>
                </a:solidFill>
                <a:latin typeface="Arial" panose="020B0604020202020204" pitchFamily="34" charset="0"/>
                <a:cs typeface="Arial" panose="020B0604020202020204" pitchFamily="34" charset="0"/>
              </a:rPr>
              <a:t>:</a:t>
            </a:r>
            <a:endParaRPr lang="vi-VN" sz="3200">
              <a:solidFill>
                <a:srgbClr val="002060"/>
              </a:solidFill>
              <a:latin typeface="Arial" panose="020B0604020202020204" pitchFamily="34" charset="0"/>
              <a:cs typeface="Arial" panose="020B0604020202020204" pitchFamily="34" charset="0"/>
            </a:endParaRPr>
          </a:p>
          <a:p>
            <a:pPr marL="0" indent="0" algn="just">
              <a:lnSpc>
                <a:spcPct val="120000"/>
              </a:lnSpc>
              <a:spcBef>
                <a:spcPts val="600"/>
              </a:spcBef>
              <a:spcAft>
                <a:spcPts val="600"/>
              </a:spcAft>
              <a:buNone/>
            </a:pP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Người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nghề</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có</a:t>
            </a:r>
            <a:r>
              <a:rPr lang="en-US" sz="3200">
                <a:solidFill>
                  <a:srgbClr val="002060"/>
                </a:solidFill>
                <a:latin typeface="Arial" panose="020B0604020202020204" pitchFamily="34" charset="0"/>
                <a:cs typeface="Arial" panose="020B0604020202020204" pitchFamily="34" charset="0"/>
              </a:rPr>
              <a:t> vi </a:t>
            </a:r>
            <a:r>
              <a:rPr lang="en-US" sz="3200" err="1">
                <a:solidFill>
                  <a:srgbClr val="002060"/>
                </a:solidFill>
                <a:latin typeface="Arial" panose="020B0604020202020204" pitchFamily="34" charset="0"/>
                <a:cs typeface="Arial" panose="020B0604020202020204" pitchFamily="34" charset="0"/>
              </a:rPr>
              <a:t>phạm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thuộc</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một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trong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các</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trường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hợp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quy</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định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tại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khoản</a:t>
            </a:r>
            <a:r>
              <a:rPr lang="en-US" sz="3200">
                <a:solidFill>
                  <a:srgbClr val="002060"/>
                </a:solidFill>
                <a:latin typeface="Arial" panose="020B0604020202020204" pitchFamily="34" charset="0"/>
                <a:cs typeface="Arial" panose="020B0604020202020204" pitchFamily="34" charset="0"/>
              </a:rPr>
              <a:t> 1 </a:t>
            </a:r>
            <a:r>
              <a:rPr lang="en-US" sz="3200" err="1">
                <a:solidFill>
                  <a:srgbClr val="002060"/>
                </a:solidFill>
                <a:latin typeface="Arial" panose="020B0604020202020204" pitchFamily="34" charset="0"/>
                <a:cs typeface="Arial" panose="020B0604020202020204" pitchFamily="34" charset="0"/>
              </a:rPr>
              <a:t>Điều</a:t>
            </a:r>
            <a:r>
              <a:rPr lang="en-US" sz="3200">
                <a:solidFill>
                  <a:srgbClr val="002060"/>
                </a:solidFill>
                <a:latin typeface="Arial" panose="020B0604020202020204" pitchFamily="34" charset="0"/>
                <a:cs typeface="Arial" panose="020B0604020202020204" pitchFamily="34" charset="0"/>
              </a:rPr>
              <a:t> 100 </a:t>
            </a:r>
            <a:r>
              <a:rPr lang="en-US" sz="3200" err="1">
                <a:solidFill>
                  <a:srgbClr val="002060"/>
                </a:solidFill>
                <a:latin typeface="Arial" panose="020B0604020202020204" pitchFamily="34" charset="0"/>
                <a:cs typeface="Arial" panose="020B0604020202020204" pitchFamily="34" charset="0"/>
              </a:rPr>
              <a:t>của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Luật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Khám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chữa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a:t>
            </a:r>
            <a:endParaRPr lang="vi-VN" sz="3200">
              <a:solidFill>
                <a:srgbClr val="002060"/>
              </a:solidFill>
              <a:latin typeface="Arial" panose="020B0604020202020204" pitchFamily="34" charset="0"/>
              <a:cs typeface="Arial" panose="020B0604020202020204" pitchFamily="34" charset="0"/>
            </a:endParaRPr>
          </a:p>
          <a:p>
            <a:pPr marL="0" indent="0" algn="just">
              <a:lnSpc>
                <a:spcPct val="120000"/>
              </a:lnSpc>
              <a:spcBef>
                <a:spcPts val="600"/>
              </a:spcBef>
              <a:spcAft>
                <a:spcPts val="600"/>
              </a:spcAft>
              <a:buNone/>
            </a:pP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Mức</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độ</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sai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sót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chuyên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môn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và</a:t>
            </a:r>
            <a:r>
              <a:rPr lang="en-US" sz="3200">
                <a:solidFill>
                  <a:srgbClr val="00206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hình</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thức</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xử</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lý</a:t>
            </a:r>
            <a:r>
              <a:rPr lang="en-US" sz="3200">
                <a:solidFill>
                  <a:srgbClr val="FF000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đối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với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người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nghề</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nếu</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có</a:t>
            </a:r>
            <a:r>
              <a:rPr lang="en-US" sz="3200">
                <a:solidFill>
                  <a:srgbClr val="002060"/>
                </a:solidFill>
                <a:latin typeface="Arial" panose="020B0604020202020204" pitchFamily="34" charset="0"/>
                <a:cs typeface="Arial" panose="020B0604020202020204" pitchFamily="34" charset="0"/>
              </a:rPr>
              <a:t>).</a:t>
            </a:r>
            <a:endParaRPr lang="vi-VN" sz="3200">
              <a:solidFill>
                <a:srgbClr val="002060"/>
              </a:solidFill>
              <a:latin typeface="Arial" panose="020B0604020202020204" pitchFamily="34" charset="0"/>
              <a:cs typeface="Arial" panose="020B0604020202020204" pitchFamily="34" charset="0"/>
            </a:endParaRPr>
          </a:p>
          <a:p>
            <a:pPr marL="0" indent="0" algn="just">
              <a:lnSpc>
                <a:spcPct val="120000"/>
              </a:lnSpc>
              <a:spcBef>
                <a:spcPts val="600"/>
              </a:spcBef>
              <a:spcAft>
                <a:spcPts val="600"/>
              </a:spcAft>
              <a:buNone/>
            </a:pPr>
            <a:r>
              <a:rPr lang="en-US" sz="3200" b="1">
                <a:solidFill>
                  <a:srgbClr val="FF0000"/>
                </a:solidFill>
                <a:latin typeface="Arial" panose="020B0604020202020204" pitchFamily="34" charset="0"/>
                <a:cs typeface="Arial" panose="020B0604020202020204" pitchFamily="34" charset="0"/>
              </a:rPr>
              <a:t>4. </a:t>
            </a:r>
            <a:r>
              <a:rPr lang="en-US" sz="3200" b="1" err="1">
                <a:solidFill>
                  <a:srgbClr val="002060"/>
                </a:solidFill>
                <a:latin typeface="Arial" panose="020B0604020202020204" pitchFamily="34" charset="0"/>
                <a:cs typeface="Arial" panose="020B0604020202020204" pitchFamily="34" charset="0"/>
              </a:rPr>
              <a:t>Văn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bản</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kết</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luận</a:t>
            </a:r>
            <a:r>
              <a:rPr lang="en-US" sz="3200" b="1">
                <a:solidFill>
                  <a:srgbClr val="002060"/>
                </a:solidFill>
                <a:latin typeface="Arial" panose="020B0604020202020204" pitchFamily="34" charset="0"/>
                <a:cs typeface="Arial" panose="020B0604020202020204" pitchFamily="34" charset="0"/>
              </a:rPr>
              <a:t> do </a:t>
            </a:r>
            <a:r>
              <a:rPr lang="en-US" sz="3200" b="1" err="1">
                <a:solidFill>
                  <a:srgbClr val="FF0000"/>
                </a:solidFill>
                <a:latin typeface="Arial" panose="020B0604020202020204" pitchFamily="34" charset="0"/>
                <a:cs typeface="Arial" panose="020B0604020202020204" pitchFamily="34" charset="0"/>
              </a:rPr>
              <a:t>Chủ</a:t>
            </a:r>
            <a:r>
              <a:rPr lang="en-US" sz="3200" b="1">
                <a:solidFill>
                  <a:srgbClr val="FF0000"/>
                </a:solidFill>
                <a:latin typeface="Arial" panose="020B0604020202020204" pitchFamily="34" charset="0"/>
                <a:cs typeface="Arial" panose="020B0604020202020204" pitchFamily="34" charset="0"/>
              </a:rPr>
              <a:t> </a:t>
            </a:r>
            <a:r>
              <a:rPr lang="en-US" sz="3200" b="1" err="1">
                <a:solidFill>
                  <a:srgbClr val="FF0000"/>
                </a:solidFill>
                <a:latin typeface="Arial" panose="020B0604020202020204" pitchFamily="34" charset="0"/>
                <a:cs typeface="Arial" panose="020B0604020202020204" pitchFamily="34" charset="0"/>
              </a:rPr>
              <a:t>tịch</a:t>
            </a:r>
            <a:r>
              <a:rPr lang="en-US" sz="3200" b="1">
                <a:solidFill>
                  <a:srgbClr val="FF0000"/>
                </a:solidFill>
                <a:latin typeface="Arial" panose="020B0604020202020204" pitchFamily="34" charset="0"/>
                <a:cs typeface="Arial" panose="020B0604020202020204" pitchFamily="34" charset="0"/>
              </a:rPr>
              <a:t> </a:t>
            </a:r>
            <a:r>
              <a:rPr lang="en-US" sz="3200" b="1" err="1">
                <a:solidFill>
                  <a:srgbClr val="FF0000"/>
                </a:solidFill>
                <a:latin typeface="Arial" panose="020B0604020202020204" pitchFamily="34" charset="0"/>
                <a:cs typeface="Arial" panose="020B0604020202020204" pitchFamily="34" charset="0"/>
              </a:rPr>
              <a:t>hội</a:t>
            </a:r>
            <a:r>
              <a:rPr lang="en-US" sz="3200" b="1">
                <a:solidFill>
                  <a:srgbClr val="FF0000"/>
                </a:solidFill>
                <a:latin typeface="Arial" panose="020B0604020202020204" pitchFamily="34" charset="0"/>
                <a:cs typeface="Arial" panose="020B0604020202020204" pitchFamily="34" charset="0"/>
              </a:rPr>
              <a:t> </a:t>
            </a:r>
            <a:r>
              <a:rPr lang="en-US" sz="3200" b="1" err="1">
                <a:solidFill>
                  <a:srgbClr val="FF0000"/>
                </a:solidFill>
                <a:latin typeface="Arial" panose="020B0604020202020204" pitchFamily="34" charset="0"/>
                <a:cs typeface="Arial" panose="020B0604020202020204" pitchFamily="34" charset="0"/>
              </a:rPr>
              <a:t>đồng</a:t>
            </a:r>
            <a:r>
              <a:rPr lang="en-US" sz="3200" b="1">
                <a:solidFill>
                  <a:srgbClr val="FF0000"/>
                </a:solidFill>
                <a:latin typeface="Arial" panose="020B0604020202020204" pitchFamily="34" charset="0"/>
                <a:cs typeface="Arial" panose="020B0604020202020204" pitchFamily="34" charset="0"/>
              </a:rPr>
              <a:t> </a:t>
            </a:r>
            <a:r>
              <a:rPr lang="en-US" sz="3200" b="1" err="1">
                <a:solidFill>
                  <a:srgbClr val="FF0000"/>
                </a:solidFill>
                <a:latin typeface="Arial" panose="020B0604020202020204" pitchFamily="34" charset="0"/>
                <a:cs typeface="Arial" panose="020B0604020202020204" pitchFamily="34" charset="0"/>
              </a:rPr>
              <a:t>ký</a:t>
            </a:r>
            <a:r>
              <a:rPr lang="en-US" sz="3200" b="1">
                <a:solidFill>
                  <a:srgbClr val="FF000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phải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có</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nội</a:t>
            </a:r>
            <a:r>
              <a:rPr lang="en-US" sz="3200">
                <a:solidFill>
                  <a:srgbClr val="002060"/>
                </a:solidFill>
                <a:latin typeface="Arial" panose="020B0604020202020204" pitchFamily="34" charset="0"/>
                <a:cs typeface="Arial" panose="020B0604020202020204" pitchFamily="34" charset="0"/>
              </a:rPr>
              <a:t> dung </a:t>
            </a:r>
            <a:r>
              <a:rPr lang="en-US" sz="3200" err="1">
                <a:solidFill>
                  <a:srgbClr val="002060"/>
                </a:solidFill>
                <a:latin typeface="Arial" panose="020B0604020202020204" pitchFamily="34" charset="0"/>
                <a:cs typeface="Arial" panose="020B0604020202020204" pitchFamily="34" charset="0"/>
              </a:rPr>
              <a:t>phù</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hợp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kết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luận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trong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biên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bản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họp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và</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được</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lập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thành</a:t>
            </a:r>
            <a:r>
              <a:rPr lang="en-US" sz="3200">
                <a:solidFill>
                  <a:srgbClr val="002060"/>
                </a:solidFill>
                <a:latin typeface="Arial" panose="020B0604020202020204" pitchFamily="34" charset="0"/>
                <a:cs typeface="Arial" panose="020B0604020202020204" pitchFamily="34" charset="0"/>
              </a:rPr>
              <a:t> 02 </a:t>
            </a:r>
            <a:r>
              <a:rPr lang="en-US" sz="3200" err="1">
                <a:solidFill>
                  <a:srgbClr val="002060"/>
                </a:solidFill>
                <a:latin typeface="Arial" panose="020B0604020202020204" pitchFamily="34" charset="0"/>
                <a:cs typeface="Arial" panose="020B0604020202020204" pitchFamily="34" charset="0"/>
              </a:rPr>
              <a:t>bản</a:t>
            </a:r>
            <a:r>
              <a:rPr lang="en-US" sz="3200">
                <a:solidFill>
                  <a:srgbClr val="002060"/>
                </a:solidFill>
                <a:latin typeface="Arial" panose="020B0604020202020204" pitchFamily="34" charset="0"/>
                <a:cs typeface="Arial" panose="020B0604020202020204" pitchFamily="34" charset="0"/>
              </a:rPr>
              <a:t>, 01 </a:t>
            </a:r>
            <a:r>
              <a:rPr lang="en-US" sz="3200" err="1">
                <a:solidFill>
                  <a:srgbClr val="002060"/>
                </a:solidFill>
                <a:latin typeface="Arial" panose="020B0604020202020204" pitchFamily="34" charset="0"/>
                <a:cs typeface="Arial" panose="020B0604020202020204" pitchFamily="34" charset="0"/>
              </a:rPr>
              <a:t>bản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lưu</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tại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cơ</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quan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lập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01 </a:t>
            </a:r>
            <a:r>
              <a:rPr lang="en-US" sz="3200" err="1">
                <a:solidFill>
                  <a:srgbClr val="002060"/>
                </a:solidFill>
                <a:latin typeface="Arial" panose="020B0604020202020204" pitchFamily="34" charset="0"/>
                <a:cs typeface="Arial" panose="020B0604020202020204" pitchFamily="34" charset="0"/>
              </a:rPr>
              <a:t>bản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gửi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cho</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cơ</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quan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đề</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nghị</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lập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trừ</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trường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hợp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cơ</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quan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lập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là</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cơ</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sở</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khám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chữa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bệnh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nơi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xảy</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ra</a:t>
            </a:r>
            <a:r>
              <a:rPr lang="en-US" sz="3200">
                <a:solidFill>
                  <a:srgbClr val="002060"/>
                </a:solidFill>
                <a:latin typeface="Arial" panose="020B0604020202020204" pitchFamily="34" charset="0"/>
                <a:cs typeface="Arial" panose="020B0604020202020204" pitchFamily="34" charset="0"/>
              </a:rPr>
              <a:t> tai </a:t>
            </a:r>
            <a:r>
              <a:rPr lang="en-US" sz="3200" err="1">
                <a:solidFill>
                  <a:srgbClr val="002060"/>
                </a:solidFill>
                <a:latin typeface="Arial" panose="020B0604020202020204" pitchFamily="34" charset="0"/>
                <a:cs typeface="Arial" panose="020B0604020202020204" pitchFamily="34" charset="0"/>
              </a:rPr>
              <a:t>biến</a:t>
            </a:r>
            <a:r>
              <a:rPr lang="en-US" sz="3200">
                <a:solidFill>
                  <a:srgbClr val="002060"/>
                </a:solidFill>
                <a:latin typeface="Arial" panose="020B0604020202020204" pitchFamily="34" charset="0"/>
                <a:cs typeface="Arial" panose="020B0604020202020204" pitchFamily="34" charset="0"/>
              </a:rPr>
              <a:t> y </a:t>
            </a:r>
            <a:r>
              <a:rPr lang="en-US" sz="3200" err="1">
                <a:solidFill>
                  <a:srgbClr val="002060"/>
                </a:solidFill>
                <a:latin typeface="Arial" panose="020B0604020202020204" pitchFamily="34" charset="0"/>
                <a:cs typeface="Arial" panose="020B0604020202020204" pitchFamily="34" charset="0"/>
              </a:rPr>
              <a:t>khoa</a:t>
            </a:r>
            <a:r>
              <a:rPr lang="en-US" sz="3200">
                <a:solidFill>
                  <a:srgbClr val="00206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Chữ</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ký</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của</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Chủ</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tịch</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hội</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đồng</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phải</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được</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xác</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thực</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của</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cơ</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quan</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thành</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lập</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hội</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đồng</a:t>
            </a:r>
            <a:r>
              <a:rPr lang="en-US" sz="3200">
                <a:solidFill>
                  <a:srgbClr val="FF0000"/>
                </a:solidFill>
                <a:latin typeface="Arial" panose="020B0604020202020204" pitchFamily="34" charset="0"/>
                <a:cs typeface="Arial" panose="020B0604020202020204" pitchFamily="34" charset="0"/>
              </a:rPr>
              <a:t>.</a:t>
            </a:r>
            <a:endParaRPr lang="vi-VN" sz="3200">
              <a:solidFill>
                <a:srgbClr val="FF0000"/>
              </a:solidFill>
              <a:latin typeface="Arial" panose="020B0604020202020204" pitchFamily="34" charset="0"/>
              <a:cs typeface="Arial" panose="020B0604020202020204" pitchFamily="34" charset="0"/>
            </a:endParaRPr>
          </a:p>
          <a:p>
            <a:pPr marL="0" indent="0" algn="just">
              <a:lnSpc>
                <a:spcPct val="120000"/>
              </a:lnSpc>
              <a:spcBef>
                <a:spcPts val="600"/>
              </a:spcBef>
              <a:spcAft>
                <a:spcPts val="600"/>
              </a:spcAft>
              <a:buNone/>
            </a:pPr>
            <a:r>
              <a:rPr lang="en-US" sz="3200" b="1">
                <a:solidFill>
                  <a:srgbClr val="002060"/>
                </a:solidFill>
                <a:latin typeface="Arial" panose="020B0604020202020204" pitchFamily="34" charset="0"/>
                <a:cs typeface="Arial" panose="020B0604020202020204" pitchFamily="34" charset="0"/>
              </a:rPr>
              <a:t>5. </a:t>
            </a:r>
            <a:r>
              <a:rPr lang="en-US" sz="3200" b="1" err="1">
                <a:solidFill>
                  <a:srgbClr val="002060"/>
                </a:solidFill>
                <a:latin typeface="Arial" panose="020B0604020202020204" pitchFamily="34" charset="0"/>
                <a:cs typeface="Arial" panose="020B0604020202020204" pitchFamily="34" charset="0"/>
              </a:rPr>
              <a:t>Trong</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quá</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trình</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họp</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hội</a:t>
            </a:r>
            <a:r>
              <a:rPr lang="en-US" sz="3200" b="1">
                <a:solidFill>
                  <a:srgbClr val="002060"/>
                </a:solidFill>
                <a:latin typeface="Arial" panose="020B0604020202020204" pitchFamily="34" charset="0"/>
                <a:cs typeface="Arial" panose="020B0604020202020204" pitchFamily="34" charset="0"/>
              </a:rPr>
              <a:t> </a:t>
            </a:r>
            <a:r>
              <a:rPr lang="en-US" sz="3200" b="1"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nếu</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cần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thiết</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Chủ</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tịch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đề</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nghị</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cơ</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quan</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thành</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lập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mời</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thêm</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các</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chuyên</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gia</a:t>
            </a:r>
            <a:r>
              <a:rPr lang="en-US" sz="3200">
                <a:solidFill>
                  <a:srgbClr val="FF000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tham</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gia</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họp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mà</a:t>
            </a:r>
            <a:r>
              <a:rPr lang="en-US" sz="3200">
                <a:solidFill>
                  <a:srgbClr val="00206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không</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phải</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bổ</a:t>
            </a:r>
            <a:r>
              <a:rPr lang="en-US" sz="3200">
                <a:solidFill>
                  <a:srgbClr val="FF0000"/>
                </a:solidFill>
                <a:latin typeface="Arial" panose="020B0604020202020204" pitchFamily="34" charset="0"/>
                <a:cs typeface="Arial" panose="020B0604020202020204" pitchFamily="34" charset="0"/>
              </a:rPr>
              <a:t> sung </a:t>
            </a:r>
            <a:r>
              <a:rPr lang="en-US" sz="3200" err="1">
                <a:solidFill>
                  <a:srgbClr val="FF0000"/>
                </a:solidFill>
                <a:latin typeface="Arial" panose="020B0604020202020204" pitchFamily="34" charset="0"/>
                <a:cs typeface="Arial" panose="020B0604020202020204" pitchFamily="34" charset="0"/>
              </a:rPr>
              <a:t>quyết</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định</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thành</a:t>
            </a:r>
            <a:r>
              <a:rPr lang="en-US" sz="3200">
                <a:solidFill>
                  <a:srgbClr val="FF0000"/>
                </a:solidFill>
                <a:latin typeface="Arial" panose="020B0604020202020204" pitchFamily="34" charset="0"/>
                <a:cs typeface="Arial" panose="020B0604020202020204" pitchFamily="34" charset="0"/>
              </a:rPr>
              <a:t> </a:t>
            </a:r>
            <a:r>
              <a:rPr lang="en-US" sz="3200" err="1">
                <a:solidFill>
                  <a:srgbClr val="FF0000"/>
                </a:solidFill>
                <a:latin typeface="Arial" panose="020B0604020202020204" pitchFamily="34" charset="0"/>
                <a:cs typeface="Arial" panose="020B0604020202020204" pitchFamily="34" charset="0"/>
              </a:rPr>
              <a:t>lập</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hội</a:t>
            </a:r>
            <a:r>
              <a:rPr lang="en-US" sz="3200">
                <a:solidFill>
                  <a:srgbClr val="002060"/>
                </a:solidFill>
                <a:latin typeface="Arial" panose="020B0604020202020204" pitchFamily="34" charset="0"/>
                <a:cs typeface="Arial" panose="020B0604020202020204" pitchFamily="34" charset="0"/>
              </a:rPr>
              <a:t> </a:t>
            </a:r>
            <a:r>
              <a:rPr lang="en-US" sz="3200" err="1">
                <a:solidFill>
                  <a:srgbClr val="002060"/>
                </a:solidFill>
                <a:latin typeface="Arial" panose="020B0604020202020204" pitchFamily="34" charset="0"/>
                <a:cs typeface="Arial" panose="020B0604020202020204" pitchFamily="34" charset="0"/>
              </a:rPr>
              <a:t>đồng</a:t>
            </a:r>
            <a:r>
              <a:rPr lang="en-US" sz="3200">
                <a:solidFill>
                  <a:srgbClr val="002060"/>
                </a:solidFill>
                <a:latin typeface="Arial" panose="020B0604020202020204" pitchFamily="34" charset="0"/>
                <a:cs typeface="Arial" panose="020B0604020202020204" pitchFamily="34" charset="0"/>
              </a:rPr>
              <a:t>.</a:t>
            </a:r>
            <a:endParaRPr lang="vi-VN">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55764517"/>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EED68-A1CC-4B8F-9C18-772F87B11BA5}"/>
              </a:ext>
            </a:extLst>
          </p:cNvPr>
          <p:cNvSpPr>
            <a:spLocks noGrp="1"/>
          </p:cNvSpPr>
          <p:nvPr>
            <p:ph type="title"/>
          </p:nvPr>
        </p:nvSpPr>
        <p:spPr>
          <a:xfrm>
            <a:off x="1225421" y="394718"/>
            <a:ext cx="10189510" cy="411257"/>
          </a:xfrm>
        </p:spPr>
        <p:txBody>
          <a:bodyPr>
            <a:noAutofit/>
          </a:bodyPr>
          <a:lstStyle/>
          <a:p>
            <a:pPr algn="ctr"/>
            <a:r>
              <a:rPr lang="en-US" sz="2800" b="1">
                <a:solidFill>
                  <a:srgbClr val="002060"/>
                </a:solidFill>
                <a:latin typeface="Cambria" panose="02040503050406030204" pitchFamily="18" charset="0"/>
                <a:ea typeface="Cambria" panose="02040503050406030204" pitchFamily="18" charset="0"/>
              </a:rPr>
              <a:t>GIẢI QUYẾT TRANH CHẤP TRONG KHÁM BỆNH, CHỮA BỆNH</a:t>
            </a:r>
            <a:endParaRPr lang="en-US" sz="2800">
              <a:solidFill>
                <a:srgbClr val="002060"/>
              </a:solidFill>
            </a:endParaRPr>
          </a:p>
        </p:txBody>
      </p:sp>
      <p:grpSp>
        <p:nvGrpSpPr>
          <p:cNvPr id="3" name="Group 2">
            <a:extLst>
              <a:ext uri="{FF2B5EF4-FFF2-40B4-BE49-F238E27FC236}">
                <a16:creationId xmlns:a16="http://schemas.microsoft.com/office/drawing/2014/main" id="{609EEF5E-61BD-43B7-647D-C59BDC714BC3}"/>
              </a:ext>
            </a:extLst>
          </p:cNvPr>
          <p:cNvGrpSpPr/>
          <p:nvPr/>
        </p:nvGrpSpPr>
        <p:grpSpPr>
          <a:xfrm>
            <a:off x="286247" y="1202236"/>
            <a:ext cx="11151918" cy="5261046"/>
            <a:chOff x="1555933" y="1613022"/>
            <a:chExt cx="8739363" cy="3555379"/>
          </a:xfrm>
        </p:grpSpPr>
        <p:sp>
          <p:nvSpPr>
            <p:cNvPr id="16" name="TextBox 15">
              <a:extLst>
                <a:ext uri="{FF2B5EF4-FFF2-40B4-BE49-F238E27FC236}">
                  <a16:creationId xmlns:a16="http://schemas.microsoft.com/office/drawing/2014/main" id="{4C5EA63C-BF99-478A-9F97-600B4884193C}"/>
                </a:ext>
              </a:extLst>
            </p:cNvPr>
            <p:cNvSpPr txBox="1"/>
            <p:nvPr/>
          </p:nvSpPr>
          <p:spPr>
            <a:xfrm>
              <a:off x="1555933" y="1774049"/>
              <a:ext cx="1017038" cy="1809542"/>
            </a:xfrm>
            <a:prstGeom prst="rect">
              <a:avLst/>
            </a:prstGeom>
            <a:noFill/>
          </p:spPr>
          <p:txBody>
            <a:bodyPr wrap="square" rtlCol="0">
              <a:spAutoFit/>
            </a:bodyPr>
            <a:lstStyle/>
            <a:p>
              <a:pPr algn="ctr"/>
              <a:r>
                <a:rPr lang="en-US" sz="2400" b="1" err="1">
                  <a:latin typeface="Cambria" panose="02040503050406030204" pitchFamily="18" charset="0"/>
                  <a:ea typeface="Cambria" panose="02040503050406030204" pitchFamily="18" charset="0"/>
                </a:rPr>
                <a:t>Cơ</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sở</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khi</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có</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yêu</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cầu</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giải</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quyết</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tranh</a:t>
              </a:r>
              <a:r>
                <a:rPr lang="en-US" sz="2400" b="1">
                  <a:latin typeface="Cambria" panose="02040503050406030204" pitchFamily="18" charset="0"/>
                  <a:ea typeface="Cambria" panose="02040503050406030204" pitchFamily="18" charset="0"/>
                </a:rPr>
                <a:t> </a:t>
              </a:r>
              <a:r>
                <a:rPr lang="en-US" sz="2400" b="1" err="1">
                  <a:latin typeface="Cambria" panose="02040503050406030204" pitchFamily="18" charset="0"/>
                  <a:ea typeface="Cambria" panose="02040503050406030204" pitchFamily="18" charset="0"/>
                </a:rPr>
                <a:t>chấp</a:t>
              </a:r>
              <a:endParaRPr lang="en-US" sz="2000" b="1">
                <a:latin typeface="Cambria" panose="02040503050406030204" pitchFamily="18" charset="0"/>
                <a:ea typeface="Cambria" panose="02040503050406030204" pitchFamily="18" charset="0"/>
              </a:endParaRPr>
            </a:p>
          </p:txBody>
        </p:sp>
        <p:cxnSp>
          <p:nvCxnSpPr>
            <p:cNvPr id="20" name="Straight Arrow Connector 19">
              <a:extLst>
                <a:ext uri="{FF2B5EF4-FFF2-40B4-BE49-F238E27FC236}">
                  <a16:creationId xmlns:a16="http://schemas.microsoft.com/office/drawing/2014/main" id="{FCEA2A06-C488-4A7E-841D-3575B6A02122}"/>
                </a:ext>
              </a:extLst>
            </p:cNvPr>
            <p:cNvCxnSpPr>
              <a:cxnSpLocks/>
              <a:stCxn id="16" idx="3"/>
              <a:endCxn id="21" idx="1"/>
            </p:cNvCxnSpPr>
            <p:nvPr/>
          </p:nvCxnSpPr>
          <p:spPr>
            <a:xfrm flipV="1">
              <a:off x="2572971" y="1925012"/>
              <a:ext cx="369965" cy="753809"/>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617FEA44-C0AA-4035-AD0A-27A35F96838A}"/>
                </a:ext>
              </a:extLst>
            </p:cNvPr>
            <p:cNvSpPr txBox="1"/>
            <p:nvPr/>
          </p:nvSpPr>
          <p:spPr>
            <a:xfrm>
              <a:off x="2942936" y="1613022"/>
              <a:ext cx="1687947" cy="6239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err="1">
                  <a:latin typeface="Cambria" panose="02040503050406030204" pitchFamily="18" charset="0"/>
                  <a:ea typeface="Cambria" panose="02040503050406030204" pitchFamily="18" charset="0"/>
                </a:rPr>
                <a:t>Tự</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thành</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lập</a:t>
              </a:r>
              <a:r>
                <a:rPr lang="en-US" b="1">
                  <a:latin typeface="Cambria" panose="02040503050406030204" pitchFamily="18" charset="0"/>
                  <a:ea typeface="Cambria" panose="02040503050406030204" pitchFamily="18" charset="0"/>
                </a:rPr>
                <a:t> </a:t>
              </a:r>
            </a:p>
            <a:p>
              <a:pPr algn="ctr"/>
              <a:r>
                <a:rPr lang="en-US" b="1" err="1">
                  <a:latin typeface="Cambria" panose="02040503050406030204" pitchFamily="18" charset="0"/>
                  <a:ea typeface="Cambria" panose="02040503050406030204" pitchFamily="18" charset="0"/>
                </a:rPr>
                <a:t>Hội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đồng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chuyên</a:t>
              </a:r>
              <a:r>
                <a:rPr lang="en-US" b="1">
                  <a:latin typeface="Cambria" panose="02040503050406030204" pitchFamily="18" charset="0"/>
                  <a:ea typeface="Cambria" panose="02040503050406030204" pitchFamily="18" charset="0"/>
                </a:rPr>
                <a:t> môn </a:t>
              </a:r>
              <a:r>
                <a:rPr lang="en-US" b="1">
                  <a:solidFill>
                    <a:srgbClr val="FFFF00"/>
                  </a:solidFill>
                  <a:latin typeface="Cambria" panose="02040503050406030204" pitchFamily="18" charset="0"/>
                  <a:ea typeface="Cambria" panose="02040503050406030204" pitchFamily="18" charset="0"/>
                </a:rPr>
                <a:t>(BV)</a:t>
              </a:r>
            </a:p>
          </p:txBody>
        </p:sp>
        <p:sp>
          <p:nvSpPr>
            <p:cNvPr id="22" name="TextBox 21">
              <a:extLst>
                <a:ext uri="{FF2B5EF4-FFF2-40B4-BE49-F238E27FC236}">
                  <a16:creationId xmlns:a16="http://schemas.microsoft.com/office/drawing/2014/main" id="{905ACEE6-F502-45C9-8625-19B464E84096}"/>
                </a:ext>
              </a:extLst>
            </p:cNvPr>
            <p:cNvSpPr txBox="1"/>
            <p:nvPr/>
          </p:nvSpPr>
          <p:spPr>
            <a:xfrm>
              <a:off x="4663952" y="3157841"/>
              <a:ext cx="2018547" cy="6239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err="1">
                  <a:solidFill>
                    <a:schemeClr val="bg1"/>
                  </a:solidFill>
                  <a:latin typeface="Cambria" panose="02040503050406030204" pitchFamily="18" charset="0"/>
                  <a:ea typeface="Cambria" panose="02040503050406030204" pitchFamily="18" charset="0"/>
                </a:rPr>
                <a:t>Đề</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nghị</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cơ</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quan</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quản</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lý</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trực</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tiếp</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thành</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lập</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Hội</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đồng</a:t>
              </a:r>
              <a:endParaRPr lang="en-US" b="1">
                <a:solidFill>
                  <a:schemeClr val="bg1"/>
                </a:solidFill>
                <a:latin typeface="Cambria" panose="02040503050406030204" pitchFamily="18" charset="0"/>
                <a:ea typeface="Cambria" panose="02040503050406030204" pitchFamily="18" charset="0"/>
              </a:endParaRPr>
            </a:p>
          </p:txBody>
        </p:sp>
        <p:cxnSp>
          <p:nvCxnSpPr>
            <p:cNvPr id="23" name="Straight Arrow Connector 22">
              <a:extLst>
                <a:ext uri="{FF2B5EF4-FFF2-40B4-BE49-F238E27FC236}">
                  <a16:creationId xmlns:a16="http://schemas.microsoft.com/office/drawing/2014/main" id="{EB3B4723-1518-4B31-BBAF-21C10599D29E}"/>
                </a:ext>
              </a:extLst>
            </p:cNvPr>
            <p:cNvCxnSpPr>
              <a:cxnSpLocks/>
              <a:stCxn id="21" idx="3"/>
              <a:endCxn id="72" idx="1"/>
            </p:cNvCxnSpPr>
            <p:nvPr/>
          </p:nvCxnSpPr>
          <p:spPr>
            <a:xfrm>
              <a:off x="4630883" y="1925012"/>
              <a:ext cx="536645"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B649D5C0-C6D9-4960-B042-87BA5E1E7E9D}"/>
                </a:ext>
              </a:extLst>
            </p:cNvPr>
            <p:cNvSpPr txBox="1"/>
            <p:nvPr/>
          </p:nvSpPr>
          <p:spPr>
            <a:xfrm>
              <a:off x="7188408" y="3251437"/>
              <a:ext cx="1011394" cy="4367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a:solidFill>
                    <a:schemeClr val="bg1"/>
                  </a:solidFill>
                  <a:latin typeface="Cambria" panose="02040503050406030204" pitchFamily="18" charset="0"/>
                  <a:ea typeface="Cambria" panose="02040503050406030204" pitchFamily="18" charset="0"/>
                </a:rPr>
                <a:t>Ban </a:t>
              </a:r>
              <a:r>
                <a:rPr lang="en-US" b="1" err="1">
                  <a:solidFill>
                    <a:schemeClr val="bg1"/>
                  </a:solidFill>
                  <a:latin typeface="Cambria" panose="02040503050406030204" pitchFamily="18" charset="0"/>
                  <a:ea typeface="Cambria" panose="02040503050406030204" pitchFamily="18" charset="0"/>
                </a:rPr>
                <a:t>hành</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kết</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luận</a:t>
              </a:r>
              <a:endParaRPr lang="en-US" b="1">
                <a:solidFill>
                  <a:schemeClr val="bg1"/>
                </a:solidFill>
                <a:latin typeface="Cambria" panose="02040503050406030204" pitchFamily="18" charset="0"/>
                <a:ea typeface="Cambria" panose="02040503050406030204" pitchFamily="18" charset="0"/>
              </a:endParaRPr>
            </a:p>
          </p:txBody>
        </p:sp>
        <p:sp>
          <p:nvSpPr>
            <p:cNvPr id="28" name="TextBox 27">
              <a:extLst>
                <a:ext uri="{FF2B5EF4-FFF2-40B4-BE49-F238E27FC236}">
                  <a16:creationId xmlns:a16="http://schemas.microsoft.com/office/drawing/2014/main" id="{8A8D3F97-70A8-4C0E-A153-DAFC96A81565}"/>
                </a:ext>
              </a:extLst>
            </p:cNvPr>
            <p:cNvSpPr txBox="1"/>
            <p:nvPr/>
          </p:nvSpPr>
          <p:spPr>
            <a:xfrm>
              <a:off x="5734356" y="2242732"/>
              <a:ext cx="782842" cy="623980"/>
            </a:xfrm>
            <a:prstGeom prst="rect">
              <a:avLst/>
            </a:prstGeom>
            <a:noFill/>
          </p:spPr>
          <p:txBody>
            <a:bodyPr wrap="square" rtlCol="0">
              <a:spAutoFit/>
            </a:bodyPr>
            <a:lstStyle/>
            <a:p>
              <a:pPr algn="ctr"/>
              <a:r>
                <a:rPr lang="en-US" b="1" err="1">
                  <a:latin typeface="Cambria" panose="02040503050406030204" pitchFamily="18" charset="0"/>
                  <a:ea typeface="Cambria" panose="02040503050406030204" pitchFamily="18" charset="0"/>
                </a:rPr>
                <a:t>Nếu</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không</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nhất</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trí</a:t>
              </a:r>
              <a:endParaRPr lang="en-US" b="1">
                <a:latin typeface="Cambria" panose="02040503050406030204" pitchFamily="18" charset="0"/>
                <a:ea typeface="Cambria" panose="02040503050406030204" pitchFamily="18" charset="0"/>
              </a:endParaRPr>
            </a:p>
          </p:txBody>
        </p:sp>
        <p:sp>
          <p:nvSpPr>
            <p:cNvPr id="29" name="TextBox 28">
              <a:extLst>
                <a:ext uri="{FF2B5EF4-FFF2-40B4-BE49-F238E27FC236}">
                  <a16:creationId xmlns:a16="http://schemas.microsoft.com/office/drawing/2014/main" id="{54ACAE44-98C4-4829-A029-C5F05ACE792F}"/>
                </a:ext>
              </a:extLst>
            </p:cNvPr>
            <p:cNvSpPr txBox="1"/>
            <p:nvPr/>
          </p:nvSpPr>
          <p:spPr>
            <a:xfrm>
              <a:off x="9247488" y="3064243"/>
              <a:ext cx="1047808" cy="811174"/>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err="1">
                  <a:latin typeface="Cambria" panose="02040503050406030204" pitchFamily="18" charset="0"/>
                  <a:ea typeface="Cambria" panose="02040503050406030204" pitchFamily="18" charset="0"/>
                </a:rPr>
                <a:t>Đề</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nghị</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Bộ</a:t>
              </a:r>
              <a:r>
                <a:rPr lang="en-US" b="1">
                  <a:latin typeface="Cambria" panose="02040503050406030204" pitchFamily="18" charset="0"/>
                  <a:ea typeface="Cambria" panose="02040503050406030204" pitchFamily="18" charset="0"/>
                </a:rPr>
                <a:t> Y </a:t>
              </a:r>
              <a:r>
                <a:rPr lang="en-US" b="1" err="1">
                  <a:latin typeface="Cambria" panose="02040503050406030204" pitchFamily="18" charset="0"/>
                  <a:ea typeface="Cambria" panose="02040503050406030204" pitchFamily="18" charset="0"/>
                </a:rPr>
                <a:t>tế</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thành</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lập</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Hội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đồng</a:t>
              </a:r>
              <a:endParaRPr lang="en-US" b="1">
                <a:latin typeface="Cambria" panose="02040503050406030204" pitchFamily="18" charset="0"/>
                <a:ea typeface="Cambria" panose="02040503050406030204" pitchFamily="18" charset="0"/>
              </a:endParaRPr>
            </a:p>
          </p:txBody>
        </p:sp>
        <p:cxnSp>
          <p:nvCxnSpPr>
            <p:cNvPr id="35" name="Straight Arrow Connector 34">
              <a:extLst>
                <a:ext uri="{FF2B5EF4-FFF2-40B4-BE49-F238E27FC236}">
                  <a16:creationId xmlns:a16="http://schemas.microsoft.com/office/drawing/2014/main" id="{47122B36-655D-430D-97D1-9ED5D2C2350D}"/>
                </a:ext>
              </a:extLst>
            </p:cNvPr>
            <p:cNvCxnSpPr>
              <a:cxnSpLocks/>
              <a:stCxn id="29" idx="2"/>
              <a:endCxn id="79" idx="0"/>
            </p:cNvCxnSpPr>
            <p:nvPr/>
          </p:nvCxnSpPr>
          <p:spPr>
            <a:xfrm flipH="1">
              <a:off x="9771391" y="3875417"/>
              <a:ext cx="1" cy="669003"/>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07441547-2088-450E-9CD8-41D7ED4D075D}"/>
                </a:ext>
              </a:extLst>
            </p:cNvPr>
            <p:cNvSpPr txBox="1"/>
            <p:nvPr/>
          </p:nvSpPr>
          <p:spPr>
            <a:xfrm>
              <a:off x="9265694" y="4544421"/>
              <a:ext cx="1011394" cy="6239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a:solidFill>
                    <a:schemeClr val="bg1"/>
                  </a:solidFill>
                  <a:latin typeface="Cambria" panose="02040503050406030204" pitchFamily="18" charset="0"/>
                  <a:ea typeface="Cambria" panose="02040503050406030204" pitchFamily="18" charset="0"/>
                </a:rPr>
                <a:t>Ban </a:t>
              </a:r>
              <a:r>
                <a:rPr lang="en-US" b="1" err="1">
                  <a:solidFill>
                    <a:schemeClr val="bg1"/>
                  </a:solidFill>
                  <a:latin typeface="Cambria" panose="02040503050406030204" pitchFamily="18" charset="0"/>
                  <a:ea typeface="Cambria" panose="02040503050406030204" pitchFamily="18" charset="0"/>
                </a:rPr>
                <a:t>hành</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kết</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luận</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cuối</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cùng</a:t>
              </a:r>
              <a:endParaRPr lang="en-US" b="1">
                <a:solidFill>
                  <a:schemeClr val="bg1"/>
                </a:solidFill>
                <a:latin typeface="Cambria" panose="02040503050406030204" pitchFamily="18" charset="0"/>
                <a:ea typeface="Cambria" panose="02040503050406030204" pitchFamily="18" charset="0"/>
              </a:endParaRPr>
            </a:p>
          </p:txBody>
        </p:sp>
        <p:sp>
          <p:nvSpPr>
            <p:cNvPr id="77" name="TextBox 76">
              <a:extLst>
                <a:ext uri="{FF2B5EF4-FFF2-40B4-BE49-F238E27FC236}">
                  <a16:creationId xmlns:a16="http://schemas.microsoft.com/office/drawing/2014/main" id="{1B0306CA-DA13-4CEE-8813-A1B744CC8AB0}"/>
                </a:ext>
              </a:extLst>
            </p:cNvPr>
            <p:cNvSpPr txBox="1"/>
            <p:nvPr/>
          </p:nvSpPr>
          <p:spPr>
            <a:xfrm>
              <a:off x="8332224" y="2668756"/>
              <a:ext cx="782842" cy="623980"/>
            </a:xfrm>
            <a:prstGeom prst="rect">
              <a:avLst/>
            </a:prstGeom>
            <a:noFill/>
          </p:spPr>
          <p:txBody>
            <a:bodyPr wrap="square" rtlCol="0">
              <a:spAutoFit/>
            </a:bodyPr>
            <a:lstStyle/>
            <a:p>
              <a:pPr algn="ctr"/>
              <a:r>
                <a:rPr lang="en-US" b="1">
                  <a:latin typeface="Cambria" panose="02040503050406030204" pitchFamily="18" charset="0"/>
                  <a:ea typeface="Cambria" panose="02040503050406030204" pitchFamily="18" charset="0"/>
                </a:rPr>
                <a:t>Nếu không nhất trí</a:t>
              </a:r>
            </a:p>
          </p:txBody>
        </p:sp>
        <p:sp>
          <p:nvSpPr>
            <p:cNvPr id="72" name="TextBox 71">
              <a:extLst>
                <a:ext uri="{FF2B5EF4-FFF2-40B4-BE49-F238E27FC236}">
                  <a16:creationId xmlns:a16="http://schemas.microsoft.com/office/drawing/2014/main" id="{8C98D2ED-511C-4EEC-A90D-F4CD7769F939}"/>
                </a:ext>
              </a:extLst>
            </p:cNvPr>
            <p:cNvSpPr txBox="1"/>
            <p:nvPr/>
          </p:nvSpPr>
          <p:spPr>
            <a:xfrm>
              <a:off x="5167528" y="1706619"/>
              <a:ext cx="1011394" cy="436786"/>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a:solidFill>
                    <a:schemeClr val="bg1"/>
                  </a:solidFill>
                  <a:latin typeface="Cambria" panose="02040503050406030204" pitchFamily="18" charset="0"/>
                  <a:ea typeface="Cambria" panose="02040503050406030204" pitchFamily="18" charset="0"/>
                </a:rPr>
                <a:t>Ban </a:t>
              </a:r>
              <a:r>
                <a:rPr lang="en-US" b="1" err="1">
                  <a:solidFill>
                    <a:schemeClr val="bg1"/>
                  </a:solidFill>
                  <a:latin typeface="Cambria" panose="02040503050406030204" pitchFamily="18" charset="0"/>
                  <a:ea typeface="Cambria" panose="02040503050406030204" pitchFamily="18" charset="0"/>
                </a:rPr>
                <a:t>hành</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kết</a:t>
              </a:r>
              <a:r>
                <a:rPr lang="en-US" b="1">
                  <a:solidFill>
                    <a:schemeClr val="bg1"/>
                  </a:solidFill>
                  <a:latin typeface="Cambria" panose="02040503050406030204" pitchFamily="18" charset="0"/>
                  <a:ea typeface="Cambria" panose="02040503050406030204" pitchFamily="18" charset="0"/>
                </a:rPr>
                <a:t> </a:t>
              </a:r>
              <a:r>
                <a:rPr lang="en-US" b="1" err="1">
                  <a:solidFill>
                    <a:schemeClr val="bg1"/>
                  </a:solidFill>
                  <a:latin typeface="Cambria" panose="02040503050406030204" pitchFamily="18" charset="0"/>
                  <a:ea typeface="Cambria" panose="02040503050406030204" pitchFamily="18" charset="0"/>
                </a:rPr>
                <a:t>luận</a:t>
              </a:r>
              <a:endParaRPr lang="en-US" b="1">
                <a:solidFill>
                  <a:schemeClr val="bg1"/>
                </a:solidFill>
                <a:latin typeface="Cambria" panose="02040503050406030204" pitchFamily="18" charset="0"/>
                <a:ea typeface="Cambria" panose="02040503050406030204" pitchFamily="18" charset="0"/>
              </a:endParaRPr>
            </a:p>
          </p:txBody>
        </p:sp>
        <p:cxnSp>
          <p:nvCxnSpPr>
            <p:cNvPr id="84" name="Straight Arrow Connector 83">
              <a:extLst>
                <a:ext uri="{FF2B5EF4-FFF2-40B4-BE49-F238E27FC236}">
                  <a16:creationId xmlns:a16="http://schemas.microsoft.com/office/drawing/2014/main" id="{106F57F8-8261-4960-BE5E-4BB12B625599}"/>
                </a:ext>
              </a:extLst>
            </p:cNvPr>
            <p:cNvCxnSpPr>
              <a:cxnSpLocks/>
              <a:endCxn id="22" idx="0"/>
            </p:cNvCxnSpPr>
            <p:nvPr/>
          </p:nvCxnSpPr>
          <p:spPr>
            <a:xfrm>
              <a:off x="5673226" y="2155885"/>
              <a:ext cx="0" cy="1001957"/>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45C54B7B-F125-429C-872A-19F9F3F6D292}"/>
                </a:ext>
              </a:extLst>
            </p:cNvPr>
            <p:cNvCxnSpPr>
              <a:cxnSpLocks/>
              <a:stCxn id="16" idx="3"/>
              <a:endCxn id="22" idx="1"/>
            </p:cNvCxnSpPr>
            <p:nvPr/>
          </p:nvCxnSpPr>
          <p:spPr>
            <a:xfrm>
              <a:off x="2572971" y="2678821"/>
              <a:ext cx="2090981" cy="791011"/>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101" name="Straight Arrow Connector 100">
              <a:extLst>
                <a:ext uri="{FF2B5EF4-FFF2-40B4-BE49-F238E27FC236}">
                  <a16:creationId xmlns:a16="http://schemas.microsoft.com/office/drawing/2014/main" id="{CA31EB26-1E9D-44DC-9315-E2086EB77A8E}"/>
                </a:ext>
              </a:extLst>
            </p:cNvPr>
            <p:cNvCxnSpPr>
              <a:cxnSpLocks/>
              <a:stCxn id="22" idx="3"/>
              <a:endCxn id="25" idx="1"/>
            </p:cNvCxnSpPr>
            <p:nvPr/>
          </p:nvCxnSpPr>
          <p:spPr>
            <a:xfrm flipV="1">
              <a:off x="6682499" y="3469831"/>
              <a:ext cx="505909" cy="1"/>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DFDC271C-DC15-47CB-B910-CE3F8917C43B}"/>
                </a:ext>
              </a:extLst>
            </p:cNvPr>
            <p:cNvCxnSpPr>
              <a:cxnSpLocks/>
              <a:stCxn id="25" idx="3"/>
              <a:endCxn id="29" idx="1"/>
            </p:cNvCxnSpPr>
            <p:nvPr/>
          </p:nvCxnSpPr>
          <p:spPr>
            <a:xfrm>
              <a:off x="8199802" y="3469831"/>
              <a:ext cx="1047686"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46BC19B-1BDA-4096-A78F-1761E10A2C92}"/>
                </a:ext>
              </a:extLst>
            </p:cNvPr>
            <p:cNvSpPr txBox="1"/>
            <p:nvPr/>
          </p:nvSpPr>
          <p:spPr>
            <a:xfrm>
              <a:off x="7302686" y="4544421"/>
              <a:ext cx="782842" cy="623980"/>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lstStyle/>
            <a:p>
              <a:pPr algn="ctr"/>
              <a:r>
                <a:rPr lang="en-US" b="1" err="1">
                  <a:latin typeface="Cambria" panose="02040503050406030204" pitchFamily="18" charset="0"/>
                  <a:ea typeface="Cambria" panose="02040503050406030204" pitchFamily="18" charset="0"/>
                </a:rPr>
                <a:t>Khởi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kiện</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tại</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Tòa</a:t>
              </a:r>
              <a:r>
                <a:rPr lang="en-US" b="1">
                  <a:latin typeface="Cambria" panose="02040503050406030204" pitchFamily="18" charset="0"/>
                  <a:ea typeface="Cambria" panose="02040503050406030204" pitchFamily="18" charset="0"/>
                </a:rPr>
                <a:t> </a:t>
              </a:r>
              <a:r>
                <a:rPr lang="en-US" b="1" err="1">
                  <a:latin typeface="Cambria" panose="02040503050406030204" pitchFamily="18" charset="0"/>
                  <a:ea typeface="Cambria" panose="02040503050406030204" pitchFamily="18" charset="0"/>
                </a:rPr>
                <a:t>án</a:t>
              </a:r>
              <a:endParaRPr lang="en-US" b="1">
                <a:latin typeface="Cambria" panose="02040503050406030204" pitchFamily="18" charset="0"/>
                <a:ea typeface="Cambria" panose="02040503050406030204" pitchFamily="18" charset="0"/>
              </a:endParaRPr>
            </a:p>
          </p:txBody>
        </p:sp>
        <p:cxnSp>
          <p:nvCxnSpPr>
            <p:cNvPr id="26" name="Straight Arrow Connector 25">
              <a:extLst>
                <a:ext uri="{FF2B5EF4-FFF2-40B4-BE49-F238E27FC236}">
                  <a16:creationId xmlns:a16="http://schemas.microsoft.com/office/drawing/2014/main" id="{AB0E2770-D704-468F-9CF2-69C79D4D2D63}"/>
                </a:ext>
              </a:extLst>
            </p:cNvPr>
            <p:cNvCxnSpPr>
              <a:cxnSpLocks/>
              <a:stCxn id="79" idx="1"/>
              <a:endCxn id="24" idx="3"/>
            </p:cNvCxnSpPr>
            <p:nvPr/>
          </p:nvCxnSpPr>
          <p:spPr>
            <a:xfrm flipH="1">
              <a:off x="8085527" y="4856411"/>
              <a:ext cx="1180167" cy="0"/>
            </a:xfrm>
            <a:prstGeom prst="straightConnector1">
              <a:avLst/>
            </a:prstGeom>
            <a:ln w="50800">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8C47835-1F45-4CAB-85CF-91A19E118C05}"/>
                </a:ext>
              </a:extLst>
            </p:cNvPr>
            <p:cNvSpPr txBox="1"/>
            <p:nvPr/>
          </p:nvSpPr>
          <p:spPr>
            <a:xfrm>
              <a:off x="8284189" y="4132359"/>
              <a:ext cx="782842" cy="623980"/>
            </a:xfrm>
            <a:prstGeom prst="rect">
              <a:avLst/>
            </a:prstGeom>
            <a:noFill/>
          </p:spPr>
          <p:txBody>
            <a:bodyPr wrap="square" rtlCol="0">
              <a:spAutoFit/>
            </a:bodyPr>
            <a:lstStyle/>
            <a:p>
              <a:pPr algn="ctr"/>
              <a:r>
                <a:rPr lang="en-US" b="1">
                  <a:latin typeface="Cambria" panose="02040503050406030204" pitchFamily="18" charset="0"/>
                  <a:ea typeface="Cambria" panose="02040503050406030204" pitchFamily="18" charset="0"/>
                </a:rPr>
                <a:t>Nếu không nhất trí</a:t>
              </a:r>
            </a:p>
          </p:txBody>
        </p:sp>
      </p:grpSp>
    </p:spTree>
    <p:extLst>
      <p:ext uri="{BB962C8B-B14F-4D97-AF65-F5344CB8AC3E}">
        <p14:creationId xmlns:p14="http://schemas.microsoft.com/office/powerpoint/2010/main" val="452226935"/>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khohinhnen.com/wp-content/uploads/2014/12/hinh-nen-powerpoint-thien-nhien-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6"/>
            <a:ext cx="12192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Box 1"/>
          <p:cNvSpPr txBox="1">
            <a:spLocks noChangeArrowheads="1"/>
          </p:cNvSpPr>
          <p:nvPr/>
        </p:nvSpPr>
        <p:spPr bwMode="auto">
          <a:xfrm>
            <a:off x="391886" y="2819401"/>
            <a:ext cx="966651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a:buNone/>
            </a:pPr>
            <a:r>
              <a:rPr lang="en-US" sz="4800" b="1">
                <a:solidFill>
                  <a:srgbClr val="0070C0"/>
                </a:solidFill>
                <a:latin typeface="Times New Roman" panose="02020603050405020304" pitchFamily="18" charset="0"/>
                <a:cs typeface="Times New Roman" panose="02020603050405020304" pitchFamily="18" charset="0"/>
              </a:rPr>
              <a:t>TRÂN TRỌNG CẢM ƠN </a:t>
            </a:r>
            <a:r>
              <a:rPr lang="en-US" sz="4800" b="1" smtClean="0">
                <a:solidFill>
                  <a:srgbClr val="0070C0"/>
                </a:solidFill>
                <a:latin typeface="Times New Roman" panose="02020603050405020304" pitchFamily="18" charset="0"/>
                <a:cs typeface="Times New Roman" panose="02020603050405020304" pitchFamily="18" charset="0"/>
              </a:rPr>
              <a:t>!</a:t>
            </a:r>
            <a:endParaRPr lang="en-US" sz="4800" b="1">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6824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10515600" cy="609600"/>
          </a:xfrm>
        </p:spPr>
        <p:txBody>
          <a:bodyPr>
            <a:normAutofit/>
          </a:bodyPr>
          <a:lstStyle/>
          <a:p>
            <a:r>
              <a:rPr lang="en-US" sz="28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Thực hành (tiếp)</a:t>
            </a:r>
            <a:endParaRPr lang="en-US" sz="2400" b="1">
              <a:latin typeface="Times New Roman" pitchFamily="18" charset="0"/>
              <a:cs typeface="Times New Roman" pitchFamily="18" charset="0"/>
            </a:endParaRPr>
          </a:p>
        </p:txBody>
      </p:sp>
      <p:sp>
        <p:nvSpPr>
          <p:cNvPr id="3" name="Rectangle 2"/>
          <p:cNvSpPr/>
          <p:nvPr/>
        </p:nvSpPr>
        <p:spPr>
          <a:xfrm>
            <a:off x="809897" y="1030843"/>
            <a:ext cx="10776857" cy="5493812"/>
          </a:xfrm>
          <a:prstGeom prst="rect">
            <a:avLst/>
          </a:prstGeom>
        </p:spPr>
        <p:txBody>
          <a:bodyPr wrap="square">
            <a:spAutoFit/>
          </a:bodyPr>
          <a:lstStyle/>
          <a:p>
            <a:pPr algn="just"/>
            <a:r>
              <a:rPr lang="en-US" sz="2700" b="1" err="1" smtClean="0">
                <a:latin typeface="Times New Roman" pitchFamily="18" charset="0"/>
                <a:cs typeface="Times New Roman" pitchFamily="18" charset="0"/>
              </a:rPr>
              <a:t>Điều</a:t>
            </a:r>
            <a:r>
              <a:rPr lang="en-US" sz="2700" b="1" smtClean="0">
                <a:latin typeface="Times New Roman" pitchFamily="18" charset="0"/>
                <a:cs typeface="Times New Roman" pitchFamily="18" charset="0"/>
              </a:rPr>
              <a:t> 4. </a:t>
            </a:r>
            <a:r>
              <a:rPr lang="en-US" sz="2700" b="1" err="1" smtClean="0">
                <a:latin typeface="Times New Roman" pitchFamily="18" charset="0"/>
                <a:cs typeface="Times New Roman" pitchFamily="18" charset="0"/>
              </a:rPr>
              <a:t>Bảo</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lưu</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kết</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quả</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thực</a:t>
            </a:r>
            <a:r>
              <a:rPr lang="en-US" sz="2700" b="1" smtClean="0">
                <a:latin typeface="Times New Roman" pitchFamily="18" charset="0"/>
                <a:cs typeface="Times New Roman" pitchFamily="18" charset="0"/>
              </a:rPr>
              <a:t> </a:t>
            </a:r>
            <a:r>
              <a:rPr lang="en-US" sz="2700" b="1" err="1" smtClean="0">
                <a:latin typeface="Times New Roman" pitchFamily="18" charset="0"/>
                <a:cs typeface="Times New Roman" pitchFamily="18" charset="0"/>
              </a:rPr>
              <a:t>hành</a:t>
            </a:r>
            <a:r>
              <a:rPr lang="en-US" sz="2700" b="1" smtClean="0">
                <a:latin typeface="Times New Roman" pitchFamily="18" charset="0"/>
                <a:cs typeface="Times New Roman" pitchFamily="18" charset="0"/>
              </a:rPr>
              <a:t> </a:t>
            </a:r>
          </a:p>
          <a:p>
            <a:pPr algn="just"/>
            <a:r>
              <a:rPr lang="en-US" sz="2700" b="1" err="1" smtClean="0">
                <a:solidFill>
                  <a:srgbClr val="FF0000"/>
                </a:solidFill>
                <a:latin typeface="Times New Roman" pitchFamily="18" charset="0"/>
                <a:cs typeface="Times New Roman" pitchFamily="18" charset="0"/>
              </a:rPr>
              <a:t>Điều</a:t>
            </a:r>
            <a:r>
              <a:rPr lang="en-US" sz="2700" b="1" smtClean="0">
                <a:solidFill>
                  <a:srgbClr val="FF0000"/>
                </a:solidFill>
                <a:latin typeface="Times New Roman" pitchFamily="18" charset="0"/>
                <a:cs typeface="Times New Roman" pitchFamily="18" charset="0"/>
              </a:rPr>
              <a:t> 5. </a:t>
            </a:r>
            <a:r>
              <a:rPr lang="en-US" sz="2700" b="1" err="1" smtClean="0">
                <a:solidFill>
                  <a:srgbClr val="FF0000"/>
                </a:solidFill>
                <a:latin typeface="Times New Roman" pitchFamily="18" charset="0"/>
                <a:cs typeface="Times New Roman" pitchFamily="18" charset="0"/>
              </a:rPr>
              <a:t>Cơ</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sở</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hướng</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dẫn</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thực</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hành</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điểm</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mới</a:t>
            </a:r>
            <a:r>
              <a:rPr lang="en-US" sz="2700" b="1" smtClean="0">
                <a:solidFill>
                  <a:srgbClr val="FF0000"/>
                </a:solidFill>
                <a:latin typeface="Times New Roman" pitchFamily="18" charset="0"/>
                <a:cs typeface="Times New Roman" pitchFamily="18" charset="0"/>
              </a:rPr>
              <a:t> so </a:t>
            </a:r>
            <a:r>
              <a:rPr lang="en-US" sz="2700" b="1" err="1" smtClean="0">
                <a:solidFill>
                  <a:srgbClr val="FF0000"/>
                </a:solidFill>
                <a:latin typeface="Times New Roman" pitchFamily="18" charset="0"/>
                <a:cs typeface="Times New Roman" pitchFamily="18" charset="0"/>
              </a:rPr>
              <a:t>với</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Luật</a:t>
            </a:r>
            <a:r>
              <a:rPr lang="en-US" sz="2700" b="1" smtClean="0">
                <a:solidFill>
                  <a:srgbClr val="FF0000"/>
                </a:solidFill>
                <a:latin typeface="Times New Roman" pitchFamily="18" charset="0"/>
                <a:cs typeface="Times New Roman" pitchFamily="18" charset="0"/>
              </a:rPr>
              <a:t> </a:t>
            </a:r>
            <a:r>
              <a:rPr lang="en-US" sz="2700" b="1" err="1" smtClean="0">
                <a:solidFill>
                  <a:srgbClr val="FF0000"/>
                </a:solidFill>
                <a:latin typeface="Times New Roman" pitchFamily="18" charset="0"/>
                <a:cs typeface="Times New Roman" pitchFamily="18" charset="0"/>
              </a:rPr>
              <a:t>cũ</a:t>
            </a:r>
            <a:r>
              <a:rPr lang="en-US" sz="2700" b="1" smtClean="0">
                <a:solidFill>
                  <a:srgbClr val="FF0000"/>
                </a:solidFill>
                <a:latin typeface="Times New Roman" pitchFamily="18" charset="0"/>
                <a:cs typeface="Times New Roman" pitchFamily="18" charset="0"/>
              </a:rPr>
              <a:t>)</a:t>
            </a:r>
            <a:endParaRPr lang="en-US" sz="2700" smtClean="0">
              <a:solidFill>
                <a:srgbClr val="FF0000"/>
              </a:solidFill>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1.  Cho </a:t>
            </a:r>
            <a:r>
              <a:rPr lang="en-US" sz="2700" err="1" smtClean="0">
                <a:latin typeface="Times New Roman" pitchFamily="18" charset="0"/>
                <a:cs typeface="Times New Roman" pitchFamily="18" charset="0"/>
              </a:rPr>
              <a:t>Bác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cơ</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sở</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sau</a:t>
            </a:r>
            <a:r>
              <a:rPr lang="en-US" sz="2700" smtClean="0">
                <a:latin typeface="Times New Roman" pitchFamily="18" charset="0"/>
                <a:cs typeface="Times New Roman" pitchFamily="18" charset="0"/>
              </a:rPr>
              <a:t>:</a:t>
            </a:r>
          </a:p>
          <a:p>
            <a:pPr marL="514350" indent="-514350" algn="just"/>
            <a:r>
              <a:rPr lang="en-US" sz="2700" smtClean="0">
                <a:latin typeface="Times New Roman" pitchFamily="18" charset="0"/>
                <a:cs typeface="Times New Roman" pitchFamily="18" charset="0"/>
              </a:rPr>
              <a:t>a) Bác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y </a:t>
            </a:r>
            <a:r>
              <a:rPr lang="en-US" sz="2700" err="1" smtClean="0">
                <a:latin typeface="Times New Roman" pitchFamily="18" charset="0"/>
                <a:cs typeface="Times New Roman" pitchFamily="18" charset="0"/>
              </a:rPr>
              <a:t>khoa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YHDP </a:t>
            </a:r>
            <a:r>
              <a:rPr lang="en-US" sz="2700" err="1" smtClean="0">
                <a:latin typeface="Times New Roman" pitchFamily="18" charset="0"/>
                <a:cs typeface="Times New Roman" pitchFamily="18" charset="0"/>
              </a:rPr>
              <a:t>tại</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viện</a:t>
            </a:r>
            <a:r>
              <a:rPr lang="en-US" sz="2700" smtClean="0">
                <a:latin typeface="Times New Roman" pitchFamily="18" charset="0"/>
                <a:cs typeface="Times New Roman" pitchFamily="18" charset="0"/>
              </a:rPr>
              <a:t>; </a:t>
            </a:r>
          </a:p>
          <a:p>
            <a:pPr algn="just"/>
            <a:r>
              <a:rPr lang="en-US" sz="2700" smtClean="0">
                <a:latin typeface="Times New Roman" pitchFamily="18" charset="0"/>
                <a:cs typeface="Times New Roman" pitchFamily="18" charset="0"/>
              </a:rPr>
              <a:t>b) </a:t>
            </a:r>
            <a:r>
              <a:rPr lang="en-US" sz="2700" err="1" smtClean="0">
                <a:latin typeface="Times New Roman" pitchFamily="18" charset="0"/>
                <a:cs typeface="Times New Roman" pitchFamily="18" charset="0"/>
              </a:rPr>
              <a:t>Bác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YHCT: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CM </a:t>
            </a:r>
            <a:r>
              <a:rPr lang="en-US" sz="2700" err="1" smtClean="0">
                <a:latin typeface="Times New Roman" pitchFamily="18" charset="0"/>
                <a:cs typeface="Times New Roman" pitchFamily="18" charset="0"/>
              </a:rPr>
              <a:t>về</a:t>
            </a:r>
            <a:r>
              <a:rPr lang="en-US" sz="2700" smtClean="0">
                <a:latin typeface="Times New Roman" pitchFamily="18" charset="0"/>
                <a:cs typeface="Times New Roman" pitchFamily="18" charset="0"/>
              </a:rPr>
              <a:t> YHCT. </a:t>
            </a:r>
          </a:p>
          <a:p>
            <a:pPr algn="just"/>
            <a:r>
              <a:rPr lang="en-US" sz="2700" smtClean="0">
                <a:latin typeface="Times New Roman" pitchFamily="18" charset="0"/>
                <a:cs typeface="Times New Roman" pitchFamily="18" charset="0"/>
              </a:rPr>
              <a:t>c) </a:t>
            </a:r>
            <a:r>
              <a:rPr lang="en-US" sz="2700" err="1" smtClean="0">
                <a:latin typeface="Times New Roman" pitchFamily="18" charset="0"/>
                <a:cs typeface="Times New Roman" pitchFamily="18" charset="0"/>
              </a:rPr>
              <a:t>Bác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RHM: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có</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phạm</a:t>
            </a:r>
            <a:r>
              <a:rPr lang="en-US" sz="2700" smtClean="0">
                <a:latin typeface="Times New Roman" pitchFamily="18" charset="0"/>
                <a:cs typeface="Times New Roman" pitchFamily="18" charset="0"/>
              </a:rPr>
              <a:t> vi CM </a:t>
            </a:r>
            <a:r>
              <a:rPr lang="en-US" sz="2700" err="1" smtClean="0">
                <a:latin typeface="Times New Roman" pitchFamily="18" charset="0"/>
                <a:cs typeface="Times New Roman" pitchFamily="18" charset="0"/>
              </a:rPr>
              <a:t>về</a:t>
            </a:r>
            <a:r>
              <a:rPr lang="en-US" sz="2700" smtClean="0">
                <a:latin typeface="Times New Roman" pitchFamily="18" charset="0"/>
                <a:cs typeface="Times New Roman" pitchFamily="18" charset="0"/>
              </a:rPr>
              <a:t> RHM.</a:t>
            </a:r>
          </a:p>
          <a:p>
            <a:pPr marL="514350" indent="-514350" algn="just">
              <a:buAutoNum type="arabicPeriod" startAt="2"/>
            </a:pPr>
            <a:r>
              <a:rPr lang="en-US" sz="2700" smtClean="0">
                <a:latin typeface="Times New Roman" pitchFamily="18" charset="0"/>
                <a:cs typeface="Times New Roman" pitchFamily="18" charset="0"/>
              </a:rPr>
              <a:t>Cho Y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a:t>
            </a:r>
          </a:p>
          <a:p>
            <a:pPr marL="514350" indent="-514350" algn="just">
              <a:buAutoNum type="alphaLcParenR"/>
            </a:pPr>
            <a:r>
              <a:rPr lang="en-US" sz="2700" smtClean="0">
                <a:latin typeface="Times New Roman" pitchFamily="18" charset="0"/>
                <a:cs typeface="Times New Roman" pitchFamily="18" charset="0"/>
              </a:rPr>
              <a:t>y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đa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khoa</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BV, PKĐK</a:t>
            </a:r>
            <a:r>
              <a:rPr lang="en-US" sz="2700" smtClean="0">
                <a:solidFill>
                  <a:srgbClr val="FF0000"/>
                </a:solidFill>
                <a:latin typeface="Times New Roman" pitchFamily="18" charset="0"/>
                <a:cs typeface="Times New Roman" pitchFamily="18" charset="0"/>
              </a:rPr>
              <a:t>,  TYT </a:t>
            </a:r>
            <a:r>
              <a:rPr lang="en-US" sz="2700" err="1" smtClean="0">
                <a:solidFill>
                  <a:srgbClr val="FF0000"/>
                </a:solidFill>
                <a:latin typeface="Times New Roman" pitchFamily="18" charset="0"/>
                <a:cs typeface="Times New Roman" pitchFamily="18" charset="0"/>
              </a:rPr>
              <a:t>xã</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 b) y </a:t>
            </a:r>
            <a:r>
              <a:rPr lang="en-US" sz="2700" err="1" smtClean="0">
                <a:latin typeface="Times New Roman" pitchFamily="18" charset="0"/>
                <a:cs typeface="Times New Roman" pitchFamily="18" charset="0"/>
              </a:rPr>
              <a:t>sỹ</a:t>
            </a:r>
            <a:r>
              <a:rPr lang="en-US" sz="2700" smtClean="0">
                <a:latin typeface="Times New Roman" pitchFamily="18" charset="0"/>
                <a:cs typeface="Times New Roman" pitchFamily="18" charset="0"/>
              </a:rPr>
              <a:t> YHCT: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BV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PKĐK </a:t>
            </a:r>
            <a:r>
              <a:rPr lang="en-US" sz="2700" err="1" smtClean="0">
                <a:solidFill>
                  <a:srgbClr val="FF0000"/>
                </a:solidFill>
                <a:latin typeface="Times New Roman" pitchFamily="18" charset="0"/>
                <a:cs typeface="Times New Roman" pitchFamily="18" charset="0"/>
              </a:rPr>
              <a:t>hoặc</a:t>
            </a:r>
            <a:r>
              <a:rPr lang="en-US" sz="2700" smtClean="0">
                <a:solidFill>
                  <a:srgbClr val="FF0000"/>
                </a:solidFill>
                <a:latin typeface="Times New Roman" pitchFamily="18" charset="0"/>
                <a:cs typeface="Times New Roman" pitchFamily="18" charset="0"/>
              </a:rPr>
              <a:t> TYT </a:t>
            </a:r>
            <a:r>
              <a:rPr lang="en-US" sz="2700" err="1" smtClean="0">
                <a:solidFill>
                  <a:srgbClr val="FF0000"/>
                </a:solidFill>
                <a:latin typeface="Times New Roman" pitchFamily="18" charset="0"/>
                <a:cs typeface="Times New Roman" pitchFamily="18" charset="0"/>
              </a:rPr>
              <a:t>xã</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Các</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cơ</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sở</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này</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phải</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có</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phạm</a:t>
            </a:r>
            <a:r>
              <a:rPr lang="en-US" sz="2700" smtClean="0">
                <a:solidFill>
                  <a:srgbClr val="FF0000"/>
                </a:solidFill>
                <a:latin typeface="Times New Roman" pitchFamily="18" charset="0"/>
                <a:cs typeface="Times New Roman" pitchFamily="18" charset="0"/>
              </a:rPr>
              <a:t> vi CM </a:t>
            </a:r>
            <a:r>
              <a:rPr lang="en-US" sz="2700" err="1" smtClean="0">
                <a:solidFill>
                  <a:srgbClr val="FF0000"/>
                </a:solidFill>
                <a:latin typeface="Times New Roman" pitchFamily="18" charset="0"/>
                <a:cs typeface="Times New Roman" pitchFamily="18" charset="0"/>
              </a:rPr>
              <a:t>về</a:t>
            </a:r>
            <a:r>
              <a:rPr lang="en-US" sz="2700" smtClean="0">
                <a:solidFill>
                  <a:srgbClr val="FF0000"/>
                </a:solidFill>
                <a:latin typeface="Times New Roman" pitchFamily="18" charset="0"/>
                <a:cs typeface="Times New Roman" pitchFamily="18" charset="0"/>
              </a:rPr>
              <a:t> YHCT</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3. </a:t>
            </a:r>
            <a:r>
              <a:rPr lang="en-US" sz="2700" err="1" smtClean="0">
                <a:latin typeface="Times New Roman" pitchFamily="18" charset="0"/>
                <a:cs typeface="Times New Roman" pitchFamily="18" charset="0"/>
              </a:rPr>
              <a:t>Điều</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dưỡng</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viện</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4. </a:t>
            </a:r>
            <a:r>
              <a:rPr lang="en-US" sz="2700" err="1" smtClean="0">
                <a:latin typeface="Times New Roman" pitchFamily="18" charset="0"/>
                <a:cs typeface="Times New Roman" pitchFamily="18" charset="0"/>
              </a:rPr>
              <a:t>Hộ</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sinh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là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bệnh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viện</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nhà</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hộ</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sinh</a:t>
            </a:r>
            <a:r>
              <a:rPr lang="en-US" sz="2700" smtClean="0">
                <a:latin typeface="Times New Roman" pitchFamily="18" charset="0"/>
                <a:cs typeface="Times New Roman" pitchFamily="18" charset="0"/>
              </a:rPr>
              <a:t> </a:t>
            </a:r>
            <a:r>
              <a:rPr lang="en-US" sz="2700" err="1" smtClean="0">
                <a:latin typeface="Times New Roman" pitchFamily="18" charset="0"/>
                <a:cs typeface="Times New Roman" pitchFamily="18" charset="0"/>
              </a:rPr>
              <a:t>hoặc</a:t>
            </a:r>
            <a:r>
              <a:rPr lang="en-US" sz="2700" smtClean="0">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trạm</a:t>
            </a:r>
            <a:r>
              <a:rPr lang="en-US" sz="2700" smtClean="0">
                <a:solidFill>
                  <a:srgbClr val="FF0000"/>
                </a:solidFill>
                <a:latin typeface="Times New Roman" pitchFamily="18" charset="0"/>
                <a:cs typeface="Times New Roman" pitchFamily="18" charset="0"/>
              </a:rPr>
              <a:t> y </a:t>
            </a:r>
            <a:r>
              <a:rPr lang="en-US" sz="2700" err="1" smtClean="0">
                <a:solidFill>
                  <a:srgbClr val="FF0000"/>
                </a:solidFill>
                <a:latin typeface="Times New Roman" pitchFamily="18" charset="0"/>
                <a:cs typeface="Times New Roman" pitchFamily="18" charset="0"/>
              </a:rPr>
              <a:t>tế</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xã</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trong</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đó</a:t>
            </a:r>
            <a:r>
              <a:rPr lang="en-US" sz="2700" smtClean="0">
                <a:solidFill>
                  <a:srgbClr val="FF0000"/>
                </a:solidFill>
                <a:latin typeface="Times New Roman" pitchFamily="18" charset="0"/>
                <a:cs typeface="Times New Roman" pitchFamily="18" charset="0"/>
              </a:rPr>
              <a:t> BV, TYT </a:t>
            </a:r>
            <a:r>
              <a:rPr lang="en-US" sz="2700" err="1" smtClean="0">
                <a:solidFill>
                  <a:srgbClr val="FF0000"/>
                </a:solidFill>
                <a:latin typeface="Times New Roman" pitchFamily="18" charset="0"/>
                <a:cs typeface="Times New Roman" pitchFamily="18" charset="0"/>
              </a:rPr>
              <a:t>phải</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có</a:t>
            </a:r>
            <a:r>
              <a:rPr lang="en-US" sz="2700" smtClean="0">
                <a:solidFill>
                  <a:srgbClr val="FF0000"/>
                </a:solidFill>
                <a:latin typeface="Times New Roman" pitchFamily="18" charset="0"/>
                <a:cs typeface="Times New Roman" pitchFamily="18" charset="0"/>
              </a:rPr>
              <a:t> </a:t>
            </a:r>
            <a:r>
              <a:rPr lang="en-US" sz="2700" err="1" smtClean="0">
                <a:solidFill>
                  <a:srgbClr val="FF0000"/>
                </a:solidFill>
                <a:latin typeface="Times New Roman" pitchFamily="18" charset="0"/>
                <a:cs typeface="Times New Roman" pitchFamily="18" charset="0"/>
              </a:rPr>
              <a:t>phạm</a:t>
            </a:r>
            <a:r>
              <a:rPr lang="en-US" sz="2700" smtClean="0">
                <a:solidFill>
                  <a:srgbClr val="FF0000"/>
                </a:solidFill>
                <a:latin typeface="Times New Roman" pitchFamily="18" charset="0"/>
                <a:cs typeface="Times New Roman" pitchFamily="18" charset="0"/>
              </a:rPr>
              <a:t> vi CM </a:t>
            </a:r>
            <a:r>
              <a:rPr lang="en-US" sz="2700" err="1" smtClean="0">
                <a:solidFill>
                  <a:srgbClr val="FF0000"/>
                </a:solidFill>
                <a:latin typeface="Times New Roman" pitchFamily="18" charset="0"/>
                <a:cs typeface="Times New Roman" pitchFamily="18" charset="0"/>
              </a:rPr>
              <a:t>về</a:t>
            </a:r>
            <a:r>
              <a:rPr lang="en-US" sz="2700" smtClean="0">
                <a:solidFill>
                  <a:srgbClr val="FF0000"/>
                </a:solidFill>
                <a:latin typeface="Times New Roman" pitchFamily="18" charset="0"/>
                <a:cs typeface="Times New Roman" pitchFamily="18" charset="0"/>
              </a:rPr>
              <a:t> CK </a:t>
            </a:r>
            <a:r>
              <a:rPr lang="en-US" sz="2700" err="1" smtClean="0">
                <a:solidFill>
                  <a:srgbClr val="FF0000"/>
                </a:solidFill>
                <a:latin typeface="Times New Roman" pitchFamily="18" charset="0"/>
                <a:cs typeface="Times New Roman" pitchFamily="18" charset="0"/>
              </a:rPr>
              <a:t>sản</a:t>
            </a:r>
            <a:endParaRPr lang="en-US" sz="2700" smtClean="0">
              <a:solidFill>
                <a:srgbClr val="FF0000"/>
              </a:solidFill>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10515600" cy="609600"/>
          </a:xfrm>
        </p:spPr>
        <p:txBody>
          <a:bodyPr>
            <a:normAutofit/>
          </a:bodyPr>
          <a:lstStyle/>
          <a:p>
            <a:r>
              <a:rPr lang="en-US" sz="2600" b="1" smtClean="0">
                <a:latin typeface="Times New Roman" pitchFamily="18" charset="0"/>
                <a:cs typeface="Times New Roman" pitchFamily="18" charset="0"/>
              </a:rPr>
              <a:t>Điều 5.</a:t>
            </a:r>
            <a:r>
              <a:rPr lang="en-US" sz="2600" smtClean="0">
                <a:latin typeface="Times New Roman" pitchFamily="18" charset="0"/>
                <a:cs typeface="Times New Roman" pitchFamily="18" charset="0"/>
              </a:rPr>
              <a:t> </a:t>
            </a:r>
            <a:r>
              <a:rPr lang="en-US" sz="2600" b="1" smtClean="0">
                <a:latin typeface="Times New Roman" pitchFamily="18" charset="0"/>
                <a:cs typeface="Times New Roman" pitchFamily="18" charset="0"/>
              </a:rPr>
              <a:t>Cơ sở hướng dẫn thực hành</a:t>
            </a:r>
            <a:r>
              <a:rPr lang="en-US" sz="2600" smtClean="0">
                <a:latin typeface="Times New Roman" pitchFamily="18" charset="0"/>
                <a:cs typeface="Times New Roman" pitchFamily="18" charset="0"/>
              </a:rPr>
              <a:t> (tiếp)</a:t>
            </a:r>
            <a:endParaRPr lang="en-US" sz="2600">
              <a:latin typeface="Times New Roman" pitchFamily="18" charset="0"/>
              <a:cs typeface="Times New Roman" pitchFamily="18" charset="0"/>
            </a:endParaRPr>
          </a:p>
        </p:txBody>
      </p:sp>
      <p:sp>
        <p:nvSpPr>
          <p:cNvPr id="3" name="Rectangle 2"/>
          <p:cNvSpPr/>
          <p:nvPr/>
        </p:nvSpPr>
        <p:spPr>
          <a:xfrm>
            <a:off x="914399" y="1143000"/>
            <a:ext cx="10900881" cy="5293757"/>
          </a:xfrm>
          <a:prstGeom prst="rect">
            <a:avLst/>
          </a:prstGeom>
        </p:spPr>
        <p:txBody>
          <a:bodyPr wrap="square">
            <a:spAutoFit/>
          </a:bodyPr>
          <a:lstStyle/>
          <a:p>
            <a:pPr algn="just"/>
            <a:r>
              <a:rPr lang="en-US" sz="2600" b="1" smtClean="0">
                <a:latin typeface="Times New Roman" pitchFamily="18" charset="0"/>
                <a:cs typeface="Times New Roman" pitchFamily="18" charset="0"/>
              </a:rPr>
              <a:t>5. </a:t>
            </a:r>
            <a:r>
              <a:rPr lang="en-US" sz="2600" b="1" err="1" smtClean="0">
                <a:latin typeface="Times New Roman" pitchFamily="18" charset="0"/>
                <a:cs typeface="Times New Roman" pitchFamily="18" charset="0"/>
              </a:rPr>
              <a:t>Kỹ</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thuật</a:t>
            </a:r>
            <a:r>
              <a:rPr lang="en-US" sz="2600" b="1" smtClean="0">
                <a:latin typeface="Times New Roman" pitchFamily="18" charset="0"/>
                <a:cs typeface="Times New Roman" pitchFamily="18" charset="0"/>
              </a:rPr>
              <a:t> y</a:t>
            </a:r>
            <a:r>
              <a:rPr lang="en-US" sz="2600" smtClean="0">
                <a:latin typeface="Times New Roman" pitchFamily="18" charset="0"/>
                <a:cs typeface="Times New Roman" pitchFamily="18" charset="0"/>
              </a:rPr>
              <a:t>: </a:t>
            </a:r>
          </a:p>
          <a:p>
            <a:pPr algn="just"/>
            <a:r>
              <a:rPr lang="en-US" sz="2600" smtClean="0">
                <a:latin typeface="Times New Roman" pitchFamily="18" charset="0"/>
                <a:cs typeface="Times New Roman" pitchFamily="18" charset="0"/>
              </a:rPr>
              <a:t>a)  </a:t>
            </a:r>
            <a:r>
              <a:rPr lang="en-US" sz="2600" err="1" smtClean="0">
                <a:latin typeface="Times New Roman" pitchFamily="18" charset="0"/>
                <a:cs typeface="Times New Roman" pitchFamily="18" charset="0"/>
              </a:rPr>
              <a:t>Xét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nghiệm</a:t>
            </a:r>
            <a:r>
              <a:rPr lang="en-US" sz="2600" smtClean="0">
                <a:latin typeface="Times New Roman" pitchFamily="18" charset="0"/>
                <a:cs typeface="Times New Roman" pitchFamily="18" charset="0"/>
              </a:rPr>
              <a:t> y </a:t>
            </a:r>
            <a:r>
              <a:rPr lang="en-US" sz="2600" err="1" smtClean="0">
                <a:latin typeface="Times New Roman" pitchFamily="18" charset="0"/>
                <a:cs typeface="Times New Roman" pitchFamily="18" charset="0"/>
              </a:rPr>
              <a:t>học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PK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XN,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CM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xét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nghiệm</a:t>
            </a:r>
            <a:r>
              <a:rPr lang="en-US" sz="2600" smtClean="0">
                <a:latin typeface="Times New Roman" pitchFamily="18" charset="0"/>
                <a:cs typeface="Times New Roman" pitchFamily="18" charset="0"/>
              </a:rPr>
              <a:t> y </a:t>
            </a:r>
            <a:r>
              <a:rPr lang="en-US" sz="2600" err="1" smtClean="0">
                <a:latin typeface="Times New Roman" pitchFamily="18" charset="0"/>
                <a:cs typeface="Times New Roman" pitchFamily="18" charset="0"/>
              </a:rPr>
              <a:t>học</a:t>
            </a:r>
            <a:r>
              <a:rPr lang="en-US" sz="2600" smtClean="0">
                <a:latin typeface="Times New Roman" pitchFamily="18" charset="0"/>
                <a:cs typeface="Times New Roman" pitchFamily="18" charset="0"/>
              </a:rPr>
              <a:t>; b)  </a:t>
            </a:r>
            <a:r>
              <a:rPr lang="en-US" sz="2600" err="1" smtClean="0">
                <a:latin typeface="Times New Roman" pitchFamily="18" charset="0"/>
                <a:cs typeface="Times New Roman" pitchFamily="18" charset="0"/>
              </a:rPr>
              <a:t>Hình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ảnh</a:t>
            </a:r>
            <a:r>
              <a:rPr lang="en-US" sz="2600" smtClean="0">
                <a:latin typeface="Times New Roman" pitchFamily="18" charset="0"/>
                <a:cs typeface="Times New Roman" pitchFamily="18" charset="0"/>
              </a:rPr>
              <a:t> y </a:t>
            </a:r>
            <a:r>
              <a:rPr lang="en-US" sz="2600" err="1" smtClean="0">
                <a:latin typeface="Times New Roman" pitchFamily="18" charset="0"/>
                <a:cs typeface="Times New Roman" pitchFamily="18" charset="0"/>
              </a:rPr>
              <a:t>học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PK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CĐHA,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CM </a:t>
            </a:r>
            <a:r>
              <a:rPr lang="en-US" sz="2600" err="1" smtClean="0">
                <a:latin typeface="Times New Roman" pitchFamily="18" charset="0"/>
                <a:cs typeface="Times New Roman" pitchFamily="18" charset="0"/>
              </a:rPr>
              <a:t>về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hình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ảnh</a:t>
            </a:r>
            <a:r>
              <a:rPr lang="en-US" sz="2600" smtClean="0">
                <a:latin typeface="Times New Roman" pitchFamily="18" charset="0"/>
                <a:cs typeface="Times New Roman" pitchFamily="18" charset="0"/>
              </a:rPr>
              <a:t> y </a:t>
            </a:r>
            <a:r>
              <a:rPr lang="en-US" sz="2600" err="1" smtClean="0">
                <a:latin typeface="Times New Roman" pitchFamily="18" charset="0"/>
                <a:cs typeface="Times New Roman" pitchFamily="18" charset="0"/>
              </a:rPr>
              <a:t>học</a:t>
            </a:r>
            <a:r>
              <a:rPr lang="en-US" sz="2600" smtClean="0">
                <a:latin typeface="Times New Roman" pitchFamily="18" charset="0"/>
                <a:cs typeface="Times New Roman" pitchFamily="18" charset="0"/>
              </a:rPr>
              <a:t>; c)  </a:t>
            </a:r>
            <a:r>
              <a:rPr lang="en-US" sz="2600" err="1" smtClean="0">
                <a:latin typeface="Times New Roman" pitchFamily="18" charset="0"/>
                <a:cs typeface="Times New Roman" pitchFamily="18" charset="0"/>
              </a:rPr>
              <a:t>Phục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hình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răng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PK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phục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hình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răng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CM </a:t>
            </a:r>
            <a:r>
              <a:rPr lang="en-US" sz="2600" err="1" smtClean="0">
                <a:latin typeface="Times New Roman" pitchFamily="18" charset="0"/>
                <a:cs typeface="Times New Roman" pitchFamily="18" charset="0"/>
              </a:rPr>
              <a:t>về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phục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hình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răng</a:t>
            </a:r>
            <a:r>
              <a:rPr lang="en-US" sz="2600" smtClean="0">
                <a:latin typeface="Times New Roman" pitchFamily="18" charset="0"/>
                <a:cs typeface="Times New Roman" pitchFamily="18" charset="0"/>
              </a:rPr>
              <a:t>; d)  </a:t>
            </a:r>
            <a:r>
              <a:rPr lang="en-US" sz="2600" err="1" smtClean="0">
                <a:latin typeface="Times New Roman" pitchFamily="18" charset="0"/>
                <a:cs typeface="Times New Roman" pitchFamily="18" charset="0"/>
              </a:rPr>
              <a:t>Khúc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xạ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khoa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PK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kính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thuốc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việc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kiểm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khúc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xạ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CM </a:t>
            </a:r>
            <a:r>
              <a:rPr lang="en-US" sz="2600" err="1" smtClean="0">
                <a:latin typeface="Times New Roman" pitchFamily="18" charset="0"/>
                <a:cs typeface="Times New Roman" pitchFamily="18" charset="0"/>
              </a:rPr>
              <a:t>về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khúc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xạ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nhãn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khoa</a:t>
            </a:r>
            <a:r>
              <a:rPr lang="en-US" sz="2600" smtClean="0">
                <a:latin typeface="Times New Roman" pitchFamily="18" charset="0"/>
                <a:cs typeface="Times New Roman" pitchFamily="18" charset="0"/>
              </a:rPr>
              <a:t>; đ)  </a:t>
            </a:r>
            <a:r>
              <a:rPr lang="en-US" sz="2600" err="1" smtClean="0">
                <a:latin typeface="Times New Roman" pitchFamily="18" charset="0"/>
                <a:cs typeface="Times New Roman" pitchFamily="18" charset="0"/>
              </a:rPr>
              <a:t>Phục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hồi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năng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PK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PHCN,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CM </a:t>
            </a:r>
            <a:r>
              <a:rPr lang="en-US" sz="2600" err="1" smtClean="0">
                <a:latin typeface="Times New Roman" pitchFamily="18" charset="0"/>
                <a:cs typeface="Times New Roman" pitchFamily="18" charset="0"/>
              </a:rPr>
              <a:t>về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PHCN.</a:t>
            </a:r>
          </a:p>
          <a:p>
            <a:pPr algn="just"/>
            <a:r>
              <a:rPr lang="en-US" sz="2600" b="1" smtClean="0">
                <a:latin typeface="Times New Roman" pitchFamily="18" charset="0"/>
                <a:cs typeface="Times New Roman" pitchFamily="18" charset="0"/>
              </a:rPr>
              <a:t>6. </a:t>
            </a:r>
            <a:r>
              <a:rPr lang="en-US" sz="2600" b="1" err="1" smtClean="0">
                <a:latin typeface="Times New Roman" pitchFamily="18" charset="0"/>
                <a:cs typeface="Times New Roman" pitchFamily="18" charset="0"/>
              </a:rPr>
              <a:t>Dinh</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dưỡng</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lâm</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sàng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và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bộ</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phận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chuyên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môn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dinh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dưỡng</a:t>
            </a:r>
            <a:r>
              <a:rPr lang="en-US" sz="2600" smtClean="0">
                <a:latin typeface="Times New Roman" pitchFamily="18" charset="0"/>
                <a:cs typeface="Times New Roman" pitchFamily="18" charset="0"/>
              </a:rPr>
              <a:t>.</a:t>
            </a:r>
          </a:p>
          <a:p>
            <a:pPr algn="just"/>
            <a:r>
              <a:rPr lang="en-US" sz="2600" b="1" smtClean="0">
                <a:latin typeface="Times New Roman" pitchFamily="18" charset="0"/>
                <a:cs typeface="Times New Roman" pitchFamily="18" charset="0"/>
              </a:rPr>
              <a:t>7. </a:t>
            </a:r>
            <a:r>
              <a:rPr lang="en-US" sz="2600" b="1" err="1" smtClean="0">
                <a:latin typeface="Times New Roman" pitchFamily="18" charset="0"/>
                <a:cs typeface="Times New Roman" pitchFamily="18" charset="0"/>
              </a:rPr>
              <a:t>Cấp</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cứu</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viên</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ngoại</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viện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cấp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cứu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ngoại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viện</a:t>
            </a:r>
            <a:r>
              <a:rPr lang="en-US" sz="2600" smtClean="0">
                <a:latin typeface="Times New Roman" pitchFamily="18" charset="0"/>
                <a:cs typeface="Times New Roman" pitchFamily="18" charset="0"/>
              </a:rPr>
              <a:t>.</a:t>
            </a:r>
          </a:p>
          <a:p>
            <a:pPr algn="just"/>
            <a:r>
              <a:rPr lang="en-US" sz="2600" b="1" smtClean="0">
                <a:latin typeface="Times New Roman" pitchFamily="18" charset="0"/>
                <a:cs typeface="Times New Roman" pitchFamily="18" charset="0"/>
              </a:rPr>
              <a:t>8. </a:t>
            </a:r>
            <a:r>
              <a:rPr lang="en-US" sz="2600" b="1" err="1" smtClean="0">
                <a:latin typeface="Times New Roman" pitchFamily="18" charset="0"/>
                <a:cs typeface="Times New Roman" pitchFamily="18" charset="0"/>
              </a:rPr>
              <a:t>Tâm</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lý</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lâm</a:t>
            </a:r>
            <a:r>
              <a:rPr lang="en-US" sz="2600" b="1" smtClean="0">
                <a:latin typeface="Times New Roman" pitchFamily="18" charset="0"/>
                <a:cs typeface="Times New Roman" pitchFamily="18" charset="0"/>
              </a:rPr>
              <a:t> </a:t>
            </a:r>
            <a:r>
              <a:rPr lang="en-US" sz="2600" b="1" err="1" smtClean="0">
                <a:latin typeface="Times New Roman" pitchFamily="18" charset="0"/>
                <a:cs typeface="Times New Roman" pitchFamily="18" charset="0"/>
              </a:rPr>
              <a:t>sàng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là</a:t>
            </a:r>
            <a:r>
              <a:rPr lang="en-US" sz="2600" smtClean="0">
                <a:latin typeface="Times New Roman" pitchFamily="18" charset="0"/>
                <a:cs typeface="Times New Roman" pitchFamily="18" charset="0"/>
              </a:rPr>
              <a:t> BV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CM </a:t>
            </a:r>
            <a:r>
              <a:rPr lang="en-US" sz="2600" err="1" smtClean="0">
                <a:latin typeface="Times New Roman" pitchFamily="18" charset="0"/>
                <a:cs typeface="Times New Roman" pitchFamily="18" charset="0"/>
              </a:rPr>
              <a:t>về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chuyên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khoa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tâm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thần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tâm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lý</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lâm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sàng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hoặc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tâm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lý</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lâm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sàng</a:t>
            </a:r>
            <a:r>
              <a:rPr lang="en-US" sz="2600" smtClean="0">
                <a:latin typeface="Times New Roman" pitchFamily="18" charset="0"/>
                <a:cs typeface="Times New Roman" pitchFamily="18" charset="0"/>
              </a:rPr>
              <a:t>.</a:t>
            </a:r>
            <a:endParaRPr lang="en-US" sz="260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84909"/>
            <a:ext cx="10515600" cy="568036"/>
          </a:xfrm>
        </p:spPr>
        <p:txBody>
          <a:bodyPr>
            <a:normAutofit/>
          </a:bodyPr>
          <a:lstStyle/>
          <a:p>
            <a:r>
              <a:rPr lang="en-US" sz="2700" b="1" smtClean="0">
                <a:latin typeface="Times New Roman" pitchFamily="18" charset="0"/>
                <a:cs typeface="Times New Roman" pitchFamily="18" charset="0"/>
              </a:rPr>
              <a:t>Điều 6. Điều kiện và trách nhiệm của cơ sở hướng dẫn thực hành</a:t>
            </a:r>
            <a:endParaRPr lang="en-US"/>
          </a:p>
        </p:txBody>
      </p:sp>
      <p:sp>
        <p:nvSpPr>
          <p:cNvPr id="3" name="Rectangle 2"/>
          <p:cNvSpPr/>
          <p:nvPr/>
        </p:nvSpPr>
        <p:spPr>
          <a:xfrm>
            <a:off x="657547" y="1143000"/>
            <a:ext cx="11239928" cy="5909310"/>
          </a:xfrm>
          <a:prstGeom prst="rect">
            <a:avLst/>
          </a:prstGeom>
        </p:spPr>
        <p:txBody>
          <a:bodyPr wrap="square">
            <a:spAutoFit/>
          </a:bodyPr>
          <a:lstStyle/>
          <a:p>
            <a:pPr algn="just"/>
            <a:r>
              <a:rPr lang="en-US" sz="2700" b="1" smtClean="0">
                <a:solidFill>
                  <a:srgbClr val="FF0000"/>
                </a:solidFill>
                <a:latin typeface="Times New Roman" pitchFamily="18" charset="0"/>
                <a:cs typeface="Times New Roman" pitchFamily="18" charset="0"/>
              </a:rPr>
              <a:t>1. Cơ sở hướng dẫn thực hành phải đáp ứng các điều kiện:</a:t>
            </a:r>
            <a:endParaRPr lang="en-US" sz="2700" smtClean="0">
              <a:solidFill>
                <a:srgbClr val="FF0000"/>
              </a:solidFill>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a) Là cơ sở KB, CB có GPHĐ phù hợp với các hình thức tổ chức của cơ sở hướng dẫn thực hành quy định tại Điều 5 Nghị định này;</a:t>
            </a:r>
          </a:p>
          <a:p>
            <a:pPr algn="just"/>
            <a:r>
              <a:rPr lang="en-US" sz="2700" smtClean="0">
                <a:latin typeface="Times New Roman" pitchFamily="18" charset="0"/>
                <a:cs typeface="Times New Roman" pitchFamily="18" charset="0"/>
              </a:rPr>
              <a:t>b) Có phạm vi HĐCM phù hợp với nội dung thực hành theo quy định tại Điều 3 Nghị định này. Trường hợp không đủ các CK, được ký hợp đồng với cơ sở KB, CB khác đáp ứng nội dung thực hành.</a:t>
            </a:r>
          </a:p>
          <a:p>
            <a:pPr algn="just"/>
            <a:r>
              <a:rPr lang="en-US" sz="2700" b="1" smtClean="0">
                <a:solidFill>
                  <a:srgbClr val="FF0000"/>
                </a:solidFill>
                <a:latin typeface="Times New Roman" pitchFamily="18" charset="0"/>
                <a:cs typeface="Times New Roman" pitchFamily="18" charset="0"/>
              </a:rPr>
              <a:t>2. Trước khi tổ chức hướng dẫn thực hành</a:t>
            </a:r>
            <a:r>
              <a:rPr lang="en-US" sz="2700" smtClean="0">
                <a:latin typeface="Times New Roman" pitchFamily="18" charset="0"/>
                <a:cs typeface="Times New Roman" pitchFamily="18" charset="0"/>
              </a:rPr>
              <a:t>, cơ sở KB, CB gửi bản công bố đáp ứng yêu cầu là cơ sở hướng dẫn thực hành theo Mẫu 01 Phụ lục I Nghị định này và nội dung thực hành </a:t>
            </a:r>
            <a:r>
              <a:rPr lang="en-US" sz="2700" smtClean="0">
                <a:solidFill>
                  <a:srgbClr val="FF0000"/>
                </a:solidFill>
                <a:latin typeface="Times New Roman" pitchFamily="18" charset="0"/>
                <a:cs typeface="Times New Roman" pitchFamily="18" charset="0"/>
              </a:rPr>
              <a:t>(Chỉ được hướng dẫn thực hành sau khi đã có văn bản công bố theo quy định)</a:t>
            </a:r>
            <a:r>
              <a:rPr lang="en-US" sz="2700" smtClean="0">
                <a:latin typeface="Times New Roman" pitchFamily="18" charset="0"/>
                <a:cs typeface="Times New Roman" pitchFamily="18" charset="0"/>
              </a:rPr>
              <a:t> cụ thể về: </a:t>
            </a:r>
          </a:p>
          <a:p>
            <a:pPr algn="just">
              <a:buFontTx/>
              <a:buChar char="-"/>
            </a:pPr>
            <a:r>
              <a:rPr lang="en-US" sz="2700" smtClean="0">
                <a:latin typeface="Times New Roman" pitchFamily="18" charset="0"/>
                <a:cs typeface="Times New Roman" pitchFamily="18" charset="0"/>
              </a:rPr>
              <a:t> Bộ Y tế </a:t>
            </a:r>
            <a:r>
              <a:rPr lang="vi-VN" sz="2700" smtClean="0">
                <a:latin typeface="Times New Roman" pitchFamily="18" charset="0"/>
                <a:cs typeface="Times New Roman" pitchFamily="18" charset="0"/>
              </a:rPr>
              <a:t>đối với cơ sở </a:t>
            </a:r>
            <a:r>
              <a:rPr lang="en-US" sz="2700" smtClean="0">
                <a:latin typeface="Times New Roman" pitchFamily="18" charset="0"/>
                <a:cs typeface="Times New Roman" pitchFamily="18" charset="0"/>
              </a:rPr>
              <a:t>KBCB </a:t>
            </a:r>
            <a:r>
              <a:rPr lang="vi-VN" sz="2700" u="sng" smtClean="0">
                <a:latin typeface="Times New Roman" pitchFamily="18" charset="0"/>
                <a:cs typeface="Times New Roman" pitchFamily="18" charset="0"/>
              </a:rPr>
              <a:t>thuộc thẩm quyền quản lý</a:t>
            </a:r>
            <a:r>
              <a:rPr lang="en-US" sz="2700" u="sng" smtClean="0">
                <a:latin typeface="Times New Roman" pitchFamily="18" charset="0"/>
                <a:cs typeface="Times New Roman" pitchFamily="18" charset="0"/>
              </a:rPr>
              <a:t> </a:t>
            </a:r>
            <a:r>
              <a:rPr lang="en-US" sz="2700" smtClean="0">
                <a:latin typeface="Times New Roman" pitchFamily="18" charset="0"/>
                <a:cs typeface="Times New Roman" pitchFamily="18" charset="0"/>
              </a:rPr>
              <a:t>(gồm các BV trực thuộc  BYT và BV tư nhân)</a:t>
            </a:r>
          </a:p>
          <a:p>
            <a:pPr algn="just">
              <a:buFontTx/>
              <a:buChar char="-"/>
            </a:pPr>
            <a:r>
              <a:rPr lang="en-US" sz="2700" smtClean="0">
                <a:latin typeface="Times New Roman" pitchFamily="18" charset="0"/>
                <a:cs typeface="Times New Roman" pitchFamily="18" charset="0"/>
              </a:rPr>
              <a:t> Sở Y tế (cơ sở KB, CB trên địa bàn, trừ cơ sở thuộc thẩm quyền QL của Bộ Y tế, Bộ Quốc phòng, Bộ Công an)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Rectangle 2"/>
          <p:cNvSpPr>
            <a:spLocks noChangeArrowheads="1"/>
          </p:cNvSpPr>
          <p:nvPr/>
        </p:nvSpPr>
        <p:spPr bwMode="auto">
          <a:xfrm>
            <a:off x="757238" y="314326"/>
            <a:ext cx="11144250"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en-US" sz="2000" b="1" i="0" u="none" strike="noStrike" cap="none" normalizeH="0" baseline="0" smtClean="0">
                <a:ln>
                  <a:noFill/>
                </a:ln>
                <a:solidFill>
                  <a:schemeClr val="tx1"/>
                </a:solidFill>
                <a:effectLst/>
                <a:latin typeface="+mj-lt"/>
                <a:ea typeface="Times New Roman" pitchFamily="18" charset="0"/>
                <a:cs typeface="Arial" pitchFamily="34" charset="0"/>
              </a:rPr>
              <a:t>Mẫu</a:t>
            </a:r>
            <a:r>
              <a:rPr kumimoji="0" lang="en-US" sz="2000" b="1" i="0" u="none" strike="noStrike" cap="none" normalizeH="0" smtClean="0">
                <a:ln>
                  <a:noFill/>
                </a:ln>
                <a:solidFill>
                  <a:schemeClr val="tx1"/>
                </a:solidFill>
                <a:effectLst/>
                <a:latin typeface="+mj-lt"/>
                <a:ea typeface="Times New Roman" pitchFamily="18" charset="0"/>
                <a:cs typeface="Arial" pitchFamily="34" charset="0"/>
              </a:rPr>
              <a:t> 01.                                                      </a:t>
            </a:r>
            <a:r>
              <a:rPr kumimoji="0" lang="vi-VN" sz="2000" b="1" i="0" u="none" strike="noStrike" cap="none" normalizeH="0" baseline="0" smtClean="0">
                <a:ln>
                  <a:noFill/>
                </a:ln>
                <a:solidFill>
                  <a:schemeClr val="tx1"/>
                </a:solidFill>
                <a:effectLst/>
                <a:latin typeface="+mj-lt"/>
                <a:ea typeface="Times New Roman" pitchFamily="18" charset="0"/>
                <a:cs typeface="Arial" pitchFamily="34" charset="0"/>
              </a:rPr>
              <a:t>BẢN CÔNG BỐ</a:t>
            </a:r>
            <a:endParaRPr kumimoji="0" lang="en-US" sz="2000" b="0" i="0" u="none" strike="noStrike" cap="none" normalizeH="0" baseline="0" smtClean="0">
              <a:ln>
                <a:noFill/>
              </a:ln>
              <a:solidFill>
                <a:schemeClr val="tx1"/>
              </a:solidFill>
              <a:effectLst/>
              <a:latin typeface="+mj-lt"/>
              <a:cs typeface="Arial" pitchFamily="34" charset="0"/>
            </a:endParaRPr>
          </a:p>
          <a:p>
            <a:pPr marL="0" marR="0" lvl="0" indent="457200" algn="ctr"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1" i="0" u="none" strike="noStrike" cap="none" normalizeH="0" baseline="0" smtClean="0">
                <a:ln>
                  <a:noFill/>
                </a:ln>
                <a:solidFill>
                  <a:schemeClr val="tx1"/>
                </a:solidFill>
                <a:effectLst/>
                <a:latin typeface="+mj-lt"/>
                <a:ea typeface="Times New Roman" pitchFamily="18" charset="0"/>
                <a:cs typeface="Arial" pitchFamily="34" charset="0"/>
              </a:rPr>
              <a:t>Cơ sở </a:t>
            </a:r>
            <a:r>
              <a:rPr kumimoji="0" lang="en-US" sz="2000" b="1" i="0" u="none" strike="noStrike" cap="none" normalizeH="0" baseline="0" smtClean="0">
                <a:ln>
                  <a:noFill/>
                </a:ln>
                <a:solidFill>
                  <a:schemeClr val="tx1"/>
                </a:solidFill>
                <a:effectLst/>
                <a:latin typeface="+mj-lt"/>
                <a:ea typeface="Times New Roman" pitchFamily="18" charset="0"/>
                <a:cs typeface="Arial" pitchFamily="34" charset="0"/>
              </a:rPr>
              <a:t> </a:t>
            </a:r>
            <a:r>
              <a:rPr kumimoji="0" lang="en-US" sz="2000" b="1" i="0" u="none" strike="noStrike" cap="none" normalizeH="0" baseline="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KBCB </a:t>
            </a:r>
            <a:r>
              <a:rPr kumimoji="0" lang="en-US" sz="2000" b="1" i="0" u="none" strike="noStrike" cap="none" normalizeH="0" baseline="0" smtClean="0">
                <a:ln>
                  <a:noFill/>
                </a:ln>
                <a:solidFill>
                  <a:schemeClr val="tx1"/>
                </a:solidFill>
                <a:effectLst/>
                <a:latin typeface="+mj-lt"/>
                <a:ea typeface="Times New Roman" pitchFamily="18" charset="0"/>
                <a:cs typeface="Arial" pitchFamily="34" charset="0"/>
              </a:rPr>
              <a:t> </a:t>
            </a:r>
            <a:r>
              <a:rPr kumimoji="0" lang="vi-VN" sz="2000" b="1" i="0" u="none" strike="noStrike" cap="none" normalizeH="0" baseline="0" smtClean="0">
                <a:ln>
                  <a:noFill/>
                </a:ln>
                <a:solidFill>
                  <a:schemeClr val="tx1"/>
                </a:solidFill>
                <a:effectLst/>
                <a:latin typeface="+mj-lt"/>
                <a:ea typeface="Times New Roman" pitchFamily="18" charset="0"/>
                <a:cs typeface="Arial" pitchFamily="34" charset="0"/>
              </a:rPr>
              <a:t>đáp ứng yêu cầu là cơ sở hướng dẫn thực hành</a:t>
            </a:r>
            <a:endParaRPr kumimoji="0" lang="en-US" sz="2000" b="0" i="0" u="none" strike="noStrike" cap="none" normalizeH="0" baseline="0" smtClean="0">
              <a:ln>
                <a:noFill/>
              </a:ln>
              <a:solidFill>
                <a:schemeClr val="tx1"/>
              </a:solidFill>
              <a:effectLst/>
              <a:latin typeface="+mj-lt"/>
              <a:cs typeface="Arial" pitchFamily="34" charset="0"/>
            </a:endParaRPr>
          </a:p>
          <a:p>
            <a:pPr marL="0" marR="0" lvl="0" indent="457200" algn="ctr"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mj-lt"/>
                <a:ea typeface="Times New Roman" pitchFamily="18" charset="0"/>
                <a:cs typeface="Arial" pitchFamily="34" charset="0"/>
              </a:rPr>
              <a:t>Kính gửi:……………</a:t>
            </a:r>
            <a:r>
              <a:rPr kumimoji="0" lang="vi-VN" sz="2000" b="0" i="0" u="none" strike="noStrike" cap="none" normalizeH="0" baseline="30000" smtClean="0">
                <a:ln>
                  <a:noFill/>
                </a:ln>
                <a:solidFill>
                  <a:schemeClr val="tx1"/>
                </a:solidFill>
                <a:effectLst/>
                <a:latin typeface="+mj-lt"/>
                <a:ea typeface="Times New Roman" pitchFamily="18" charset="0"/>
                <a:cs typeface="Arial" pitchFamily="34" charset="0"/>
              </a:rPr>
              <a:t>5</a:t>
            </a:r>
            <a:r>
              <a:rPr kumimoji="0" lang="vi-VN" sz="2000" b="0" i="0" u="none" strike="noStrike" cap="none" normalizeH="0" baseline="0" smtClean="0">
                <a:ln>
                  <a:noFill/>
                </a:ln>
                <a:solidFill>
                  <a:schemeClr val="tx1"/>
                </a:solidFill>
                <a:effectLst/>
                <a:latin typeface="+mj-lt"/>
                <a:ea typeface="Times New Roman" pitchFamily="18" charset="0"/>
                <a:cs typeface="Arial" pitchFamily="34" charset="0"/>
              </a:rPr>
              <a:t>…………….</a:t>
            </a:r>
            <a:endParaRPr kumimoji="0" lang="en-US" sz="2000" b="0" i="0" u="none" strike="noStrike" cap="none" normalizeH="0" baseline="0" smtClean="0">
              <a:ln>
                <a:noFill/>
              </a:ln>
              <a:solidFill>
                <a:schemeClr val="tx1"/>
              </a:solidFill>
              <a:effectLst/>
              <a:latin typeface="+mj-lt"/>
              <a:cs typeface="Arial" pitchFamily="34"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Tên cơ sở hướng dẫn thực hành:………………………</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6</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giấy phép hoạt động…………Cơ quan cấp:………</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7</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…….ngày … tháng … năm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Địa chỉ:…………………………</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8</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Người chịu trách nhiệm chuyên môn:…………………………………………..</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Điện thoại liên hệ:……………………..Email (nếu có):………………………</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Căn cứ Nghị định số</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96</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/2023/NĐ-CP ngày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30/12/2023</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của Chính phủ quy định chi tiết một số điều của Luật</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KBCB</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cơ sở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KBCB </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đáp ứng yêu cầu là cơ sở hướng dẫn thực hành theo quy định với các nội dung sau đây:</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1. Đối tượng hướng dẫn thực hành: ………………………</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9</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2. Danh sách người hướng dẫn thực hành……………………</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10</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3. Các nội dung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TH </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được ký hợp đồng hợp tác với cơ sở thực hành khác</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(nếu có) ………</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11</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4. Số lượng người thực hành có thể tiếp nhận để hướng dẫn thực hành………</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5. Chi phí hướng dẫn thực hành…………………………</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12</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Cơ sở cam kết và chịu trách nhiệm trước pháp luật về các nội dung đã công bố.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Tài liệu gửi kèm theo Bản công bố (nếu có)</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ctr"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THỦ TRƯỞNG CƠ SỞ</a:t>
            </a:r>
            <a:endParaRPr kumimoji="0" lang="en-US" sz="1100" b="0" i="0" u="none" strike="noStrike" cap="none" normalizeH="0" baseline="0" smtClean="0">
              <a:ln>
                <a:noFill/>
              </a:ln>
              <a:solidFill>
                <a:schemeClr val="tx1"/>
              </a:solidFill>
              <a:effectLst/>
              <a:latin typeface="Arial" pitchFamily="34" charset="0"/>
              <a:cs typeface="Arial" pitchFamily="34" charset="0"/>
            </a:endParaRPr>
          </a:p>
          <a:p>
            <a:pPr marL="0" marR="0" lvl="0" indent="457200" algn="ctr" defTabSz="914400" rtl="0" eaLnBrk="0" fontAlgn="base" latinLnBrk="0" hangingPunct="0">
              <a:lnSpc>
                <a:spcPct val="100000"/>
              </a:lnSpc>
              <a:spcBef>
                <a:spcPct val="0"/>
              </a:spcBef>
              <a:spcAft>
                <a:spcPct val="0"/>
              </a:spcAft>
              <a:buClrTx/>
              <a:buSzTx/>
              <a:buFontTx/>
              <a:buNone/>
              <a:tabLst>
                <a:tab pos="560388" algn="l"/>
                <a:tab pos="3530600" algn="r"/>
                <a:tab pos="5402263" algn="l"/>
              </a:tabLst>
            </a:pPr>
            <a:r>
              <a:rPr kumimoji="0" lang="vi-VN" sz="1400" b="0" i="1" u="none" strike="noStrike" cap="none" normalizeH="0" baseline="0" smtClean="0">
                <a:ln>
                  <a:noFill/>
                </a:ln>
                <a:solidFill>
                  <a:schemeClr val="tx1"/>
                </a:solidFill>
                <a:effectLst/>
                <a:latin typeface="Arial" pitchFamily="34" charset="0"/>
                <a:ea typeface="Times New Roman" pitchFamily="18" charset="0"/>
                <a:cs typeface="Arial" pitchFamily="34" charset="0"/>
              </a:rPr>
              <a:t>(Ký, ghi rõ họ, tên và đóng dấu)</a:t>
            </a:r>
            <a:br>
              <a:rPr kumimoji="0" lang="vi-VN" sz="1400" b="0" i="1" u="none" strike="noStrike" cap="none" normalizeH="0" baseline="0" smtClean="0">
                <a:ln>
                  <a:noFill/>
                </a:ln>
                <a:solidFill>
                  <a:schemeClr val="tx1"/>
                </a:solidFill>
                <a:effectLst/>
                <a:latin typeface="Arial" pitchFamily="34" charset="0"/>
                <a:ea typeface="Times New Roman" pitchFamily="18" charset="0"/>
                <a:cs typeface="Arial" pitchFamily="34" charset="0"/>
              </a:rPr>
            </a:br>
            <a:r>
              <a:rPr kumimoji="0" lang="vi-VN"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Trường hợp thực hiện trực tuyến thì ký số</a:t>
            </a:r>
            <a:br>
              <a:rPr kumimoji="0" lang="vi-VN"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br>
            <a:r>
              <a:rPr kumimoji="0" lang="vi-VN" sz="14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hợp lệ của cá nhân, tổ chức</a:t>
            </a:r>
            <a:endParaRPr kumimoji="0" lang="vi-VN"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625475"/>
          </a:xfrm>
        </p:spPr>
        <p:txBody>
          <a:bodyPr>
            <a:normAutofit fontScale="90000"/>
          </a:bodyPr>
          <a:lstStyle/>
          <a:p>
            <a:r>
              <a:rPr lang="en-US" sz="2600" b="1" smtClean="0">
                <a:latin typeface="Times New Roman" pitchFamily="18" charset="0"/>
                <a:cs typeface="Times New Roman" pitchFamily="18" charset="0"/>
              </a:rPr>
              <a:t/>
            </a:r>
            <a:br>
              <a:rPr lang="en-US" sz="2600" b="1" smtClean="0">
                <a:latin typeface="Times New Roman" pitchFamily="18" charset="0"/>
                <a:cs typeface="Times New Roman" pitchFamily="18" charset="0"/>
              </a:rPr>
            </a:br>
            <a:r>
              <a:rPr lang="en-US" sz="2600" b="1" smtClean="0">
                <a:latin typeface="Times New Roman" pitchFamily="18" charset="0"/>
                <a:cs typeface="Times New Roman" pitchFamily="18" charset="0"/>
              </a:rPr>
              <a:t/>
            </a:r>
            <a:br>
              <a:rPr lang="en-US" sz="2600" b="1" smtClean="0">
                <a:latin typeface="Times New Roman" pitchFamily="18" charset="0"/>
                <a:cs typeface="Times New Roman" pitchFamily="18" charset="0"/>
              </a:rPr>
            </a:br>
            <a:r>
              <a:rPr lang="en-US" sz="2900" b="1" smtClean="0">
                <a:latin typeface="Times New Roman" pitchFamily="18" charset="0"/>
                <a:cs typeface="Times New Roman" pitchFamily="18" charset="0"/>
              </a:rPr>
              <a:t>Điều 7. Tổ chức thực hành</a:t>
            </a:r>
            <a:r>
              <a:rPr lang="en-US" smtClean="0"/>
              <a:t/>
            </a:r>
            <a:br>
              <a:rPr lang="en-US" smtClean="0"/>
            </a:br>
            <a:endParaRPr lang="en-US"/>
          </a:p>
        </p:txBody>
      </p:sp>
      <p:sp>
        <p:nvSpPr>
          <p:cNvPr id="4" name="Rectangle 3"/>
          <p:cNvSpPr/>
          <p:nvPr/>
        </p:nvSpPr>
        <p:spPr>
          <a:xfrm>
            <a:off x="762000" y="990601"/>
            <a:ext cx="10896600" cy="5262979"/>
          </a:xfrm>
          <a:prstGeom prst="rect">
            <a:avLst/>
          </a:prstGeom>
        </p:spPr>
        <p:txBody>
          <a:bodyPr wrap="square">
            <a:spAutoFit/>
          </a:bodyPr>
          <a:lstStyle/>
          <a:p>
            <a:pPr algn="just"/>
            <a:r>
              <a:rPr lang="en-US" sz="2800" b="1" smtClean="0">
                <a:latin typeface="Times New Roman" pitchFamily="18" charset="0"/>
                <a:cs typeface="Times New Roman" pitchFamily="18" charset="0"/>
              </a:rPr>
              <a:t>1. Tiếp nhận thực hành:</a:t>
            </a:r>
          </a:p>
          <a:p>
            <a:pPr algn="just"/>
            <a:r>
              <a:rPr lang="en-US" sz="2800" smtClean="0">
                <a:latin typeface="Times New Roman" pitchFamily="18" charset="0"/>
                <a:cs typeface="Times New Roman" pitchFamily="18" charset="0"/>
              </a:rPr>
              <a:t>a) Người thực hành phải có đơn theo Mẫu 03 Phụ lục I NĐ và bản sao hợp lệ một trong các văn bằng CM</a:t>
            </a:r>
          </a:p>
          <a:p>
            <a:pPr algn="just"/>
            <a:r>
              <a:rPr lang="en-US" sz="2800" smtClean="0">
                <a:latin typeface="Times New Roman" pitchFamily="18" charset="0"/>
                <a:cs typeface="Times New Roman" pitchFamily="18" charset="0"/>
              </a:rPr>
              <a:t>b) Người đứng cơ sở KB, CB: </a:t>
            </a:r>
          </a:p>
          <a:p>
            <a:pPr algn="just"/>
            <a:r>
              <a:rPr lang="en-US" sz="2800" smtClean="0">
                <a:latin typeface="Times New Roman" pitchFamily="18" charset="0"/>
                <a:cs typeface="Times New Roman" pitchFamily="18" charset="0"/>
              </a:rPr>
              <a:t>- Ký hợp đồng thực hành với người thực hành theo Mẫu 04 Phụ lục I.</a:t>
            </a:r>
          </a:p>
          <a:p>
            <a:pPr algn="just"/>
            <a:r>
              <a:rPr lang="en-US" sz="2800" smtClean="0">
                <a:latin typeface="Times New Roman" pitchFamily="18" charset="0"/>
                <a:cs typeface="Times New Roman" pitchFamily="18" charset="0"/>
              </a:rPr>
              <a:t>- Gửi DS người TH theo Mẫu 05 Phụ lục I về cơ quan tiếp nhận công bố</a:t>
            </a:r>
          </a:p>
          <a:p>
            <a:pPr algn="just"/>
            <a:r>
              <a:rPr lang="en-US" sz="2800" smtClean="0">
                <a:latin typeface="Times New Roman" pitchFamily="18" charset="0"/>
                <a:cs typeface="Times New Roman" pitchFamily="18" charset="0"/>
              </a:rPr>
              <a:t>- Đăng tải danh sách người thực hành trên trang thông tin điện tử của cơ sở và trên Hệ thống thông tin về quản lý hoạt động khám bệnh, chữa bệnh.</a:t>
            </a:r>
          </a:p>
          <a:p>
            <a:pPr algn="just"/>
            <a:r>
              <a:rPr lang="en-US" sz="2800" b="1" smtClean="0">
                <a:latin typeface="Times New Roman" pitchFamily="18" charset="0"/>
                <a:cs typeface="Times New Roman" pitchFamily="18" charset="0"/>
              </a:rPr>
              <a:t>2. Phân công người hướng dẫn thực hành</a:t>
            </a:r>
            <a:r>
              <a:rPr lang="en-US" sz="2800"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a) Phân công người hướng dẫn thực hành theo Mẫu 06 Phụ lục I</a:t>
            </a:r>
          </a:p>
          <a:p>
            <a:pPr algn="just"/>
            <a:r>
              <a:rPr lang="en-US" sz="2800" smtClean="0">
                <a:latin typeface="Times New Roman" pitchFamily="18" charset="0"/>
                <a:cs typeface="Times New Roman" pitchFamily="18" charset="0"/>
              </a:rPr>
              <a:t>b) Một người hướng dẫn thực hành chỉ được hướng dẫn tối đa 05 người thực hành trong cùng một thời điểm.</a:t>
            </a:r>
            <a:endParaRPr lang="en-US" sz="280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10515600" cy="574964"/>
          </a:xfrm>
        </p:spPr>
        <p:txBody>
          <a:bodyPr>
            <a:normAutofit fontScale="90000"/>
          </a:bodyPr>
          <a:lstStyle/>
          <a:p>
            <a:r>
              <a:rPr lang="en-US" sz="2900" b="1" smtClean="0">
                <a:latin typeface="Times New Roman" pitchFamily="18" charset="0"/>
                <a:cs typeface="Times New Roman" pitchFamily="18" charset="0"/>
              </a:rPr>
              <a:t/>
            </a:r>
            <a:br>
              <a:rPr lang="en-US" sz="2900" b="1" smtClean="0">
                <a:latin typeface="Times New Roman" pitchFamily="18" charset="0"/>
                <a:cs typeface="Times New Roman" pitchFamily="18" charset="0"/>
              </a:rPr>
            </a:br>
            <a:r>
              <a:rPr lang="en-US" sz="2900" b="1" smtClean="0">
                <a:latin typeface="Times New Roman" pitchFamily="18" charset="0"/>
                <a:cs typeface="Times New Roman" pitchFamily="18" charset="0"/>
              </a:rPr>
              <a:t>Điều 7. Tổ chức thực hành (tiếp)</a:t>
            </a:r>
            <a:r>
              <a:rPr lang="en-US" smtClean="0"/>
              <a:t/>
            </a:r>
            <a:br>
              <a:rPr lang="en-US" smtClean="0"/>
            </a:br>
            <a:endParaRPr lang="en-US"/>
          </a:p>
        </p:txBody>
      </p:sp>
      <p:sp>
        <p:nvSpPr>
          <p:cNvPr id="3" name="Rectangle 2"/>
          <p:cNvSpPr/>
          <p:nvPr/>
        </p:nvSpPr>
        <p:spPr>
          <a:xfrm>
            <a:off x="761999" y="838200"/>
            <a:ext cx="10903527" cy="5801588"/>
          </a:xfrm>
          <a:prstGeom prst="rect">
            <a:avLst/>
          </a:prstGeom>
        </p:spPr>
        <p:txBody>
          <a:bodyPr wrap="square">
            <a:spAutoFit/>
          </a:bodyPr>
          <a:lstStyle/>
          <a:p>
            <a:r>
              <a:rPr lang="en-US" sz="2650" b="1" smtClean="0">
                <a:latin typeface="Times New Roman" pitchFamily="18" charset="0"/>
                <a:cs typeface="Times New Roman" pitchFamily="18" charset="0"/>
              </a:rPr>
              <a:t>3. Điều kiện đối với người hướng dẫn:</a:t>
            </a:r>
            <a:r>
              <a:rPr lang="en-US" sz="2650" smtClean="0">
                <a:latin typeface="Times New Roman" pitchFamily="18" charset="0"/>
                <a:cs typeface="Times New Roman" pitchFamily="18" charset="0"/>
              </a:rPr>
              <a:t> a) Có GPHN với chức danh, phạm vi phù hợp với người thực hành; b) Có trình độ đào tạo tương đương hoặc cao hơn người TH; c) Có thời gian hành nghề KB, CB liên tục từ 03 năm trở lên.</a:t>
            </a:r>
          </a:p>
          <a:p>
            <a:r>
              <a:rPr lang="en-US" sz="2650" b="1" smtClean="0">
                <a:latin typeface="Times New Roman" pitchFamily="18" charset="0"/>
                <a:cs typeface="Times New Roman" pitchFamily="18" charset="0"/>
              </a:rPr>
              <a:t>4. Một số trường hợp cụ thể về người hướng dẫn thực hành</a:t>
            </a:r>
            <a:endParaRPr lang="en-US" sz="2650" smtClean="0">
              <a:latin typeface="Times New Roman" pitchFamily="18" charset="0"/>
              <a:cs typeface="Times New Roman" pitchFamily="18" charset="0"/>
            </a:endParaRPr>
          </a:p>
          <a:p>
            <a:r>
              <a:rPr lang="en-US" sz="2650" smtClean="0">
                <a:latin typeface="Times New Roman" pitchFamily="18" charset="0"/>
                <a:cs typeface="Times New Roman" pitchFamily="18" charset="0"/>
              </a:rPr>
              <a:t>a)  BSYK: Do BSYK hoặc BSCK, trừ bác sỹ YHCT, bác sỹ YHDP, BS RHM;</a:t>
            </a:r>
          </a:p>
          <a:p>
            <a:r>
              <a:rPr lang="en-US" sz="2650" smtClean="0">
                <a:latin typeface="Times New Roman" pitchFamily="18" charset="0"/>
                <a:cs typeface="Times New Roman" pitchFamily="18" charset="0"/>
              </a:rPr>
              <a:t>b) Bác sỹ YHDP: do BS YHDP hoặc BSYK hoặc BSCK, trừ BS YHCT, RHM.</a:t>
            </a:r>
          </a:p>
          <a:p>
            <a:r>
              <a:rPr lang="en-US" sz="2650" smtClean="0">
                <a:latin typeface="Times New Roman" pitchFamily="18" charset="0"/>
                <a:cs typeface="Times New Roman" pitchFamily="18" charset="0"/>
              </a:rPr>
              <a:t>c) Y sỹ ĐK: Do YSĐK hoặc BSYK hoặc BSCK, trừ BS YHCT,YHDP, RHM;</a:t>
            </a:r>
          </a:p>
          <a:p>
            <a:r>
              <a:rPr lang="en-US" sz="2650" smtClean="0">
                <a:latin typeface="Times New Roman" pitchFamily="18" charset="0"/>
                <a:cs typeface="Times New Roman" pitchFamily="18" charset="0"/>
              </a:rPr>
              <a:t>d) Y sỹ YHCT: do  y sỹ YHCT hoặc bác sỹ YHCT.</a:t>
            </a:r>
          </a:p>
          <a:p>
            <a:r>
              <a:rPr lang="en-US" sz="2650" smtClean="0">
                <a:latin typeface="Times New Roman" pitchFamily="18" charset="0"/>
                <a:cs typeface="Times New Roman" pitchFamily="18" charset="0"/>
              </a:rPr>
              <a:t>đ) Điều dưỡng thì người hướng dẫn thực hành là điều dưỡng;</a:t>
            </a:r>
          </a:p>
          <a:p>
            <a:r>
              <a:rPr lang="en-US" sz="2650" smtClean="0">
                <a:latin typeface="Times New Roman" pitchFamily="18" charset="0"/>
                <a:cs typeface="Times New Roman" pitchFamily="18" charset="0"/>
              </a:rPr>
              <a:t>e) Hộ sinh: Do hộ sinh </a:t>
            </a:r>
            <a:r>
              <a:rPr lang="en-US" sz="2650" smtClean="0">
                <a:solidFill>
                  <a:srgbClr val="FF0000"/>
                </a:solidFill>
                <a:latin typeface="Times New Roman" pitchFamily="18" charset="0"/>
                <a:cs typeface="Times New Roman" pitchFamily="18" charset="0"/>
              </a:rPr>
              <a:t>hoặc bác sỹ chuyên khoa phụ sản</a:t>
            </a:r>
            <a:r>
              <a:rPr lang="en-US" sz="2650" smtClean="0">
                <a:latin typeface="Times New Roman" pitchFamily="18" charset="0"/>
                <a:cs typeface="Times New Roman" pitchFamily="18" charset="0"/>
              </a:rPr>
              <a:t>;</a:t>
            </a:r>
          </a:p>
          <a:p>
            <a:r>
              <a:rPr lang="en-US" sz="2650" smtClean="0">
                <a:latin typeface="Times New Roman" pitchFamily="18" charset="0"/>
                <a:cs typeface="Times New Roman" pitchFamily="18" charset="0"/>
              </a:rPr>
              <a:t>g) Kỹ thuật HAYH do kỹ thuật hình ảnh y học hoặc </a:t>
            </a:r>
            <a:r>
              <a:rPr lang="en-US" sz="2650" smtClean="0">
                <a:solidFill>
                  <a:srgbClr val="FF0000"/>
                </a:solidFill>
                <a:latin typeface="Times New Roman" pitchFamily="18" charset="0"/>
                <a:cs typeface="Times New Roman" pitchFamily="18" charset="0"/>
              </a:rPr>
              <a:t>BS chuyên khoa CĐHA</a:t>
            </a:r>
            <a:r>
              <a:rPr lang="en-US" sz="2650" smtClean="0">
                <a:latin typeface="Times New Roman" pitchFamily="18" charset="0"/>
                <a:cs typeface="Times New Roman" pitchFamily="18" charset="0"/>
              </a:rPr>
              <a:t>.</a:t>
            </a:r>
          </a:p>
          <a:p>
            <a:r>
              <a:rPr lang="en-US" sz="2650" smtClean="0">
                <a:latin typeface="Times New Roman" pitchFamily="18" charset="0"/>
                <a:cs typeface="Times New Roman" pitchFamily="18" charset="0"/>
              </a:rPr>
              <a:t>h) Kỹ thuật xét nghiệm y học do kỹ thuật XNYH hoặc </a:t>
            </a:r>
            <a:r>
              <a:rPr lang="en-US" sz="2650" smtClean="0">
                <a:solidFill>
                  <a:srgbClr val="FF0000"/>
                </a:solidFill>
                <a:latin typeface="Times New Roman" pitchFamily="18" charset="0"/>
                <a:cs typeface="Times New Roman" pitchFamily="18" charset="0"/>
              </a:rPr>
              <a:t>BSCK XN ;</a:t>
            </a:r>
          </a:p>
          <a:p>
            <a:pPr marL="514350" indent="-514350"/>
            <a:r>
              <a:rPr lang="en-US" sz="2650" smtClean="0">
                <a:latin typeface="Times New Roman" pitchFamily="18" charset="0"/>
                <a:cs typeface="Times New Roman" pitchFamily="18" charset="0"/>
              </a:rPr>
              <a:t>i) Kỹ thuật PHCN  do kỹ thuật PHCN hoặc </a:t>
            </a:r>
            <a:r>
              <a:rPr lang="en-US" sz="2650" smtClean="0">
                <a:solidFill>
                  <a:srgbClr val="FF0000"/>
                </a:solidFill>
                <a:latin typeface="Times New Roman" pitchFamily="18" charset="0"/>
                <a:cs typeface="Times New Roman" pitchFamily="18" charset="0"/>
              </a:rPr>
              <a:t>bác sỹ CK PHCN</a:t>
            </a:r>
          </a:p>
          <a:p>
            <a:pPr marL="514350" indent="-514350"/>
            <a:r>
              <a:rPr lang="en-US" sz="2650" smtClean="0">
                <a:solidFill>
                  <a:srgbClr val="FF0000"/>
                </a:solidFill>
                <a:latin typeface="Times New Roman" pitchFamily="18" charset="0"/>
                <a:cs typeface="Times New Roman" pitchFamily="18" charset="0"/>
              </a:rPr>
              <a:t>k) Kỹ thuật phục hình răng do kỹ thuật PHR hoặc bác sỹ RHM.</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0"/>
            <a:ext cx="10287000" cy="533400"/>
          </a:xfrm>
        </p:spPr>
        <p:txBody>
          <a:bodyPr>
            <a:normAutofit fontScale="90000"/>
          </a:bodyPr>
          <a:lstStyle/>
          <a:p>
            <a:r>
              <a:rPr lang="en-US" sz="2800" b="1" smtClean="0">
                <a:latin typeface="Times New Roman" pitchFamily="18" charset="0"/>
                <a:cs typeface="Times New Roman" pitchFamily="18" charset="0"/>
              </a:rPr>
              <a:t/>
            </a:r>
            <a:br>
              <a:rPr lang="en-US" sz="2800" b="1" smtClean="0">
                <a:latin typeface="Times New Roman" pitchFamily="18" charset="0"/>
                <a:cs typeface="Times New Roman" pitchFamily="18" charset="0"/>
              </a:rPr>
            </a:br>
            <a:r>
              <a:rPr lang="en-US" sz="2800" b="1" smtClean="0">
                <a:latin typeface="Times New Roman" pitchFamily="18" charset="0"/>
                <a:cs typeface="Times New Roman" pitchFamily="18" charset="0"/>
              </a:rPr>
              <a:t>Điều 7. Tổ chức thực hành (tiếp)</a:t>
            </a:r>
            <a:r>
              <a:rPr lang="en-US" sz="2800" smtClean="0">
                <a:latin typeface="Times New Roman" pitchFamily="18" charset="0"/>
                <a:cs typeface="Times New Roman" pitchFamily="18" charset="0"/>
              </a:rPr>
              <a:t/>
            </a:r>
            <a:br>
              <a:rPr lang="en-US" sz="2800" smtClean="0">
                <a:latin typeface="Times New Roman" pitchFamily="18" charset="0"/>
                <a:cs typeface="Times New Roman" pitchFamily="18" charset="0"/>
              </a:rPr>
            </a:br>
            <a:endParaRPr lang="en-US" sz="2800">
              <a:latin typeface="Times New Roman" pitchFamily="18" charset="0"/>
              <a:cs typeface="Times New Roman" pitchFamily="18" charset="0"/>
            </a:endParaRPr>
          </a:p>
        </p:txBody>
      </p:sp>
      <p:sp>
        <p:nvSpPr>
          <p:cNvPr id="3" name="Rectangle 2"/>
          <p:cNvSpPr/>
          <p:nvPr/>
        </p:nvSpPr>
        <p:spPr>
          <a:xfrm>
            <a:off x="914400" y="990600"/>
            <a:ext cx="10744200" cy="5262979"/>
          </a:xfrm>
          <a:prstGeom prst="rect">
            <a:avLst/>
          </a:prstGeom>
        </p:spPr>
        <p:txBody>
          <a:bodyPr wrap="square">
            <a:spAutoFit/>
          </a:bodyPr>
          <a:lstStyle/>
          <a:p>
            <a:r>
              <a:rPr lang="en-US" sz="2800" smtClean="0">
                <a:latin typeface="Times New Roman" pitchFamily="18" charset="0"/>
                <a:cs typeface="Times New Roman" pitchFamily="18" charset="0"/>
              </a:rPr>
              <a:t>l)  Kỹ thuật khúc xạ nhãn khoa do KT khúc xạ nhãn khoa, </a:t>
            </a:r>
            <a:r>
              <a:rPr lang="en-US" sz="2800" smtClean="0">
                <a:solidFill>
                  <a:srgbClr val="FF0000"/>
                </a:solidFill>
                <a:latin typeface="Times New Roman" pitchFamily="18" charset="0"/>
                <a:cs typeface="Times New Roman" pitchFamily="18" charset="0"/>
              </a:rPr>
              <a:t>BSCK mắt.</a:t>
            </a:r>
          </a:p>
          <a:p>
            <a:r>
              <a:rPr lang="en-US" sz="2800" smtClean="0">
                <a:latin typeface="Times New Roman" pitchFamily="18" charset="0"/>
                <a:cs typeface="Times New Roman" pitchFamily="18" charset="0"/>
              </a:rPr>
              <a:t>m) </a:t>
            </a:r>
            <a:r>
              <a:rPr lang="en-US" sz="2800" smtClean="0">
                <a:solidFill>
                  <a:srgbClr val="FF0000"/>
                </a:solidFill>
                <a:latin typeface="Times New Roman" pitchFamily="18" charset="0"/>
                <a:cs typeface="Times New Roman" pitchFamily="18" charset="0"/>
              </a:rPr>
              <a:t>Dinh dưỡng do dinh dưỡng LS hoặc bác sỹ CK dinh dưỡng;</a:t>
            </a:r>
          </a:p>
          <a:p>
            <a:r>
              <a:rPr lang="en-US" sz="2800" smtClean="0">
                <a:solidFill>
                  <a:srgbClr val="FF0000"/>
                </a:solidFill>
                <a:latin typeface="Times New Roman" pitchFamily="18" charset="0"/>
                <a:cs typeface="Times New Roman" pitchFamily="18" charset="0"/>
              </a:rPr>
              <a:t>n) Cấp cứu viên ngoại viện do CCV ngoại viện hoặc bác sỹ CK HSCC</a:t>
            </a:r>
          </a:p>
          <a:p>
            <a:r>
              <a:rPr lang="en-US" sz="2800" smtClean="0">
                <a:solidFill>
                  <a:srgbClr val="FF0000"/>
                </a:solidFill>
                <a:latin typeface="Times New Roman" pitchFamily="18" charset="0"/>
                <a:cs typeface="Times New Roman" pitchFamily="18" charset="0"/>
              </a:rPr>
              <a:t>o) Tâm lý LS do tâm lý lâm sàng hoặc bác sỹ CK tâm thần có chứng chỉ đào tạo CKCB về TLLS.</a:t>
            </a:r>
          </a:p>
          <a:p>
            <a:r>
              <a:rPr lang="en-US" sz="2800" smtClean="0">
                <a:latin typeface="Times New Roman" pitchFamily="18" charset="0"/>
                <a:cs typeface="Times New Roman" pitchFamily="18" charset="0"/>
              </a:rPr>
              <a:t>5. Người hướng dẫn thực hành bảo đảm an toàn cho người bệnh trong quá trình hướng dẫn thực hành.</a:t>
            </a:r>
          </a:p>
          <a:p>
            <a:r>
              <a:rPr lang="en-US" sz="2800" smtClean="0">
                <a:latin typeface="Times New Roman" pitchFamily="18" charset="0"/>
                <a:cs typeface="Times New Roman" pitchFamily="18" charset="0"/>
              </a:rPr>
              <a:t>6. Sau khi hoàn thành thực hành cơ sở hướng dẫn: a) Cấp giấy xác nhận hoàn thực hành theo Mẫu 07 Phụ lục I; </a:t>
            </a:r>
            <a:r>
              <a:rPr lang="en-US" sz="2800" smtClean="0">
                <a:solidFill>
                  <a:srgbClr val="FF0000"/>
                </a:solidFill>
                <a:latin typeface="Times New Roman" pitchFamily="18" charset="0"/>
                <a:cs typeface="Times New Roman" pitchFamily="18" charset="0"/>
              </a:rPr>
              <a:t>b) Đăng tải danh sách người đã được cấp giấy XN thực hành trên TTĐT của cơ sở và trên Hệ thống thông tin về quản lý hoạt động KB, CB.</a:t>
            </a:r>
          </a:p>
          <a:p>
            <a:r>
              <a:rPr lang="en-US" sz="2800" smtClean="0">
                <a:latin typeface="Times New Roman" pitchFamily="18" charset="0"/>
                <a:cs typeface="Times New Roman" pitchFamily="18" charset="0"/>
              </a:rPr>
              <a:t>7. Đánh giá, nhận xét và xác nhận thực hành phải khách quan, trung thực.</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Rectangle 1"/>
          <p:cNvSpPr>
            <a:spLocks noChangeArrowheads="1"/>
          </p:cNvSpPr>
          <p:nvPr/>
        </p:nvSpPr>
        <p:spPr bwMode="auto">
          <a:xfrm>
            <a:off x="971550" y="471488"/>
            <a:ext cx="10672763" cy="56630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sz="1400" smtClean="0"/>
          </a:p>
          <a:p>
            <a:pPr marL="0" marR="0" lvl="0" indent="457200" algn="just" defTabSz="914400" rtl="0" eaLnBrk="1" fontAlgn="base" latinLnBrk="0" hangingPunct="1">
              <a:lnSpc>
                <a:spcPct val="100000"/>
              </a:lnSpc>
              <a:spcBef>
                <a:spcPct val="0"/>
              </a:spcBef>
              <a:spcAft>
                <a:spcPct val="0"/>
              </a:spcAft>
              <a:buClrTx/>
              <a:buSzTx/>
              <a:buFontTx/>
              <a:buNone/>
              <a:tabLst>
                <a:tab pos="1350963" algn="l"/>
                <a:tab pos="6140450" algn="l"/>
              </a:tabLst>
            </a:pPr>
            <a:r>
              <a:rPr kumimoji="0" lang="en-US"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a:t>
            </a:r>
            <a:r>
              <a:rPr kumimoji="0" lang="en-US" sz="2000" b="1"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/XNTH	Ngày  tháng năm	</a:t>
            </a:r>
            <a:endParaRPr kumimoji="0" lang="en-US"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57200" algn="just" defTabSz="914400" rtl="0" eaLnBrk="1" fontAlgn="base" latinLnBrk="0" hangingPunct="1">
              <a:lnSpc>
                <a:spcPct val="100000"/>
              </a:lnSpc>
              <a:spcBef>
                <a:spcPct val="0"/>
              </a:spcBef>
              <a:spcAft>
                <a:spcPct val="0"/>
              </a:spcAft>
              <a:buClrTx/>
              <a:buSzTx/>
              <a:buFontTx/>
              <a:buNone/>
              <a:tabLst>
                <a:tab pos="1350963" algn="l"/>
                <a:tab pos="6140450" algn="l"/>
              </a:tabLst>
            </a:pPr>
            <a:endParaRPr lang="en-US" sz="2000" b="1" smtClean="0">
              <a:latin typeface="Times New Roman" pitchFamily="18" charset="0"/>
              <a:ea typeface="Times New Roman" pitchFamily="18" charset="0"/>
              <a:cs typeface="Times New Roman" pitchFamily="18" charset="0"/>
            </a:endParaRPr>
          </a:p>
          <a:p>
            <a:pPr lvl="0" indent="457200" algn="just" fontAlgn="base">
              <a:spcBef>
                <a:spcPct val="0"/>
              </a:spcBef>
              <a:spcAft>
                <a:spcPct val="0"/>
              </a:spcAft>
              <a:tabLst>
                <a:tab pos="1350963" algn="l"/>
                <a:tab pos="6140450" algn="l"/>
              </a:tabLst>
            </a:pPr>
            <a:r>
              <a:rPr lang="vi-VN" sz="2200" b="1" smtClean="0">
                <a:latin typeface="Times New Roman" pitchFamily="18" charset="0"/>
                <a:cs typeface="Times New Roman" pitchFamily="18" charset="0"/>
              </a:rPr>
              <a:t>Mẫu 07 </a:t>
            </a:r>
            <a:r>
              <a:rPr lang="en-US" sz="2200" b="1" smtClean="0">
                <a:latin typeface="Times New Roman" pitchFamily="18" charset="0"/>
                <a:cs typeface="Times New Roman" pitchFamily="18" charset="0"/>
              </a:rPr>
              <a:t>           </a:t>
            </a:r>
            <a:r>
              <a:rPr kumimoji="0" lang="en-US" sz="22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GIẤY XÁC NHẬN HOÀN THÀNH QUÁ TRÌNH THỰC HÀNH</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Tên</a:t>
            </a:r>
            <a:r>
              <a:rPr kumimoji="0" lang="en-US" sz="22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cơ sở hướng dẫn TH </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2  </a:t>
            </a: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xác nhận:</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Họ và tên:……………………………………………………………….</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Ngày, tháng, năm sinh: ……………………………………………………</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Địa chỉ cư trú: ……………………………………………………………….</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CMND/số CCCD/số căn cước/số định danh /số hộ chiếu</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3</a:t>
            </a: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Ngày cấp: ……………………….Nơi cấp:……………………………</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Văn bằng chuyên môn:………………</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4</a:t>
            </a: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…………Năm tốt nghiệp:……………</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Đã thực hành tại: khoa nào</a:t>
            </a:r>
            <a:r>
              <a:rPr kumimoji="0" lang="en-US" sz="22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5</a:t>
            </a:r>
            <a:r>
              <a:rPr lang="en-US" sz="2200" smtClean="0">
                <a:latin typeface="Times New Roman" pitchFamily="18" charset="0"/>
                <a:ea typeface="Times New Roman" pitchFamily="18" charset="0"/>
                <a:cs typeface="Times New Roman" pitchFamily="18" charset="0"/>
              </a:rPr>
              <a:t> thuộc</a:t>
            </a: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…..do   </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6</a:t>
            </a: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…….hướng dẫn và đạt kết quả như sau:</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1. Thời gian thực hành: từ</a:t>
            </a:r>
            <a:r>
              <a:rPr kumimoji="0" lang="en-US" sz="22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ngày  tháng  năm đến ngày tháng năm</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lvl="0" indent="457200" algn="just" eaLnBrk="0" fontAlgn="base" hangingPunct="0">
              <a:spcBef>
                <a:spcPct val="0"/>
              </a:spcBef>
              <a:spcAft>
                <a:spcPct val="0"/>
              </a:spcAft>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2. Năng lực chuyên môn:</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7 </a:t>
            </a:r>
            <a:r>
              <a:rPr lang="en-SG" sz="2200" smtClean="0">
                <a:latin typeface="Times New Roman" pitchFamily="18" charset="0"/>
                <a:cs typeface="Times New Roman" pitchFamily="18" charset="0"/>
              </a:rPr>
              <a:t>Nhận xét cụ thể về khả năng KB,CB theo chuyên khoa đăng ký thực hành</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a:p>
            <a:pPr lvl="0" indent="457200" algn="just" eaLnBrk="0" fontAlgn="base" hangingPunct="0">
              <a:spcBef>
                <a:spcPct val="0"/>
              </a:spcBef>
              <a:spcAft>
                <a:spcPct val="0"/>
              </a:spcAft>
              <a:tabLst>
                <a:tab pos="1350963" algn="l"/>
                <a:tab pos="6140450" algn="l"/>
              </a:tabLst>
            </a:pPr>
            <a:r>
              <a:rPr kumimoji="0" lang="en-US" sz="22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3. Đạo đức nghề nghiệp:</a:t>
            </a:r>
            <a:r>
              <a:rPr kumimoji="0" lang="en-US" sz="22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8 </a:t>
            </a:r>
            <a:r>
              <a:rPr lang="en-SG" sz="2200" smtClean="0">
                <a:latin typeface="Times New Roman" pitchFamily="18" charset="0"/>
                <a:cs typeface="Times New Roman" pitchFamily="18" charset="0"/>
              </a:rPr>
              <a:t>Nhận xét cụ thể về giao tiếp, ứng xử của người đăng ký thực hành đối với đồng nghiệp và người bệnh</a:t>
            </a:r>
            <a:endParaRPr kumimoji="0" lang="en-US" sz="22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86FF76B9-219D-4469-AF87-0236D29032F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0" name="Group 39">
            <a:extLst>
              <a:ext uri="{FF2B5EF4-FFF2-40B4-BE49-F238E27FC236}">
                <a16:creationId xmlns:a16="http://schemas.microsoft.com/office/drawing/2014/main" id="{DB88BD78-87E1-424D-B479-C37D8E41B12E}"/>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41" name="Freeform: Shape 40">
              <a:extLst>
                <a:ext uri="{FF2B5EF4-FFF2-40B4-BE49-F238E27FC236}">
                  <a16:creationId xmlns:a16="http://schemas.microsoft.com/office/drawing/2014/main" id="{C05EB894-9410-4B20-95E4-7A25101AB895}"/>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166E38B6-B050-4340-8E8F-3A971DADC031}"/>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Rectangle 43">
            <a:extLst>
              <a:ext uri="{FF2B5EF4-FFF2-40B4-BE49-F238E27FC236}">
                <a16:creationId xmlns:a16="http://schemas.microsoft.com/office/drawing/2014/main" id="{2E80C965-DB6D-4F81-9E9E-B027384D0B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Isosceles Triangle 45">
            <a:extLst>
              <a:ext uri="{FF2B5EF4-FFF2-40B4-BE49-F238E27FC236}">
                <a16:creationId xmlns:a16="http://schemas.microsoft.com/office/drawing/2014/main" id="{633C5E46-DAC5-4661-9C87-22B08E2A512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CA211AD4-F3C0-38CC-C720-CC62D2E67A27}"/>
              </a:ext>
            </a:extLst>
          </p:cNvPr>
          <p:cNvSpPr/>
          <p:nvPr/>
        </p:nvSpPr>
        <p:spPr bwMode="auto">
          <a:xfrm>
            <a:off x="2541398" y="2100943"/>
            <a:ext cx="7760277" cy="4188610"/>
          </a:xfrm>
          <a:prstGeom prst="ellipse">
            <a:avLst/>
          </a:prstGeom>
          <a:solidFill>
            <a:schemeClr val="bg1"/>
          </a:solidFill>
          <a:ln w="76200"/>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2400" b="1" kern="1200">
                <a:latin typeface="Cambria" panose="02040503050406030204" pitchFamily="18" charset="0"/>
                <a:ea typeface="Cambria" panose="02040503050406030204" pitchFamily="18" charset="0"/>
              </a:rPr>
              <a:t>LUẬT KHÁM BỆNH, CHỮA BỆNH </a:t>
            </a:r>
          </a:p>
          <a:p>
            <a:pPr algn="ctr" defTabSz="758952">
              <a:lnSpc>
                <a:spcPct val="100000"/>
              </a:lnSpc>
              <a:spcBef>
                <a:spcPct val="0"/>
              </a:spcBef>
              <a:spcAft>
                <a:spcPts val="600"/>
              </a:spcAft>
              <a:buNone/>
            </a:pPr>
            <a:r>
              <a:rPr lang="en-US" altLang="en-US" sz="2400" b="1" kern="1200">
                <a:latin typeface="Cambria" panose="02040503050406030204" pitchFamily="18" charset="0"/>
                <a:ea typeface="Cambria" panose="02040503050406030204" pitchFamily="18" charset="0"/>
              </a:rPr>
              <a:t>SỐ 15/2023/QH15</a:t>
            </a:r>
          </a:p>
          <a:p>
            <a:pPr algn="ctr" defTabSz="758952">
              <a:lnSpc>
                <a:spcPct val="100000"/>
              </a:lnSpc>
              <a:spcBef>
                <a:spcPct val="0"/>
              </a:spcBef>
              <a:spcAft>
                <a:spcPts val="600"/>
              </a:spcAft>
              <a:buNone/>
            </a:pPr>
            <a:r>
              <a:rPr lang="en-US" altLang="en-US" sz="2400" b="1" err="1">
                <a:latin typeface="Cambria" panose="02040503050406030204" pitchFamily="18" charset="0"/>
                <a:ea typeface="Cambria" panose="02040503050406030204" pitchFamily="18" charset="0"/>
              </a:rPr>
              <a:t>đ</a:t>
            </a:r>
            <a:r>
              <a:rPr lang="en-US" altLang="en-US" sz="2400" b="1" kern="1200" err="1">
                <a:latin typeface="Cambria" panose="02040503050406030204" pitchFamily="18" charset="0"/>
                <a:ea typeface="Cambria" panose="02040503050406030204" pitchFamily="18" charset="0"/>
              </a:rPr>
              <a:t>ược</a:t>
            </a:r>
            <a:r>
              <a:rPr lang="en-US" altLang="en-US" sz="2400" b="1" kern="1200">
                <a:latin typeface="Cambria" panose="02040503050406030204" pitchFamily="18" charset="0"/>
                <a:ea typeface="Cambria" panose="02040503050406030204" pitchFamily="18" charset="0"/>
              </a:rPr>
              <a:t> </a:t>
            </a:r>
            <a:r>
              <a:rPr lang="en-US" altLang="en-US" sz="2400" b="1" kern="1200" err="1">
                <a:latin typeface="Cambria" panose="02040503050406030204" pitchFamily="18" charset="0"/>
                <a:ea typeface="Cambria" panose="02040503050406030204" pitchFamily="18" charset="0"/>
              </a:rPr>
              <a:t>Quốc</a:t>
            </a:r>
            <a:r>
              <a:rPr lang="en-US" altLang="en-US" sz="2400" b="1" kern="1200">
                <a:latin typeface="Cambria" panose="02040503050406030204" pitchFamily="18" charset="0"/>
                <a:ea typeface="Cambria" panose="02040503050406030204" pitchFamily="18" charset="0"/>
              </a:rPr>
              <a:t> </a:t>
            </a:r>
            <a:r>
              <a:rPr lang="en-US" altLang="en-US" sz="2400" b="1" kern="1200" err="1">
                <a:latin typeface="Cambria" panose="02040503050406030204" pitchFamily="18" charset="0"/>
                <a:ea typeface="Cambria" panose="02040503050406030204" pitchFamily="18" charset="0"/>
              </a:rPr>
              <a:t>hội</a:t>
            </a:r>
            <a:r>
              <a:rPr lang="en-US" altLang="en-US" sz="2400" b="1">
                <a:latin typeface="Cambria" panose="02040503050406030204" pitchFamily="18" charset="0"/>
                <a:ea typeface="Cambria" panose="02040503050406030204" pitchFamily="18" charset="0"/>
              </a:rPr>
              <a:t> </a:t>
            </a:r>
            <a:r>
              <a:rPr lang="en-US" altLang="en-US" sz="2400" b="1" err="1">
                <a:latin typeface="Cambria" panose="02040503050406030204" pitchFamily="18" charset="0"/>
                <a:ea typeface="Cambria" panose="02040503050406030204" pitchFamily="18" charset="0"/>
              </a:rPr>
              <a:t>nước</a:t>
            </a:r>
            <a:r>
              <a:rPr lang="en-US" altLang="en-US" sz="2400" b="1">
                <a:latin typeface="Cambria" panose="02040503050406030204" pitchFamily="18" charset="0"/>
                <a:ea typeface="Cambria" panose="02040503050406030204" pitchFamily="18" charset="0"/>
              </a:rPr>
              <a:t> CHXHCN </a:t>
            </a:r>
            <a:r>
              <a:rPr lang="en-US" altLang="en-US" sz="2400" b="1" err="1">
                <a:latin typeface="Cambria" panose="02040503050406030204" pitchFamily="18" charset="0"/>
                <a:ea typeface="Cambria" panose="02040503050406030204" pitchFamily="18" charset="0"/>
              </a:rPr>
              <a:t>Việt</a:t>
            </a:r>
            <a:r>
              <a:rPr lang="en-US" altLang="en-US" sz="2400" b="1">
                <a:latin typeface="Cambria" panose="02040503050406030204" pitchFamily="18" charset="0"/>
                <a:ea typeface="Cambria" panose="02040503050406030204" pitchFamily="18" charset="0"/>
              </a:rPr>
              <a:t> Nam </a:t>
            </a:r>
            <a:r>
              <a:rPr lang="en-US" altLang="en-US" sz="2400" b="1" err="1">
                <a:latin typeface="Cambria" panose="02040503050406030204" pitchFamily="18" charset="0"/>
                <a:ea typeface="Cambria" panose="02040503050406030204" pitchFamily="18" charset="0"/>
              </a:rPr>
              <a:t>thông</a:t>
            </a:r>
            <a:r>
              <a:rPr lang="en-US" altLang="en-US" sz="2400" b="1">
                <a:latin typeface="Cambria" panose="02040503050406030204" pitchFamily="18" charset="0"/>
                <a:ea typeface="Cambria" panose="02040503050406030204" pitchFamily="18" charset="0"/>
              </a:rPr>
              <a:t> qua </a:t>
            </a:r>
            <a:r>
              <a:rPr lang="en-US" altLang="en-US" sz="2400" b="1" err="1">
                <a:latin typeface="Cambria" panose="02040503050406030204" pitchFamily="18" charset="0"/>
                <a:ea typeface="Cambria" panose="02040503050406030204" pitchFamily="18" charset="0"/>
              </a:rPr>
              <a:t>ngày</a:t>
            </a:r>
            <a:r>
              <a:rPr lang="en-US" altLang="en-US" sz="2400" b="1">
                <a:latin typeface="Cambria" panose="02040503050406030204" pitchFamily="18" charset="0"/>
                <a:ea typeface="Cambria" panose="02040503050406030204" pitchFamily="18" charset="0"/>
              </a:rPr>
              <a:t> 09/01/2023, </a:t>
            </a:r>
          </a:p>
          <a:p>
            <a:pPr algn="ctr" defTabSz="758952">
              <a:lnSpc>
                <a:spcPct val="100000"/>
              </a:lnSpc>
              <a:spcBef>
                <a:spcPct val="0"/>
              </a:spcBef>
              <a:spcAft>
                <a:spcPts val="600"/>
              </a:spcAft>
              <a:buNone/>
            </a:pPr>
            <a:r>
              <a:rPr lang="en-US" altLang="en-US" sz="2400" b="1" err="1">
                <a:latin typeface="Cambria" panose="02040503050406030204" pitchFamily="18" charset="0"/>
                <a:ea typeface="Cambria" panose="02040503050406030204" pitchFamily="18" charset="0"/>
              </a:rPr>
              <a:t>có</a:t>
            </a:r>
            <a:r>
              <a:rPr lang="en-US" altLang="en-US" sz="2400" b="1">
                <a:latin typeface="Cambria" panose="02040503050406030204" pitchFamily="18" charset="0"/>
                <a:ea typeface="Cambria" panose="02040503050406030204" pitchFamily="18" charset="0"/>
              </a:rPr>
              <a:t> </a:t>
            </a:r>
            <a:r>
              <a:rPr lang="en-US" altLang="en-US" sz="2400" b="1" err="1">
                <a:latin typeface="Cambria" panose="02040503050406030204" pitchFamily="18" charset="0"/>
                <a:ea typeface="Cambria" panose="02040503050406030204" pitchFamily="18" charset="0"/>
              </a:rPr>
              <a:t>hiệu</a:t>
            </a:r>
            <a:r>
              <a:rPr lang="en-US" altLang="en-US" sz="2400" b="1">
                <a:latin typeface="Cambria" panose="02040503050406030204" pitchFamily="18" charset="0"/>
                <a:ea typeface="Cambria" panose="02040503050406030204" pitchFamily="18" charset="0"/>
              </a:rPr>
              <a:t> </a:t>
            </a:r>
            <a:r>
              <a:rPr lang="en-US" altLang="en-US" sz="2400" b="1" err="1">
                <a:latin typeface="Cambria" panose="02040503050406030204" pitchFamily="18" charset="0"/>
                <a:ea typeface="Cambria" panose="02040503050406030204" pitchFamily="18" charset="0"/>
              </a:rPr>
              <a:t>lực</a:t>
            </a:r>
            <a:r>
              <a:rPr lang="en-US" altLang="en-US" sz="2400" b="1">
                <a:latin typeface="Cambria" panose="02040503050406030204" pitchFamily="18" charset="0"/>
                <a:ea typeface="Cambria" panose="02040503050406030204" pitchFamily="18" charset="0"/>
              </a:rPr>
              <a:t> </a:t>
            </a:r>
            <a:r>
              <a:rPr lang="en-US" altLang="en-US" sz="2400" b="1" err="1">
                <a:latin typeface="Cambria" panose="02040503050406030204" pitchFamily="18" charset="0"/>
                <a:ea typeface="Cambria" panose="02040503050406030204" pitchFamily="18" charset="0"/>
              </a:rPr>
              <a:t>từ</a:t>
            </a:r>
            <a:r>
              <a:rPr lang="en-US" altLang="en-US" sz="2400" b="1">
                <a:latin typeface="Cambria" panose="02040503050406030204" pitchFamily="18" charset="0"/>
                <a:ea typeface="Cambria" panose="02040503050406030204" pitchFamily="18" charset="0"/>
              </a:rPr>
              <a:t> </a:t>
            </a:r>
            <a:r>
              <a:rPr lang="en-US" altLang="en-US" sz="2400" b="1" err="1">
                <a:latin typeface="Cambria" panose="02040503050406030204" pitchFamily="18" charset="0"/>
                <a:ea typeface="Cambria" panose="02040503050406030204" pitchFamily="18" charset="0"/>
              </a:rPr>
              <a:t>ngày</a:t>
            </a:r>
            <a:r>
              <a:rPr lang="en-US" altLang="en-US" sz="2400" b="1">
                <a:latin typeface="Cambria" panose="02040503050406030204" pitchFamily="18" charset="0"/>
                <a:ea typeface="Cambria" panose="02040503050406030204" pitchFamily="18" charset="0"/>
              </a:rPr>
              <a:t> 01/01/2024</a:t>
            </a:r>
            <a:endParaRPr lang="en-US" altLang="en-US" sz="2400" b="1" kern="1200">
              <a:latin typeface="Cambria" panose="02040503050406030204" pitchFamily="18" charset="0"/>
              <a:ea typeface="Cambria" panose="02040503050406030204" pitchFamily="18" charset="0"/>
            </a:endParaRPr>
          </a:p>
          <a:p>
            <a:pPr algn="ctr" defTabSz="758952">
              <a:lnSpc>
                <a:spcPct val="100000"/>
              </a:lnSpc>
              <a:spcBef>
                <a:spcPct val="0"/>
              </a:spcBef>
              <a:spcAft>
                <a:spcPts val="600"/>
              </a:spcAft>
              <a:buNone/>
            </a:pPr>
            <a:r>
              <a:rPr lang="en-US" altLang="en-US" sz="2400" b="1" kern="1200">
                <a:latin typeface="Cambria" panose="02040503050406030204" pitchFamily="18" charset="0"/>
                <a:ea typeface="Cambria" panose="02040503050406030204" pitchFamily="18" charset="0"/>
              </a:rPr>
              <a:t> </a:t>
            </a:r>
            <a:r>
              <a:rPr lang="en-US" altLang="en-US" sz="2400" b="1" kern="1200" err="1">
                <a:solidFill>
                  <a:srgbClr val="FF0000"/>
                </a:solidFill>
                <a:latin typeface="Cambria" panose="02040503050406030204" pitchFamily="18" charset="0"/>
                <a:ea typeface="Cambria" panose="02040503050406030204" pitchFamily="18" charset="0"/>
              </a:rPr>
              <a:t>Gồm</a:t>
            </a:r>
            <a:r>
              <a:rPr lang="en-US" altLang="en-US" sz="2400" b="1" kern="1200">
                <a:solidFill>
                  <a:srgbClr val="FF0000"/>
                </a:solidFill>
                <a:latin typeface="Cambria" panose="02040503050406030204" pitchFamily="18" charset="0"/>
                <a:ea typeface="Cambria" panose="02040503050406030204" pitchFamily="18" charset="0"/>
              </a:rPr>
              <a:t> 12 </a:t>
            </a:r>
            <a:r>
              <a:rPr lang="en-US" altLang="en-US" sz="2400" b="1" kern="1200" err="1">
                <a:solidFill>
                  <a:srgbClr val="FF0000"/>
                </a:solidFill>
                <a:latin typeface="Cambria" panose="02040503050406030204" pitchFamily="18" charset="0"/>
                <a:ea typeface="Cambria" panose="02040503050406030204" pitchFamily="18" charset="0"/>
              </a:rPr>
              <a:t>chương</a:t>
            </a:r>
            <a:r>
              <a:rPr lang="en-US" altLang="en-US" sz="2400" b="1" kern="1200">
                <a:solidFill>
                  <a:srgbClr val="FF0000"/>
                </a:solidFill>
                <a:latin typeface="Cambria" panose="02040503050406030204" pitchFamily="18" charset="0"/>
                <a:ea typeface="Cambria" panose="02040503050406030204" pitchFamily="18" charset="0"/>
              </a:rPr>
              <a:t> – 121 </a:t>
            </a:r>
            <a:r>
              <a:rPr lang="en-US" altLang="en-US" sz="2400" b="1" kern="1200" err="1">
                <a:solidFill>
                  <a:srgbClr val="FF0000"/>
                </a:solidFill>
                <a:latin typeface="Cambria" panose="02040503050406030204" pitchFamily="18" charset="0"/>
                <a:ea typeface="Cambria" panose="02040503050406030204" pitchFamily="18" charset="0"/>
              </a:rPr>
              <a:t>điều</a:t>
            </a:r>
            <a:endParaRPr lang="en-US" altLang="en-US" b="1">
              <a:solidFill>
                <a:srgbClr val="FF0000"/>
              </a:solidFill>
              <a:latin typeface="Cambria" panose="02040503050406030204" pitchFamily="18" charset="0"/>
              <a:ea typeface="Cambria" panose="02040503050406030204" pitchFamily="18" charset="0"/>
              <a:cs typeface="Cambria" panose="02040503050406030204" pitchFamily="18" charset="0"/>
            </a:endParaRPr>
          </a:p>
        </p:txBody>
      </p:sp>
      <p:sp>
        <p:nvSpPr>
          <p:cNvPr id="26" name="Oval 25">
            <a:extLst>
              <a:ext uri="{FF2B5EF4-FFF2-40B4-BE49-F238E27FC236}">
                <a16:creationId xmlns:a16="http://schemas.microsoft.com/office/drawing/2014/main" id="{8F4E4109-F77D-F9EE-156F-C1150DDE4C1A}"/>
              </a:ext>
            </a:extLst>
          </p:cNvPr>
          <p:cNvSpPr/>
          <p:nvPr/>
        </p:nvSpPr>
        <p:spPr bwMode="auto">
          <a:xfrm>
            <a:off x="2486775" y="1750591"/>
            <a:ext cx="1913650" cy="114319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660" b="1" kern="1200">
                <a:solidFill>
                  <a:srgbClr val="FFFFFF"/>
                </a:solidFill>
                <a:latin typeface="Cambria" panose="02040503050406030204" pitchFamily="18" charset="0"/>
                <a:ea typeface="Cambria" panose="02040503050406030204" pitchFamily="18" charset="0"/>
                <a:cs typeface="+mn-cs"/>
              </a:rPr>
              <a:t>I. NHỮNG QUY ĐỊNH CHUNG</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27" name="Oval 26">
            <a:extLst>
              <a:ext uri="{FF2B5EF4-FFF2-40B4-BE49-F238E27FC236}">
                <a16:creationId xmlns:a16="http://schemas.microsoft.com/office/drawing/2014/main" id="{8249D308-69FB-9197-DE64-17EC4C00256A}"/>
              </a:ext>
            </a:extLst>
          </p:cNvPr>
          <p:cNvSpPr/>
          <p:nvPr/>
        </p:nvSpPr>
        <p:spPr bwMode="auto">
          <a:xfrm>
            <a:off x="4358521" y="1178992"/>
            <a:ext cx="1880387" cy="1143199"/>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660" b="1" kern="1200">
                <a:solidFill>
                  <a:srgbClr val="FFFFFF"/>
                </a:solidFill>
                <a:latin typeface="Cambria" panose="02040503050406030204" pitchFamily="18" charset="0"/>
                <a:ea typeface="Cambria" panose="02040503050406030204" pitchFamily="18" charset="0"/>
                <a:cs typeface="+mn-cs"/>
              </a:rPr>
              <a:t>II, QUYỀN, NGHĨA VỤ CỦA NGƯỜI BỆNH</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28" name="Oval 27">
            <a:extLst>
              <a:ext uri="{FF2B5EF4-FFF2-40B4-BE49-F238E27FC236}">
                <a16:creationId xmlns:a16="http://schemas.microsoft.com/office/drawing/2014/main" id="{0735AEDA-63CB-8D97-8284-7BABF6A8045D}"/>
              </a:ext>
            </a:extLst>
          </p:cNvPr>
          <p:cNvSpPr/>
          <p:nvPr/>
        </p:nvSpPr>
        <p:spPr bwMode="auto">
          <a:xfrm>
            <a:off x="6332596" y="1183981"/>
            <a:ext cx="1755805" cy="114319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660" b="1" kern="1200">
                <a:solidFill>
                  <a:srgbClr val="FFFFFF"/>
                </a:solidFill>
                <a:latin typeface="Cambria" panose="02040503050406030204" pitchFamily="18" charset="0"/>
                <a:ea typeface="Cambria" panose="02040503050406030204" pitchFamily="18" charset="0"/>
                <a:cs typeface="+mn-cs"/>
              </a:rPr>
              <a:t>III. NGƯỜI HÀNH NGHỀ KBCB</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29" name="Oval 28">
            <a:extLst>
              <a:ext uri="{FF2B5EF4-FFF2-40B4-BE49-F238E27FC236}">
                <a16:creationId xmlns:a16="http://schemas.microsoft.com/office/drawing/2014/main" id="{0C3061F8-B350-4262-2D27-F516FCA9341D}"/>
              </a:ext>
            </a:extLst>
          </p:cNvPr>
          <p:cNvSpPr/>
          <p:nvPr/>
        </p:nvSpPr>
        <p:spPr bwMode="auto">
          <a:xfrm>
            <a:off x="8141577" y="1625161"/>
            <a:ext cx="1946262" cy="1141877"/>
          </a:xfrm>
          <a:prstGeom prst="ellipse">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660" b="1">
                <a:solidFill>
                  <a:srgbClr val="FFFFFF"/>
                </a:solidFill>
                <a:latin typeface="Cambria" panose="02040503050406030204" pitchFamily="18" charset="0"/>
                <a:ea typeface="Cambria" panose="02040503050406030204" pitchFamily="18" charset="0"/>
              </a:rPr>
              <a:t>IV. </a:t>
            </a:r>
            <a:r>
              <a:rPr lang="en-US" altLang="en-US" sz="1660" b="1" kern="1200">
                <a:solidFill>
                  <a:srgbClr val="FFFFFF"/>
                </a:solidFill>
                <a:latin typeface="Cambria" panose="02040503050406030204" pitchFamily="18" charset="0"/>
                <a:ea typeface="Cambria" panose="02040503050406030204" pitchFamily="18" charset="0"/>
                <a:cs typeface="+mn-cs"/>
              </a:rPr>
              <a:t>CƠ SỞ KHÁM BỆNH, CHỮA BỆNH</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30" name="Oval 29">
            <a:extLst>
              <a:ext uri="{FF2B5EF4-FFF2-40B4-BE49-F238E27FC236}">
                <a16:creationId xmlns:a16="http://schemas.microsoft.com/office/drawing/2014/main" id="{C7211372-30DC-4776-8A67-314D3405F219}"/>
              </a:ext>
            </a:extLst>
          </p:cNvPr>
          <p:cNvSpPr/>
          <p:nvPr/>
        </p:nvSpPr>
        <p:spPr bwMode="auto">
          <a:xfrm>
            <a:off x="9364416" y="2716587"/>
            <a:ext cx="1691278" cy="1143199"/>
          </a:xfrm>
          <a:prstGeom prst="ellipse">
            <a:avLst/>
          </a:prstGeom>
          <a:solidFill>
            <a:srgbClr val="FFC00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660" b="1" kern="1200">
                <a:solidFill>
                  <a:schemeClr val="tx1"/>
                </a:solidFill>
                <a:latin typeface="Cambria" panose="02040503050406030204" pitchFamily="18" charset="0"/>
                <a:ea typeface="Cambria" panose="02040503050406030204" pitchFamily="18" charset="0"/>
                <a:cs typeface="+mn-cs"/>
              </a:rPr>
              <a:t>V. CHUYÊN MÔN KỸ THUẬT</a:t>
            </a:r>
            <a:endParaRPr lang="en-US" altLang="en-US" sz="2000" b="1">
              <a:latin typeface="Cambria" panose="02040503050406030204" pitchFamily="18" charset="0"/>
              <a:ea typeface="Cambria" panose="02040503050406030204" pitchFamily="18" charset="0"/>
              <a:cs typeface="Cambria" panose="02040503050406030204" pitchFamily="18" charset="0"/>
            </a:endParaRPr>
          </a:p>
        </p:txBody>
      </p:sp>
      <p:sp>
        <p:nvSpPr>
          <p:cNvPr id="31" name="Oval 30">
            <a:extLst>
              <a:ext uri="{FF2B5EF4-FFF2-40B4-BE49-F238E27FC236}">
                <a16:creationId xmlns:a16="http://schemas.microsoft.com/office/drawing/2014/main" id="{B9B339D5-45E1-C910-20CC-76CC40A06F5B}"/>
              </a:ext>
            </a:extLst>
          </p:cNvPr>
          <p:cNvSpPr/>
          <p:nvPr/>
        </p:nvSpPr>
        <p:spPr bwMode="auto">
          <a:xfrm>
            <a:off x="6378729" y="5788904"/>
            <a:ext cx="1946262" cy="1143199"/>
          </a:xfrm>
          <a:prstGeom prst="ellips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100" b="1" kern="1200">
                <a:solidFill>
                  <a:srgbClr val="FFFFFF"/>
                </a:solidFill>
                <a:latin typeface="Cambria" panose="02040503050406030204" pitchFamily="18" charset="0"/>
                <a:ea typeface="Cambria" panose="02040503050406030204" pitchFamily="18" charset="0"/>
                <a:cs typeface="+mn-cs"/>
              </a:rPr>
              <a:t>VIII. ÁP DỤNG KỸ THUẬT MỚI, PHƯƠNG PHÁP MỚI TRONG KBCB VÀ TNLS TRONG KBCB</a:t>
            </a:r>
            <a:endParaRPr lang="en-US" altLang="en-US" sz="11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32" name="Oval 31">
            <a:extLst>
              <a:ext uri="{FF2B5EF4-FFF2-40B4-BE49-F238E27FC236}">
                <a16:creationId xmlns:a16="http://schemas.microsoft.com/office/drawing/2014/main" id="{F6425D4B-9C0F-2433-ACD1-2B402ED7456A}"/>
              </a:ext>
            </a:extLst>
          </p:cNvPr>
          <p:cNvSpPr/>
          <p:nvPr/>
        </p:nvSpPr>
        <p:spPr bwMode="auto">
          <a:xfrm>
            <a:off x="4120674" y="5729044"/>
            <a:ext cx="1946262" cy="1143199"/>
          </a:xfrm>
          <a:prstGeom prst="ellipse">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758952">
              <a:spcAft>
                <a:spcPts val="600"/>
              </a:spcAft>
              <a:defRPr/>
            </a:pPr>
            <a:r>
              <a:rPr lang="en-US" sz="1660" b="1" kern="1200">
                <a:solidFill>
                  <a:schemeClr val="lt1"/>
                </a:solidFill>
                <a:latin typeface="Cambria" panose="02040503050406030204" pitchFamily="18" charset="0"/>
                <a:ea typeface="Cambria" panose="02040503050406030204" pitchFamily="18" charset="0"/>
                <a:cs typeface="+mn-cs"/>
              </a:rPr>
              <a:t>IX. SAI SÓT CHUYÊN MÔN KỸ THUẬT</a:t>
            </a:r>
            <a:endParaRPr lang="en-US" sz="2000" b="1">
              <a:latin typeface="Cambria" panose="02040503050406030204" pitchFamily="18" charset="0"/>
              <a:ea typeface="Cambria" panose="02040503050406030204" pitchFamily="18" charset="0"/>
            </a:endParaRPr>
          </a:p>
        </p:txBody>
      </p:sp>
      <p:sp>
        <p:nvSpPr>
          <p:cNvPr id="33" name="Oval 32">
            <a:extLst>
              <a:ext uri="{FF2B5EF4-FFF2-40B4-BE49-F238E27FC236}">
                <a16:creationId xmlns:a16="http://schemas.microsoft.com/office/drawing/2014/main" id="{5E1344F1-E1AA-FDFE-C434-210517FEC3B3}"/>
              </a:ext>
            </a:extLst>
          </p:cNvPr>
          <p:cNvSpPr/>
          <p:nvPr/>
        </p:nvSpPr>
        <p:spPr bwMode="auto">
          <a:xfrm>
            <a:off x="2435047" y="5054690"/>
            <a:ext cx="1854113" cy="1141877"/>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400" b="1" kern="1200">
                <a:solidFill>
                  <a:srgbClr val="FFFFFF"/>
                </a:solidFill>
                <a:latin typeface="Cambria" panose="02040503050406030204" pitchFamily="18" charset="0"/>
                <a:ea typeface="Cambria" panose="02040503050406030204" pitchFamily="18" charset="0"/>
                <a:cs typeface="+mn-cs"/>
              </a:rPr>
              <a:t>X. ĐIỀU KIỆN</a:t>
            </a:r>
            <a:br>
              <a:rPr lang="en-US" altLang="en-US" sz="1400" b="1" kern="1200">
                <a:solidFill>
                  <a:srgbClr val="FFFFFF"/>
                </a:solidFill>
                <a:latin typeface="Cambria" panose="02040503050406030204" pitchFamily="18" charset="0"/>
                <a:ea typeface="Cambria" panose="02040503050406030204" pitchFamily="18" charset="0"/>
                <a:cs typeface="+mn-cs"/>
              </a:rPr>
            </a:br>
            <a:r>
              <a:rPr lang="en-US" altLang="en-US" sz="1400" b="1" kern="1200">
                <a:solidFill>
                  <a:srgbClr val="FFFFFF"/>
                </a:solidFill>
                <a:latin typeface="Cambria" panose="02040503050406030204" pitchFamily="18" charset="0"/>
                <a:ea typeface="Cambria" panose="02040503050406030204" pitchFamily="18" charset="0"/>
                <a:cs typeface="+mn-cs"/>
              </a:rPr>
              <a:t> BẢO ĐẢM HOẠT ĐỘNG KBCB</a:t>
            </a:r>
            <a:endParaRPr lang="en-US" altLang="en-US" sz="14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2" name="Oval 1">
            <a:extLst>
              <a:ext uri="{FF2B5EF4-FFF2-40B4-BE49-F238E27FC236}">
                <a16:creationId xmlns:a16="http://schemas.microsoft.com/office/drawing/2014/main" id="{79BE5B48-683E-820E-6CEC-FE96539A99EB}"/>
              </a:ext>
            </a:extLst>
          </p:cNvPr>
          <p:cNvSpPr/>
          <p:nvPr/>
        </p:nvSpPr>
        <p:spPr bwMode="auto">
          <a:xfrm>
            <a:off x="9328257" y="3956696"/>
            <a:ext cx="1691278" cy="1143199"/>
          </a:xfrm>
          <a:prstGeom prst="ellipse">
            <a:avLst/>
          </a:prstGeom>
          <a:solidFill>
            <a:srgbClr val="00B0F0"/>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400" b="1" kern="1200">
                <a:solidFill>
                  <a:srgbClr val="FFFFFF"/>
                </a:solidFill>
                <a:latin typeface="Cambria" panose="02040503050406030204" pitchFamily="18" charset="0"/>
                <a:ea typeface="Cambria" panose="02040503050406030204" pitchFamily="18" charset="0"/>
                <a:cs typeface="+mn-cs"/>
              </a:rPr>
              <a:t>VI. KBCB BẰNG YHCT VÀ KẾT HỢP YHCT VỚI YHHĐ</a:t>
            </a:r>
            <a:endParaRPr lang="en-US" altLang="en-US" sz="14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3" name="Oval 2">
            <a:extLst>
              <a:ext uri="{FF2B5EF4-FFF2-40B4-BE49-F238E27FC236}">
                <a16:creationId xmlns:a16="http://schemas.microsoft.com/office/drawing/2014/main" id="{4A5AC013-4682-4026-AF76-7E714C31CE46}"/>
              </a:ext>
            </a:extLst>
          </p:cNvPr>
          <p:cNvSpPr/>
          <p:nvPr/>
        </p:nvSpPr>
        <p:spPr bwMode="auto">
          <a:xfrm>
            <a:off x="8355126" y="5155424"/>
            <a:ext cx="1946262" cy="1143199"/>
          </a:xfrm>
          <a:prstGeom prst="ellipse">
            <a:avLst/>
          </a:prstGeom>
          <a:solidFill>
            <a:schemeClr val="accent4">
              <a:lumMod val="5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100" b="1" kern="1200">
                <a:solidFill>
                  <a:srgbClr val="FFFFFF"/>
                </a:solidFill>
                <a:latin typeface="Cambria" panose="02040503050406030204" pitchFamily="18" charset="0"/>
                <a:ea typeface="Cambria" panose="02040503050406030204" pitchFamily="18" charset="0"/>
                <a:cs typeface="+mn-cs"/>
              </a:rPr>
              <a:t>VII. KBCB NHÂN ĐẠO, KBCB KHÔNG VÌ MỤC ĐÍCH LỢI NHUẬN, CHUYỂN GIAO KTCM VỀ KBCB</a:t>
            </a:r>
            <a:endParaRPr lang="en-US" altLang="en-US" sz="11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4" name="Oval 3">
            <a:extLst>
              <a:ext uri="{FF2B5EF4-FFF2-40B4-BE49-F238E27FC236}">
                <a16:creationId xmlns:a16="http://schemas.microsoft.com/office/drawing/2014/main" id="{1407B12F-B2EA-E76C-7A18-AB9C3EDDAB7A}"/>
              </a:ext>
            </a:extLst>
          </p:cNvPr>
          <p:cNvSpPr/>
          <p:nvPr/>
        </p:nvSpPr>
        <p:spPr bwMode="auto">
          <a:xfrm>
            <a:off x="1309535" y="3909042"/>
            <a:ext cx="1995516" cy="1329531"/>
          </a:xfrm>
          <a:prstGeom prst="ellipse">
            <a:avLst/>
          </a:prstGeom>
          <a:solidFill>
            <a:schemeClr val="accent2">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800" b="1" kern="1200">
                <a:solidFill>
                  <a:srgbClr val="FFFFFF"/>
                </a:solidFill>
                <a:latin typeface="Cambria" panose="02040503050406030204" pitchFamily="18" charset="0"/>
                <a:ea typeface="Cambria" panose="02040503050406030204" pitchFamily="18" charset="0"/>
                <a:cs typeface="+mn-cs"/>
              </a:rPr>
              <a:t>XI. HUY ĐỘNG, ĐIỀU ĐỘNG NGUỒN LỰC PHỤC VỤ CÔNG TÁC KBCB TRONG TH XẢY RA THIÊN TAI, THẢM HỌA, DỊCH BỆNH TRUYỀN NHIỄM THUỘC NHÓM A HOẶC TÌNH TRẠNG KHẨN CẤP</a:t>
            </a:r>
            <a:endParaRPr lang="en-US" altLang="en-US" sz="8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5" name="Oval 4">
            <a:extLst>
              <a:ext uri="{FF2B5EF4-FFF2-40B4-BE49-F238E27FC236}">
                <a16:creationId xmlns:a16="http://schemas.microsoft.com/office/drawing/2014/main" id="{65A5176B-FA54-0BC4-DD01-AFD326402BEB}"/>
              </a:ext>
            </a:extLst>
          </p:cNvPr>
          <p:cNvSpPr/>
          <p:nvPr/>
        </p:nvSpPr>
        <p:spPr bwMode="auto">
          <a:xfrm>
            <a:off x="1470452" y="2727473"/>
            <a:ext cx="1800225" cy="114319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defTabSz="758952">
              <a:lnSpc>
                <a:spcPct val="100000"/>
              </a:lnSpc>
              <a:spcBef>
                <a:spcPct val="0"/>
              </a:spcBef>
              <a:spcAft>
                <a:spcPts val="600"/>
              </a:spcAft>
              <a:buNone/>
            </a:pPr>
            <a:r>
              <a:rPr lang="en-US" altLang="en-US" sz="1660" b="1" kern="1200">
                <a:solidFill>
                  <a:srgbClr val="FFFFFF"/>
                </a:solidFill>
                <a:latin typeface="Cambria" panose="02040503050406030204" pitchFamily="18" charset="0"/>
                <a:ea typeface="Cambria" panose="02040503050406030204" pitchFamily="18" charset="0"/>
                <a:cs typeface="+mn-cs"/>
              </a:rPr>
              <a:t>XII. ĐIỀU KHOẢN THI HÀNH</a:t>
            </a:r>
            <a:endParaRPr lang="en-US" altLang="en-US" sz="20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6" name="Oval 5"/>
          <p:cNvSpPr/>
          <p:nvPr/>
        </p:nvSpPr>
        <p:spPr>
          <a:xfrm>
            <a:off x="258225" y="802974"/>
            <a:ext cx="1747722" cy="1720313"/>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b="1">
                <a:solidFill>
                  <a:srgbClr val="FF0000"/>
                </a:solidFill>
              </a:rPr>
              <a:t>Luật số 40/2009 gồm 09 chương và 91 điều</a:t>
            </a:r>
            <a:endParaRPr lang="vi-VN" b="1">
              <a:solidFill>
                <a:srgbClr val="FF0000"/>
              </a:solidFill>
            </a:endParaRPr>
          </a:p>
        </p:txBody>
      </p:sp>
      <p:sp>
        <p:nvSpPr>
          <p:cNvPr id="22" name="Title 1">
            <a:extLst>
              <a:ext uri="{FF2B5EF4-FFF2-40B4-BE49-F238E27FC236}">
                <a16:creationId xmlns:a16="http://schemas.microsoft.com/office/drawing/2014/main" id="{2C475A0A-C2D3-BA31-8303-30E00E63F161}"/>
              </a:ext>
            </a:extLst>
          </p:cNvPr>
          <p:cNvSpPr txBox="1">
            <a:spLocks noChangeArrowheads="1"/>
          </p:cNvSpPr>
          <p:nvPr/>
        </p:nvSpPr>
        <p:spPr>
          <a:xfrm>
            <a:off x="1163736" y="255793"/>
            <a:ext cx="10515600" cy="7159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en-US" sz="2800" b="1" smtClean="0">
                <a:solidFill>
                  <a:srgbClr val="002060"/>
                </a:solidFill>
                <a:latin typeface="Cambria" panose="02040503050406030204" pitchFamily="18" charset="0"/>
                <a:ea typeface="Cambria" panose="02040503050406030204" pitchFamily="18" charset="0"/>
                <a:cs typeface="Cambria" panose="02040503050406030204" pitchFamily="18" charset="0"/>
              </a:rPr>
              <a:t>I</a:t>
            </a:r>
            <a:r>
              <a:rPr lang="en-US" altLang="en-US" sz="2800" b="1">
                <a:solidFill>
                  <a:srgbClr val="002060"/>
                </a:solidFill>
                <a:latin typeface="Cambria" panose="02040503050406030204" pitchFamily="18" charset="0"/>
                <a:ea typeface="Cambria" panose="02040503050406030204" pitchFamily="18" charset="0"/>
                <a:cs typeface="Cambria" panose="02040503050406030204" pitchFamily="18" charset="0"/>
              </a:rPr>
              <a:t>. TỔNG QUAN CHUNG VỀ LUẬT KHÁM BỆNH, CHỮA BỆNH</a:t>
            </a:r>
          </a:p>
        </p:txBody>
      </p:sp>
    </p:spTree>
    <p:extLst>
      <p:ext uri="{BB962C8B-B14F-4D97-AF65-F5344CB8AC3E}">
        <p14:creationId xmlns:p14="http://schemas.microsoft.com/office/powerpoint/2010/main" val="3523900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10515600" cy="762000"/>
          </a:xfrm>
        </p:spPr>
        <p:txBody>
          <a:bodyPr>
            <a:normAutofit fontScale="90000"/>
          </a:bodyPr>
          <a:lstStyle/>
          <a:p>
            <a:r>
              <a:rPr lang="en-US" b="1" smtClean="0"/>
              <a:t/>
            </a:r>
            <a:br>
              <a:rPr lang="en-US" b="1" smtClean="0"/>
            </a:br>
            <a:r>
              <a:rPr lang="en-US" sz="2900" b="1" smtClean="0">
                <a:latin typeface="Times New Roman" pitchFamily="18" charset="0"/>
                <a:cs typeface="Times New Roman" pitchFamily="18" charset="0"/>
              </a:rPr>
              <a:t>Mục 2. KIỂM TRA ĐÁNH GIÁ NĂNG LỰC HÀNH NGHỀ KB,CB</a:t>
            </a:r>
            <a:r>
              <a:rPr lang="en-US" sz="2900" smtClean="0">
                <a:latin typeface="Times New Roman" pitchFamily="18" charset="0"/>
                <a:cs typeface="Times New Roman" pitchFamily="18" charset="0"/>
              </a:rPr>
              <a:t/>
            </a:r>
            <a:br>
              <a:rPr lang="en-US" sz="2900" smtClean="0">
                <a:latin typeface="Times New Roman" pitchFamily="18" charset="0"/>
                <a:cs typeface="Times New Roman" pitchFamily="18" charset="0"/>
              </a:rPr>
            </a:br>
            <a:endParaRPr lang="en-US" sz="2900">
              <a:latin typeface="Times New Roman" pitchFamily="18" charset="0"/>
              <a:cs typeface="Times New Roman" pitchFamily="18" charset="0"/>
            </a:endParaRPr>
          </a:p>
        </p:txBody>
      </p:sp>
      <p:sp>
        <p:nvSpPr>
          <p:cNvPr id="3" name="Rectangle 2"/>
          <p:cNvSpPr/>
          <p:nvPr/>
        </p:nvSpPr>
        <p:spPr>
          <a:xfrm>
            <a:off x="914400" y="1371600"/>
            <a:ext cx="10210800" cy="4678204"/>
          </a:xfrm>
          <a:prstGeom prst="rect">
            <a:avLst/>
          </a:prstGeom>
        </p:spPr>
        <p:txBody>
          <a:bodyPr wrap="square">
            <a:spAutoFit/>
          </a:bodyPr>
          <a:lstStyle/>
          <a:p>
            <a:r>
              <a:rPr lang="en-US" sz="2800" b="1" smtClean="0">
                <a:latin typeface="Times New Roman" pitchFamily="18" charset="0"/>
                <a:cs typeface="Times New Roman" pitchFamily="18" charset="0"/>
              </a:rPr>
              <a:t>Điều 8. Điều kiện về văn bằng được tham dự kiểm tra đánh giá năng lực để cấp giấy phép hành nghề đối với các chức danh chuyên môn</a:t>
            </a:r>
          </a:p>
          <a:p>
            <a:endParaRPr lang="en-US" sz="2800" smtClean="0">
              <a:latin typeface="Times New Roman" pitchFamily="18" charset="0"/>
              <a:cs typeface="Times New Roman" pitchFamily="18" charset="0"/>
            </a:endParaRPr>
          </a:p>
          <a:p>
            <a:r>
              <a:rPr lang="en-US" sz="2800" smtClean="0">
                <a:latin typeface="Times New Roman" pitchFamily="18" charset="0"/>
                <a:cs typeface="Times New Roman" pitchFamily="18" charset="0"/>
              </a:rPr>
              <a:t>Tất cả các chức danh theo quy định của Luật đều phải được kiểm tra đánh giá năng lực hành nghề trước khi đề nghị cấp GPHN.</a:t>
            </a:r>
          </a:p>
          <a:p>
            <a:endParaRPr lang="en-US" sz="2800" b="1" smtClean="0">
              <a:latin typeface="Times New Roman" pitchFamily="18" charset="0"/>
              <a:cs typeface="Times New Roman" pitchFamily="18" charset="0"/>
            </a:endParaRPr>
          </a:p>
          <a:p>
            <a:r>
              <a:rPr lang="en-US" sz="2800" b="1" smtClean="0">
                <a:latin typeface="Times New Roman" pitchFamily="18" charset="0"/>
                <a:cs typeface="Times New Roman" pitchFamily="18" charset="0"/>
              </a:rPr>
              <a:t>Điều 9. Tổ chức kiểm tra đánh giá năng lực hành nghề KB, CB</a:t>
            </a:r>
          </a:p>
          <a:p>
            <a:r>
              <a:rPr lang="vi-VN" sz="2800" smtClean="0">
                <a:latin typeface="Times New Roman" pitchFamily="18" charset="0"/>
                <a:cs typeface="Times New Roman" pitchFamily="18" charset="0"/>
              </a:rPr>
              <a:t>Hội đồng Y khoa Quốc</a:t>
            </a:r>
            <a:r>
              <a:rPr lang="en-US" sz="2800" smtClean="0">
                <a:latin typeface="Times New Roman" pitchFamily="18" charset="0"/>
                <a:cs typeface="Times New Roman" pitchFamily="18" charset="0"/>
              </a:rPr>
              <a:t> gia là tổ chức được Thủ tướng Chính phủ giao nhiệm vụ </a:t>
            </a:r>
            <a:r>
              <a:rPr lang="vi-VN" sz="2800" smtClean="0">
                <a:latin typeface="Times New Roman" pitchFamily="18" charset="0"/>
                <a:cs typeface="Times New Roman" pitchFamily="18" charset="0"/>
              </a:rPr>
              <a:t>kiểm tra đánh giá năng lực hành nghề </a:t>
            </a:r>
            <a:r>
              <a:rPr lang="en-US" sz="2800" smtClean="0">
                <a:latin typeface="Times New Roman" pitchFamily="18" charset="0"/>
                <a:cs typeface="Times New Roman" pitchFamily="18" charset="0"/>
              </a:rPr>
              <a:t>KB, CB</a:t>
            </a:r>
          </a:p>
          <a:p>
            <a:endParaRPr lang="en-US" b="1"/>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70948"/>
          </a:xfrm>
        </p:spPr>
        <p:txBody>
          <a:bodyPr>
            <a:normAutofit fontScale="90000"/>
          </a:bodyPr>
          <a:lstStyle/>
          <a:p>
            <a:pPr algn="ctr"/>
            <a:r>
              <a:rPr lang="en-US" sz="2700" b="1" smtClean="0">
                <a:latin typeface="Times New Roman" pitchFamily="18" charset="0"/>
                <a:cs typeface="Times New Roman" pitchFamily="18" charset="0"/>
              </a:rPr>
              <a:t/>
            </a:r>
            <a:br>
              <a:rPr lang="en-US" sz="2700" b="1" smtClean="0">
                <a:latin typeface="Times New Roman" pitchFamily="18" charset="0"/>
                <a:cs typeface="Times New Roman" pitchFamily="18" charset="0"/>
              </a:rPr>
            </a:br>
            <a:r>
              <a:rPr lang="en-US" sz="2700" b="1" err="1" smtClean="0">
                <a:latin typeface="Times New Roman" pitchFamily="18" charset="0"/>
                <a:cs typeface="Times New Roman" pitchFamily="18" charset="0"/>
              </a:rPr>
              <a:t>Mục</a:t>
            </a:r>
            <a:r>
              <a:rPr lang="en-US" sz="2700" b="1" smtClean="0">
                <a:latin typeface="Times New Roman" pitchFamily="18" charset="0"/>
                <a:cs typeface="Times New Roman" pitchFamily="18" charset="0"/>
              </a:rPr>
              <a:t> 3 QUY ĐỊNH CHUNG VỀ CẤP GPHN KHÁM BỆNH, CHỮA BỆNH</a:t>
            </a:r>
            <a:r>
              <a:rPr lang="en-US" smtClean="0"/>
              <a:t/>
            </a:r>
            <a:br>
              <a:rPr lang="en-US" smtClean="0"/>
            </a:br>
            <a:endParaRPr lang="en-US"/>
          </a:p>
        </p:txBody>
      </p:sp>
      <p:sp>
        <p:nvSpPr>
          <p:cNvPr id="4" name="Rectangle 3"/>
          <p:cNvSpPr/>
          <p:nvPr/>
        </p:nvSpPr>
        <p:spPr>
          <a:xfrm>
            <a:off x="1080655" y="1108364"/>
            <a:ext cx="10349345" cy="5262979"/>
          </a:xfrm>
          <a:prstGeom prst="rect">
            <a:avLst/>
          </a:prstGeom>
        </p:spPr>
        <p:txBody>
          <a:bodyPr wrap="square">
            <a:spAutoFit/>
          </a:bodyPr>
          <a:lstStyle/>
          <a:p>
            <a:pPr algn="just"/>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10. </a:t>
            </a:r>
            <a:r>
              <a:rPr lang="en-US" sz="2800" b="1" err="1" smtClean="0">
                <a:latin typeface="Times New Roman" pitchFamily="18" charset="0"/>
                <a:cs typeface="Times New Roman" pitchFamily="18" charset="0"/>
              </a:rPr>
              <a:t>Quy</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trình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cấp</a:t>
            </a:r>
            <a:r>
              <a:rPr lang="en-US" sz="2800" b="1" smtClean="0">
                <a:latin typeface="Times New Roman" pitchFamily="18" charset="0"/>
                <a:cs typeface="Times New Roman" pitchFamily="18" charset="0"/>
              </a:rPr>
              <a:t> GPHN KCB </a:t>
            </a:r>
            <a:r>
              <a:rPr lang="en-US" sz="2800" b="1" err="1" smtClean="0">
                <a:latin typeface="Times New Roman" pitchFamily="18" charset="0"/>
                <a:cs typeface="Times New Roman" pitchFamily="18" charset="0"/>
              </a:rPr>
              <a:t>đối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với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các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chức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danh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bác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sỹ</a:t>
            </a:r>
            <a:r>
              <a:rPr lang="en-US" sz="2800" b="1" smtClean="0">
                <a:latin typeface="Times New Roman" pitchFamily="18" charset="0"/>
                <a:cs typeface="Times New Roman" pitchFamily="18" charset="0"/>
              </a:rPr>
              <a:t>, y </a:t>
            </a:r>
            <a:r>
              <a:rPr lang="en-US" sz="2800" b="1" err="1" smtClean="0">
                <a:latin typeface="Times New Roman" pitchFamily="18" charset="0"/>
                <a:cs typeface="Times New Roman" pitchFamily="18" charset="0"/>
              </a:rPr>
              <a:t>sỹ</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dưỡng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hộ</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sinh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kỹ</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thuật</a:t>
            </a:r>
            <a:r>
              <a:rPr lang="en-US" sz="2800" b="1" smtClean="0">
                <a:latin typeface="Times New Roman" pitchFamily="18" charset="0"/>
                <a:cs typeface="Times New Roman" pitchFamily="18" charset="0"/>
              </a:rPr>
              <a:t> y, </a:t>
            </a:r>
            <a:r>
              <a:rPr lang="en-US" sz="2800" b="1" err="1" smtClean="0">
                <a:latin typeface="Times New Roman" pitchFamily="18" charset="0"/>
                <a:cs typeface="Times New Roman" pitchFamily="18" charset="0"/>
              </a:rPr>
              <a:t>dinh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dưỡng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lâm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sàng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cấp</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cứu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viên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ngoại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viện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tâm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lý</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lâm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sàng</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quy</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trình</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chung</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khi</a:t>
            </a:r>
            <a:r>
              <a:rPr lang="en-US" sz="2800" b="1">
                <a:latin typeface="Times New Roman" pitchFamily="18" charset="0"/>
                <a:cs typeface="Times New Roman" pitchFamily="18" charset="0"/>
              </a:rPr>
              <a:t> </a:t>
            </a:r>
            <a:r>
              <a:rPr lang="en-US" sz="2800" b="1" err="1" smtClean="0">
                <a:latin typeface="Times New Roman" pitchFamily="18" charset="0"/>
                <a:cs typeface="Times New Roman" pitchFamily="18" charset="0"/>
              </a:rPr>
              <a:t>bắt</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đầu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áp</a:t>
            </a:r>
            <a:r>
              <a:rPr lang="en-US" sz="2800" b="1" smtClean="0">
                <a:latin typeface="Times New Roman" pitchFamily="18" charset="0"/>
                <a:cs typeface="Times New Roman" pitchFamily="18" charset="0"/>
              </a:rPr>
              <a:t> </a:t>
            </a:r>
            <a:r>
              <a:rPr lang="en-US" sz="2800" b="1" err="1">
                <a:latin typeface="Times New Roman" pitchFamily="18" charset="0"/>
                <a:cs typeface="Times New Roman" pitchFamily="18" charset="0"/>
              </a:rPr>
              <a:t>dụng</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đánh</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giá</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năng</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lực</a:t>
            </a:r>
            <a:r>
              <a:rPr lang="en-US" sz="2800" b="1">
                <a:latin typeface="Times New Roman" pitchFamily="18" charset="0"/>
                <a:cs typeface="Times New Roman" pitchFamily="18" charset="0"/>
              </a:rPr>
              <a:t> </a:t>
            </a:r>
            <a:r>
              <a:rPr lang="en-US" sz="2800" b="1" err="1">
                <a:latin typeface="Times New Roman" pitchFamily="18" charset="0"/>
                <a:cs typeface="Times New Roman" pitchFamily="18" charset="0"/>
              </a:rPr>
              <a:t>hành</a:t>
            </a:r>
            <a:r>
              <a:rPr lang="en-US" sz="2800" b="1">
                <a:latin typeface="Times New Roman" pitchFamily="18" charset="0"/>
                <a:cs typeface="Times New Roman" pitchFamily="18" charset="0"/>
              </a:rPr>
              <a:t> </a:t>
            </a:r>
            <a:r>
              <a:rPr lang="en-US" sz="2800" b="1" smtClean="0">
                <a:latin typeface="Times New Roman" pitchFamily="18" charset="0"/>
                <a:cs typeface="Times New Roman" pitchFamily="18" charset="0"/>
              </a:rPr>
              <a:t>nghề  kể từ 01/01/2027)</a:t>
            </a:r>
          </a:p>
          <a:p>
            <a:pPr algn="just"/>
            <a:r>
              <a:rPr lang="en-US" sz="2800" smtClean="0">
                <a:latin typeface="Times New Roman" pitchFamily="18" charset="0"/>
                <a:cs typeface="Times New Roman" pitchFamily="18" charset="0"/>
              </a:rPr>
              <a:t>1. </a:t>
            </a:r>
            <a:r>
              <a:rPr lang="en-US" sz="2800" err="1" smtClean="0">
                <a:latin typeface="Times New Roman" pitchFamily="18" charset="0"/>
                <a:cs typeface="Times New Roman" pitchFamily="18" charset="0"/>
              </a:rPr>
              <a:t>Sau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có</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bằng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tốt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nghiệp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thuộc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lĩnh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khỏe</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sẽ</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lựa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chọn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một</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trong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hai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phương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án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để</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GPHN KCB</a:t>
            </a:r>
          </a:p>
          <a:p>
            <a:pPr algn="just"/>
            <a:r>
              <a:rPr lang="en-US" sz="2800" smtClean="0">
                <a:latin typeface="Times New Roman" pitchFamily="18" charset="0"/>
                <a:cs typeface="Times New Roman" pitchFamily="18" charset="0"/>
              </a:rPr>
              <a:t>a) </a:t>
            </a:r>
            <a:r>
              <a:rPr lang="en-US" sz="2800" err="1" smtClean="0">
                <a:latin typeface="Times New Roman" pitchFamily="18" charset="0"/>
                <a:cs typeface="Times New Roman" pitchFamily="18" charset="0"/>
              </a:rPr>
              <a:t>Đề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nghị</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mới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hoàn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việc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theo</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quy</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định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tại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Mục</a:t>
            </a:r>
            <a:r>
              <a:rPr lang="en-US" sz="2800" smtClean="0">
                <a:latin typeface="Times New Roman" pitchFamily="18" charset="0"/>
                <a:cs typeface="Times New Roman" pitchFamily="18" charset="0"/>
              </a:rPr>
              <a:t> 1 </a:t>
            </a:r>
            <a:r>
              <a:rPr lang="en-US" sz="2800" err="1" smtClean="0">
                <a:latin typeface="Times New Roman" pitchFamily="18" charset="0"/>
                <a:cs typeface="Times New Roman" pitchFamily="18" charset="0"/>
              </a:rPr>
              <a:t>Chương</a:t>
            </a:r>
            <a:r>
              <a:rPr lang="en-US" sz="2800" smtClean="0">
                <a:latin typeface="Times New Roman" pitchFamily="18" charset="0"/>
                <a:cs typeface="Times New Roman" pitchFamily="18" charset="0"/>
              </a:rPr>
              <a:t> II </a:t>
            </a:r>
            <a:r>
              <a:rPr lang="en-US" sz="2800" err="1" smtClean="0">
                <a:latin typeface="Times New Roman" pitchFamily="18" charset="0"/>
                <a:cs typeface="Times New Roman" pitchFamily="18" charset="0"/>
              </a:rPr>
              <a:t>Nghị</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định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này</a:t>
            </a:r>
            <a:r>
              <a:rPr lang="en-US" sz="2800" smtClean="0">
                <a:latin typeface="Times New Roman" pitchFamily="18" charset="0"/>
                <a:cs typeface="Times New Roman" pitchFamily="18" charset="0"/>
              </a:rPr>
              <a:t> và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tham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kiểm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đánh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giá</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năng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theo</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quy</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định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tại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Điều</a:t>
            </a:r>
            <a:r>
              <a:rPr lang="en-US" sz="2800" smtClean="0">
                <a:latin typeface="Times New Roman" pitchFamily="18" charset="0"/>
                <a:cs typeface="Times New Roman" pitchFamily="18" charset="0"/>
              </a:rPr>
              <a:t> 9 </a:t>
            </a:r>
            <a:r>
              <a:rPr lang="en-US" sz="2800" err="1" smtClean="0">
                <a:latin typeface="Times New Roman" pitchFamily="18" charset="0"/>
                <a:cs typeface="Times New Roman" pitchFamily="18" charset="0"/>
              </a:rPr>
              <a:t>Nghị</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định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này</a:t>
            </a:r>
            <a:r>
              <a:rPr lang="en-US" sz="2800"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b) </a:t>
            </a:r>
            <a:r>
              <a:rPr lang="en-US" sz="2800" err="1" smtClean="0">
                <a:latin typeface="Times New Roman" pitchFamily="18" charset="0"/>
                <a:cs typeface="Times New Roman" pitchFamily="18" charset="0"/>
              </a:rPr>
              <a:t>Tiếp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tục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học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khoa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để</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nghị</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mới</a:t>
            </a:r>
            <a:r>
              <a:rPr lang="en-US" sz="2800" smtClean="0">
                <a:latin typeface="Times New Roman" pitchFamily="18" charset="0"/>
                <a:cs typeface="Times New Roman" pitchFamily="18" charset="0"/>
              </a:rPr>
              <a:t> GPHN </a:t>
            </a:r>
            <a:r>
              <a:rPr lang="en-US" sz="2800" err="1" smtClean="0">
                <a:latin typeface="Times New Roman" pitchFamily="18" charset="0"/>
                <a:cs typeface="Times New Roman" pitchFamily="18" charset="0"/>
              </a:rPr>
              <a:t>với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phạm</a:t>
            </a:r>
            <a:r>
              <a:rPr lang="en-US" sz="2800" smtClean="0">
                <a:latin typeface="Times New Roman" pitchFamily="18" charset="0"/>
                <a:cs typeface="Times New Roman" pitchFamily="18" charset="0"/>
              </a:rPr>
              <a:t> vi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khoa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không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nhưng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phải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tham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kiểm</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tra</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đánh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giá</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năng</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lực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25235" y="443345"/>
            <a:ext cx="10848109" cy="6093976"/>
          </a:xfrm>
          <a:prstGeom prst="rect">
            <a:avLst/>
          </a:prstGeom>
        </p:spPr>
        <p:txBody>
          <a:bodyPr wrap="square">
            <a:spAutoFit/>
          </a:bodyPr>
          <a:lstStyle/>
          <a:p>
            <a:r>
              <a:rPr lang="en-US" sz="2600" b="1" err="1" smtClean="0">
                <a:solidFill>
                  <a:srgbClr val="FF0000"/>
                </a:solidFill>
                <a:latin typeface="Times New Roman" pitchFamily="18" charset="0"/>
                <a:cs typeface="Times New Roman" pitchFamily="18" charset="0"/>
              </a:rPr>
              <a:t>Điều</a:t>
            </a:r>
            <a:r>
              <a:rPr lang="en-US" sz="2600" b="1" smtClean="0">
                <a:solidFill>
                  <a:srgbClr val="FF0000"/>
                </a:solidFill>
                <a:latin typeface="Times New Roman" pitchFamily="18" charset="0"/>
                <a:cs typeface="Times New Roman" pitchFamily="18" charset="0"/>
              </a:rPr>
              <a:t> 10 (</a:t>
            </a:r>
            <a:r>
              <a:rPr lang="en-US" sz="2600" b="1" err="1" smtClean="0">
                <a:solidFill>
                  <a:srgbClr val="FF0000"/>
                </a:solidFill>
                <a:latin typeface="Times New Roman" pitchFamily="18" charset="0"/>
                <a:cs typeface="Times New Roman" pitchFamily="18" charset="0"/>
              </a:rPr>
              <a:t>tiếp</a:t>
            </a:r>
            <a:r>
              <a:rPr lang="en-US" sz="2600" b="1" smtClean="0">
                <a:solidFill>
                  <a:srgbClr val="FF0000"/>
                </a:solidFill>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2. </a:t>
            </a:r>
            <a:r>
              <a:rPr lang="en-US" sz="2600" err="1" smtClean="0">
                <a:latin typeface="Times New Roman" pitchFamily="18" charset="0"/>
                <a:cs typeface="Times New Roman" pitchFamily="18" charset="0"/>
              </a:rPr>
              <a:t>Trường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hợp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sau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cấp</a:t>
            </a:r>
            <a:r>
              <a:rPr lang="en-US" sz="2600" smtClean="0">
                <a:latin typeface="Times New Roman" pitchFamily="18" charset="0"/>
                <a:cs typeface="Times New Roman" pitchFamily="18" charset="0"/>
              </a:rPr>
              <a:t> GPHN, </a:t>
            </a:r>
            <a:r>
              <a:rPr lang="en-US" sz="2600" err="1" smtClean="0">
                <a:latin typeface="Times New Roman" pitchFamily="18" charset="0"/>
                <a:cs typeface="Times New Roman" pitchFamily="18" charset="0"/>
              </a:rPr>
              <a:t>nếu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tiếp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tục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học</a:t>
            </a:r>
            <a:r>
              <a:rPr lang="en-US" sz="2600" smtClean="0">
                <a:latin typeface="Times New Roman" pitchFamily="18" charset="0"/>
                <a:cs typeface="Times New Roman" pitchFamily="18" charset="0"/>
              </a:rPr>
              <a:t> CK </a:t>
            </a:r>
            <a:r>
              <a:rPr lang="en-US" sz="2600" err="1" smtClean="0">
                <a:latin typeface="Times New Roman" pitchFamily="18" charset="0"/>
                <a:cs typeface="Times New Roman" pitchFamily="18" charset="0"/>
              </a:rPr>
              <a:t>xong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thì</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điều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chỉnh</a:t>
            </a:r>
            <a:r>
              <a:rPr lang="en-US" sz="2600" smtClean="0">
                <a:latin typeface="Times New Roman" pitchFamily="18" charset="0"/>
                <a:cs typeface="Times New Roman" pitchFamily="18" charset="0"/>
              </a:rPr>
              <a:t> GPHN </a:t>
            </a:r>
            <a:r>
              <a:rPr lang="en-US" sz="2600" err="1" smtClean="0">
                <a:latin typeface="Times New Roman" pitchFamily="18" charset="0"/>
                <a:cs typeface="Times New Roman" pitchFamily="18" charset="0"/>
              </a:rPr>
              <a:t>với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a:t>
            </a:r>
            <a:r>
              <a:rPr lang="en-US" sz="2600" err="1" smtClean="0">
                <a:latin typeface="Times New Roman" pitchFamily="18" charset="0"/>
                <a:cs typeface="Times New Roman" pitchFamily="18" charset="0"/>
              </a:rPr>
              <a: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CK </a:t>
            </a:r>
            <a:r>
              <a:rPr lang="en-US" sz="2600" err="1" smtClean="0">
                <a:solidFill>
                  <a:srgbClr val="FF0000"/>
                </a:solidFill>
                <a:latin typeface="Times New Roman" pitchFamily="18" charset="0"/>
                <a:cs typeface="Times New Roman" pitchFamily="18" charset="0"/>
              </a:rPr>
              <a:t>mà</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không</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phải</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thực</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hành</a:t>
            </a:r>
            <a:r>
              <a:rPr lang="en-US" sz="2600" smtClean="0">
                <a:solidFill>
                  <a:srgbClr val="FF0000"/>
                </a:solidFill>
                <a:latin typeface="Times New Roman" pitchFamily="18" charset="0"/>
                <a:cs typeface="Times New Roman" pitchFamily="18" charset="0"/>
              </a:rPr>
              <a:t> và </a:t>
            </a:r>
            <a:r>
              <a:rPr lang="en-US" sz="2600" err="1" smtClean="0">
                <a:solidFill>
                  <a:srgbClr val="FF0000"/>
                </a:solidFill>
                <a:latin typeface="Times New Roman" pitchFamily="18" charset="0"/>
                <a:cs typeface="Times New Roman" pitchFamily="18" charset="0"/>
              </a:rPr>
              <a:t>kiểm</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tra</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đánh</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giá</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năng</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lực</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hành</a:t>
            </a:r>
            <a:r>
              <a:rPr lang="en-US" sz="2600" smtClean="0">
                <a:solidFill>
                  <a:srgbClr val="FF0000"/>
                </a:solidFill>
                <a:latin typeface="Times New Roman" pitchFamily="18" charset="0"/>
                <a:cs typeface="Times New Roman" pitchFamily="18" charset="0"/>
              </a:rPr>
              <a:t> </a:t>
            </a:r>
            <a:r>
              <a:rPr lang="en-US" sz="2600" err="1" smtClean="0">
                <a:solidFill>
                  <a:srgbClr val="FF0000"/>
                </a:solidFill>
                <a:latin typeface="Times New Roman" pitchFamily="18" charset="0"/>
                <a:cs typeface="Times New Roman" pitchFamily="18" charset="0"/>
              </a:rPr>
              <a:t>nghề</a:t>
            </a:r>
            <a:r>
              <a:rPr lang="en-US" sz="2600" smtClean="0">
                <a:solidFill>
                  <a:srgbClr val="FF0000"/>
                </a:solidFill>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3.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chỉ</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đào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tạo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CM </a:t>
            </a:r>
            <a:r>
              <a:rPr lang="en-US" sz="2600" err="1" smtClean="0">
                <a:latin typeface="Times New Roman" pitchFamily="18" charset="0"/>
                <a:cs typeface="Times New Roman" pitchFamily="18" charset="0"/>
              </a:rPr>
              <a:t>theo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quy</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định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tại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khoản</a:t>
            </a:r>
            <a:r>
              <a:rPr lang="en-US" sz="2600" smtClean="0">
                <a:latin typeface="Times New Roman" pitchFamily="18" charset="0"/>
                <a:cs typeface="Times New Roman" pitchFamily="18" charset="0"/>
              </a:rPr>
              <a:t> 2 </a:t>
            </a:r>
            <a:r>
              <a:rPr lang="en-US" sz="2600" err="1" smtClean="0">
                <a:latin typeface="Times New Roman" pitchFamily="18" charset="0"/>
                <a:cs typeface="Times New Roman" pitchFamily="18" charset="0"/>
              </a:rPr>
              <a:t>Điều</a:t>
            </a:r>
            <a:r>
              <a:rPr lang="en-US" sz="2600" smtClean="0">
                <a:latin typeface="Times New Roman" pitchFamily="18" charset="0"/>
                <a:cs typeface="Times New Roman" pitchFamily="18" charset="0"/>
              </a:rPr>
              <a:t> 12 </a:t>
            </a:r>
            <a:r>
              <a:rPr lang="en-US" sz="2600" err="1" smtClean="0">
                <a:latin typeface="Times New Roman" pitchFamily="18" charset="0"/>
                <a:cs typeface="Times New Roman" pitchFamily="18" charset="0"/>
              </a:rPr>
              <a:t>Nghị</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định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này</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chưa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trong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phạm</a:t>
            </a:r>
            <a:r>
              <a:rPr lang="en-US" sz="2600" smtClean="0">
                <a:latin typeface="Times New Roman" pitchFamily="18" charset="0"/>
                <a:cs typeface="Times New Roman" pitchFamily="18" charset="0"/>
              </a:rPr>
              <a:t> vi </a:t>
            </a:r>
            <a:r>
              <a:rPr lang="en-US" sz="2600" err="1" smtClean="0">
                <a:latin typeface="Times New Roman" pitchFamily="18" charset="0"/>
                <a:cs typeface="Times New Roman" pitchFamily="18" charset="0"/>
              </a:rPr>
              <a: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đã</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cấp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thì</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không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phải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điều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chỉnh</a:t>
            </a:r>
            <a:r>
              <a:rPr lang="en-US" sz="2600" smtClean="0">
                <a:latin typeface="Times New Roman" pitchFamily="18" charset="0"/>
                <a:cs typeface="Times New Roman" pitchFamily="18" charset="0"/>
              </a:rPr>
              <a:t> PVHN </a:t>
            </a:r>
            <a:r>
              <a:rPr lang="en-US" sz="2600" err="1" smtClean="0">
                <a:latin typeface="Times New Roman" pitchFamily="18" charset="0"/>
                <a:cs typeface="Times New Roman" pitchFamily="18" charset="0"/>
              </a:rPr>
              <a:t>mà</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căn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cứ</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nhận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đào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tạo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CM và </a:t>
            </a:r>
            <a:r>
              <a:rPr lang="en-US" sz="2600" err="1" smtClean="0">
                <a:latin typeface="Times New Roman" pitchFamily="18" charset="0"/>
                <a:cs typeface="Times New Roman" pitchFamily="18" charset="0"/>
              </a:rPr>
              <a:t>năng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CM </a:t>
            </a:r>
            <a:r>
              <a:rPr lang="en-US" sz="2600" err="1" smtClean="0">
                <a:latin typeface="Times New Roman" pitchFamily="18" charset="0"/>
                <a:cs typeface="Times New Roman" pitchFamily="18" charset="0"/>
              </a:rPr>
              <a:t>của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chịu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trách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nhiệm</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chuyên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môn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của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KCB </a:t>
            </a:r>
            <a:r>
              <a:rPr lang="en-US" sz="2600" err="1" smtClean="0">
                <a:latin typeface="Times New Roman" pitchFamily="18" charset="0"/>
                <a:cs typeface="Times New Roman" pitchFamily="18" charset="0"/>
              </a:rPr>
              <a:t>quyết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định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việc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phép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đã</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đào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tạo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bằng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văn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a:t>
            </a:r>
          </a:p>
          <a:p>
            <a:pPr algn="just"/>
            <a:r>
              <a:rPr lang="en-US" sz="2600" err="1" smtClean="0">
                <a:latin typeface="Times New Roman" pitchFamily="18" charset="0"/>
                <a:cs typeface="Times New Roman" pitchFamily="18" charset="0"/>
              </a:rPr>
              <a:t>Nếu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HN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chỉ</a:t>
            </a:r>
            <a:r>
              <a:rPr lang="en-US" sz="2600" smtClean="0">
                <a:latin typeface="Times New Roman" pitchFamily="18" charset="0"/>
                <a:cs typeface="Times New Roman" pitchFamily="18" charset="0"/>
              </a:rPr>
              <a:t> CGKT, </a:t>
            </a:r>
            <a:r>
              <a:rPr lang="en-US" sz="2600" err="1" smtClean="0">
                <a:latin typeface="Times New Roman" pitchFamily="18" charset="0"/>
                <a:cs typeface="Times New Roman" pitchFamily="18" charset="0"/>
              </a:rPr>
              <a:t>chưa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có</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trong</a:t>
            </a:r>
            <a:r>
              <a:rPr lang="en-US" sz="2600" smtClean="0">
                <a:latin typeface="Times New Roman" pitchFamily="18" charset="0"/>
                <a:cs typeface="Times New Roman" pitchFamily="18" charset="0"/>
              </a:rPr>
              <a:t> PVHN </a:t>
            </a:r>
            <a:r>
              <a:rPr lang="en-US" sz="2600" err="1" smtClean="0">
                <a:latin typeface="Times New Roman" pitchFamily="18" charset="0"/>
                <a:cs typeface="Times New Roman" pitchFamily="18" charset="0"/>
              </a:rPr>
              <a:t>đã</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cấp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thì</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không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phải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điều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chỉnh</a:t>
            </a:r>
            <a:r>
              <a:rPr lang="en-US" sz="2600" smtClean="0">
                <a:latin typeface="Times New Roman" pitchFamily="18" charset="0"/>
                <a:cs typeface="Times New Roman" pitchFamily="18" charset="0"/>
              </a:rPr>
              <a:t> PVHN </a:t>
            </a:r>
            <a:r>
              <a:rPr lang="en-US" sz="2600" err="1" smtClean="0">
                <a:latin typeface="Times New Roman" pitchFamily="18" charset="0"/>
                <a:cs typeface="Times New Roman" pitchFamily="18" charset="0"/>
              </a:rPr>
              <a:t>mà</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căn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cứ</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chứng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nhận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đủ</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năng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lực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theo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quy</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định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tại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điểm</a:t>
            </a:r>
            <a:r>
              <a:rPr lang="en-US" sz="2600" smtClean="0">
                <a:latin typeface="Times New Roman" pitchFamily="18" charset="0"/>
                <a:cs typeface="Times New Roman" pitchFamily="18" charset="0"/>
              </a:rPr>
              <a:t> c </a:t>
            </a:r>
            <a:r>
              <a:rPr lang="en-US" sz="2600" err="1" smtClean="0">
                <a:latin typeface="Times New Roman" pitchFamily="18" charset="0"/>
                <a:cs typeface="Times New Roman" pitchFamily="18" charset="0"/>
              </a:rPr>
              <a:t>khoản</a:t>
            </a:r>
            <a:r>
              <a:rPr lang="en-US" sz="2600" smtClean="0">
                <a:latin typeface="Times New Roman" pitchFamily="18" charset="0"/>
                <a:cs typeface="Times New Roman" pitchFamily="18" charset="0"/>
              </a:rPr>
              <a:t> 4 </a:t>
            </a:r>
            <a:r>
              <a:rPr lang="en-US" sz="2600" err="1" smtClean="0">
                <a:latin typeface="Times New Roman" pitchFamily="18" charset="0"/>
                <a:cs typeface="Times New Roman" pitchFamily="18" charset="0"/>
              </a:rPr>
              <a:t>Điều</a:t>
            </a:r>
            <a:r>
              <a:rPr lang="en-US" sz="2600" smtClean="0">
                <a:latin typeface="Times New Roman" pitchFamily="18" charset="0"/>
                <a:cs typeface="Times New Roman" pitchFamily="18" charset="0"/>
              </a:rPr>
              <a:t> 85 </a:t>
            </a:r>
            <a:r>
              <a:rPr lang="en-US" sz="2600" err="1" smtClean="0">
                <a:latin typeface="Times New Roman" pitchFamily="18" charset="0"/>
                <a:cs typeface="Times New Roman" pitchFamily="18" charset="0"/>
              </a:rPr>
              <a:t>Nghị</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định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này</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chịu</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trách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nhiệm</a:t>
            </a:r>
            <a:r>
              <a:rPr lang="en-US" sz="2600" smtClean="0">
                <a:latin typeface="Times New Roman" pitchFamily="18" charset="0"/>
                <a:cs typeface="Times New Roman" pitchFamily="18" charset="0"/>
              </a:rPr>
              <a:t> CM </a:t>
            </a:r>
            <a:r>
              <a:rPr lang="en-US" sz="2600" err="1" smtClean="0">
                <a:latin typeface="Times New Roman" pitchFamily="18" charset="0"/>
                <a:cs typeface="Times New Roman" pitchFamily="18" charset="0"/>
              </a:rPr>
              <a:t>của</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cơ</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sở</a:t>
            </a:r>
            <a:r>
              <a:rPr lang="en-US" sz="2600" smtClean="0">
                <a:latin typeface="Times New Roman" pitchFamily="18" charset="0"/>
                <a:cs typeface="Times New Roman" pitchFamily="18" charset="0"/>
              </a:rPr>
              <a:t> KCB </a:t>
            </a:r>
            <a:r>
              <a:rPr lang="en-US" sz="2600" err="1" smtClean="0">
                <a:latin typeface="Times New Roman" pitchFamily="18" charset="0"/>
                <a:cs typeface="Times New Roman" pitchFamily="18" charset="0"/>
              </a:rPr>
              <a:t>quyết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định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việc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phép</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người</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hành</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nghề</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thực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hiện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kỹ</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thuật</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đã</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được</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chuyển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giao</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bằng</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văn</a:t>
            </a:r>
            <a:r>
              <a:rPr lang="en-US" sz="2600" smtClean="0">
                <a:latin typeface="Times New Roman" pitchFamily="18" charset="0"/>
                <a:cs typeface="Times New Roman" pitchFamily="18" charset="0"/>
              </a:rPr>
              <a:t> </a:t>
            </a:r>
            <a:r>
              <a:rPr lang="en-US" sz="2600" err="1" smtClean="0">
                <a:latin typeface="Times New Roman" pitchFamily="18" charset="0"/>
                <a:cs typeface="Times New Roman" pitchFamily="18" charset="0"/>
              </a:rPr>
              <a:t>bản</a:t>
            </a:r>
            <a:r>
              <a:rPr lang="en-US" sz="2600" smtClean="0">
                <a:latin typeface="Times New Roman" pitchFamily="18" charset="0"/>
                <a:cs typeface="Times New Roman" pitchFamily="18" charset="0"/>
              </a:rPr>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7818" y="-6165273"/>
            <a:ext cx="12399818" cy="7855961"/>
          </a:xfrm>
        </p:spPr>
        <p:txBody>
          <a:bodyPr>
            <a:noAutofit/>
          </a:bodyPr>
          <a:lstStyle/>
          <a:p>
            <a:r>
              <a:rPr lang="en-US" sz="2400" smtClean="0">
                <a:latin typeface="Times New Roman" pitchFamily="18" charset="0"/>
                <a:cs typeface="Times New Roman" pitchFamily="18" charset="0"/>
              </a:rPr>
              <a:t>4. Người đã có văn bằng chuyên khoa, nhưng không nộp hồ sơ đề nghị tham gia kiểm tra đánh giá năng lực trong vòng 24 tháng kể từ ngày được cấp văn bằng thì phải thực hành lại về chuyên khoa đó đủ thời gian theo quy định tại Điều 3 Nghị định này </a:t>
            </a:r>
            <a:br>
              <a:rPr lang="en-US" sz="2400" smtClean="0">
                <a:latin typeface="Times New Roman" pitchFamily="18" charset="0"/>
                <a:cs typeface="Times New Roman" pitchFamily="18" charset="0"/>
              </a:rPr>
            </a:br>
            <a:r>
              <a:rPr lang="en-US" sz="2400" smtClean="0">
                <a:latin typeface="Times New Roman" pitchFamily="18" charset="0"/>
                <a:cs typeface="Times New Roman" pitchFamily="18" charset="0"/>
              </a:rPr>
              <a:t>5. Người được cấp văn bằng chuyên khoa nhưng không nộp hồ sơ đề nghị điều chỉnh GPHN trong vòng 24 tháng kể từ ngày được cấp văn bằng thì phải thực hành lại về chuyên khoa đó đủ thời gian theo quy định tại Điều 3 Nghị định này </a:t>
            </a:r>
            <a:br>
              <a:rPr lang="en-US" sz="2400" smtClean="0">
                <a:latin typeface="Times New Roman" pitchFamily="18" charset="0"/>
                <a:cs typeface="Times New Roman" pitchFamily="18" charset="0"/>
              </a:rPr>
            </a:br>
            <a:r>
              <a:rPr lang="en-US" sz="2400" smtClean="0">
                <a:latin typeface="Times New Roman" pitchFamily="18" charset="0"/>
                <a:cs typeface="Times New Roman" pitchFamily="18" charset="0"/>
              </a:rPr>
              <a:t>6. Một người vừa có văn bằng thuộc lĩnh vực sức khỏe và vừa có một hoặc nhiều giấy chứng nhận sau đây: giấy chứng nhận lương y, giấy chứng nhận bài thuốc gia truyền hoặc giấy chứng nhận phương pháp chữa bệnh gia truyền thì được đề nghị cấp GPHN theo một trong các chức danh quy định tại Điều 26 của Luật Khám bệnh, chữa bệnh và phải thực hiện quy trình cấp theo quy định tại khoản 1 hoặc khoản 2 Điều này. Phạm vi hành nghề ghi trong giấy phép hành nghề được cấp theo quy định tại khoản này bao gồm:</a:t>
            </a:r>
            <a:br>
              <a:rPr lang="en-US" sz="2400" smtClean="0">
                <a:latin typeface="Times New Roman" pitchFamily="18" charset="0"/>
                <a:cs typeface="Times New Roman" pitchFamily="18" charset="0"/>
              </a:rPr>
            </a:br>
            <a:endParaRPr lang="en-US" sz="2400">
              <a:latin typeface="Times New Roman" pitchFamily="18" charset="0"/>
              <a:cs typeface="Times New Roman" pitchFamily="18" charset="0"/>
            </a:endParaRPr>
          </a:p>
        </p:txBody>
      </p:sp>
      <p:sp>
        <p:nvSpPr>
          <p:cNvPr id="4" name="Rectangle 3"/>
          <p:cNvSpPr/>
          <p:nvPr/>
        </p:nvSpPr>
        <p:spPr>
          <a:xfrm>
            <a:off x="817418" y="612845"/>
            <a:ext cx="10668000" cy="5441591"/>
          </a:xfrm>
          <a:prstGeom prst="rect">
            <a:avLst/>
          </a:prstGeom>
        </p:spPr>
        <p:txBody>
          <a:bodyPr wrap="square">
            <a:spAutoFit/>
          </a:bodyPr>
          <a:lstStyle/>
          <a:p>
            <a:pPr algn="just">
              <a:spcBef>
                <a:spcPts val="600"/>
              </a:spcBef>
            </a:pPr>
            <a:r>
              <a:rPr lang="en-US" sz="2800" smtClean="0">
                <a:solidFill>
                  <a:srgbClr val="FF0000"/>
                </a:solidFill>
                <a:latin typeface="Times New Roman" pitchFamily="18" charset="0"/>
                <a:cs typeface="Times New Roman" pitchFamily="18" charset="0"/>
              </a:rPr>
              <a:t>Điều 10 (tiếp)</a:t>
            </a:r>
          </a:p>
          <a:p>
            <a:pPr algn="just">
              <a:spcBef>
                <a:spcPts val="600"/>
              </a:spcBef>
            </a:pPr>
            <a:r>
              <a:rPr lang="en-US" sz="2800" smtClean="0">
                <a:latin typeface="Times New Roman" pitchFamily="18" charset="0"/>
                <a:cs typeface="Times New Roman" pitchFamily="18" charset="0"/>
              </a:rPr>
              <a:t>4. Trường hợp người đã hoàn thành chương trình đào tạo chuyên khoa theo quy định tại điểm b khoản 1 Điều này </a:t>
            </a:r>
            <a:r>
              <a:rPr lang="en-US" sz="2800" smtClean="0">
                <a:solidFill>
                  <a:srgbClr val="FF0000"/>
                </a:solidFill>
                <a:latin typeface="Times New Roman" pitchFamily="18" charset="0"/>
                <a:cs typeface="Times New Roman" pitchFamily="18" charset="0"/>
              </a:rPr>
              <a:t>nhưng không nộp hồ sơ đề nghị tham gia kiểm tra đánh giá năng lực trong vòng 24 tháng kể từ ngày được cấp văn bằng chuyên khoa thì phải thực hành lại về chuyên khoa đó </a:t>
            </a:r>
            <a:r>
              <a:rPr lang="en-US" sz="2800" smtClean="0">
                <a:latin typeface="Times New Roman" pitchFamily="18" charset="0"/>
                <a:cs typeface="Times New Roman" pitchFamily="18" charset="0"/>
              </a:rPr>
              <a:t>đủ thời gian theo quy định tại Điều 3 Nghị định này trước khi nộp hồ sơ đề nghị tham gia kiểm tra đánh giá năng lực.</a:t>
            </a:r>
          </a:p>
          <a:p>
            <a:pPr algn="just">
              <a:spcBef>
                <a:spcPts val="600"/>
              </a:spcBef>
            </a:pPr>
            <a:r>
              <a:rPr lang="en-US" sz="2800" smtClean="0">
                <a:latin typeface="Times New Roman" pitchFamily="18" charset="0"/>
                <a:cs typeface="Times New Roman" pitchFamily="18" charset="0"/>
              </a:rPr>
              <a:t>5. Trường hợp người được cấp văn bằng chuyên khoa theo quy định tại khoản 2 Điều này </a:t>
            </a:r>
            <a:r>
              <a:rPr lang="en-US" sz="2800" smtClean="0">
                <a:solidFill>
                  <a:srgbClr val="FF0000"/>
                </a:solidFill>
                <a:latin typeface="Times New Roman" pitchFamily="18" charset="0"/>
                <a:cs typeface="Times New Roman" pitchFamily="18" charset="0"/>
              </a:rPr>
              <a:t>nhưng không nộp hồ sơ đề nghị điều chỉnh giấy phép hành nghề trong vòng 24 tháng kể từ ngày được cấp văn bằng thì phải thực hành lại về chuyên khoa </a:t>
            </a:r>
            <a:r>
              <a:rPr lang="en-US" sz="2800" smtClean="0">
                <a:latin typeface="Times New Roman" pitchFamily="18" charset="0"/>
                <a:cs typeface="Times New Roman" pitchFamily="18" charset="0"/>
              </a:rPr>
              <a:t>đó đủ thời gian theo quy định tại Điều 3 Nghị định này trước khi nộp hồ sơ đề nghị điều chỉnh GPHN</a:t>
            </a:r>
            <a:endParaRPr lang="en-US" smtClean="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92727" y="387927"/>
            <a:ext cx="11263746" cy="5640006"/>
          </a:xfrm>
          <a:prstGeom prst="rect">
            <a:avLst/>
          </a:prstGeom>
        </p:spPr>
        <p:txBody>
          <a:bodyPr wrap="square">
            <a:spAutoFit/>
          </a:bodyPr>
          <a:lstStyle/>
          <a:p>
            <a:pPr algn="just">
              <a:spcBef>
                <a:spcPts val="600"/>
              </a:spcBef>
            </a:pPr>
            <a:r>
              <a:rPr lang="en-US" sz="2650" smtClean="0">
                <a:solidFill>
                  <a:srgbClr val="FF0000"/>
                </a:solidFill>
                <a:latin typeface="Times New Roman" pitchFamily="18" charset="0"/>
                <a:cs typeface="Times New Roman" pitchFamily="18" charset="0"/>
              </a:rPr>
              <a:t>Điều 10 (tiếp)</a:t>
            </a:r>
          </a:p>
          <a:p>
            <a:pPr algn="just">
              <a:spcAft>
                <a:spcPts val="600"/>
              </a:spcAft>
            </a:pPr>
            <a:r>
              <a:rPr lang="en-US" sz="2700" smtClean="0">
                <a:latin typeface="Times New Roman" pitchFamily="18" charset="0"/>
                <a:cs typeface="Times New Roman" pitchFamily="18" charset="0"/>
              </a:rPr>
              <a:t>6. Một người vừa có văn bằng thuộc lĩnh vực sức khỏe và có thêm một hoặc nhiều GCN: GCN lương y, GCN bài thuốc gia truyền hoặc GCN phương pháp chữa bệnh gia truyền thì được đề nghị cấp GPHN theo một trong các chức danh quy định tại Điều 26 của Luật và phải thực hiện quy trình cấp theo quy định tại khoản 1 hoặc khoản 2 Điều này. Phạm vi hành nghề ghi trong GPHN được cấp :</a:t>
            </a:r>
          </a:p>
          <a:p>
            <a:pPr algn="just">
              <a:spcAft>
                <a:spcPts val="600"/>
              </a:spcAft>
            </a:pPr>
            <a:r>
              <a:rPr lang="en-US" sz="2700" smtClean="0">
                <a:latin typeface="Times New Roman" pitchFamily="18" charset="0"/>
                <a:cs typeface="Times New Roman" pitchFamily="18" charset="0"/>
              </a:rPr>
              <a:t>a) Được cấp GPHN theo một trong các chức danh: BS, YS,ĐD,HS, kỹ thuật y, dinh dưỡng LS, CCV ngoại viện, tâm lý LS, thì PVHN bao gồm: PVHN của chức danh được cấp GPHN và PVHN tương ứng với 1 hoặc nhiều GCN trên</a:t>
            </a:r>
          </a:p>
          <a:p>
            <a:pPr algn="just">
              <a:spcAft>
                <a:spcPts val="600"/>
              </a:spcAft>
            </a:pPr>
            <a:r>
              <a:rPr lang="en-US" sz="2700" smtClean="0">
                <a:latin typeface="Times New Roman" pitchFamily="18" charset="0"/>
                <a:cs typeface="Times New Roman" pitchFamily="18" charset="0"/>
              </a:rPr>
              <a:t>b) Được cấp GPHN theo một trong các chức danh: lương y, người có bài thuốc gia truyền hoặc người có phương pháp chữa bệnh gia truyền thì PVHN bao gồm: phạm vi hành nghề của chức danh được cấp GPHN và PVHN tương ứng với kết quả kiểm tra đánh giá năng lực hành nghề.</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1999" y="387927"/>
            <a:ext cx="10848109" cy="5846618"/>
          </a:xfrm>
          <a:prstGeom prst="rect">
            <a:avLst/>
          </a:prstGeom>
        </p:spPr>
        <p:txBody>
          <a:bodyPr wrap="square">
            <a:spAutoFit/>
          </a:bodyPr>
          <a:lstStyle/>
          <a:p>
            <a:r>
              <a:rPr lang="en-US" sz="2600" b="1" smtClean="0">
                <a:latin typeface="Times New Roman" pitchFamily="18" charset="0"/>
                <a:cs typeface="Times New Roman" pitchFamily="18" charset="0"/>
              </a:rPr>
              <a:t>Điều 11. Quy trình cấp GPHN đối với các chức danh lương y, người có bài thuốc gia truyền, người có phương pháp chữa bệnh gia truyền</a:t>
            </a:r>
          </a:p>
          <a:p>
            <a:r>
              <a:rPr lang="en-US" sz="2600" b="1" smtClean="0">
                <a:latin typeface="Times New Roman" pitchFamily="18" charset="0"/>
                <a:cs typeface="Times New Roman" pitchFamily="18" charset="0"/>
              </a:rPr>
              <a:t>Điều 12. Yêu cầu đối với văn bằng chuyên khoa, chứng chỉ đào tạo kỹ thuật chuyên môn về KB, CB, tâm lý lâm sàng</a:t>
            </a:r>
          </a:p>
          <a:p>
            <a:pPr algn="just"/>
            <a:r>
              <a:rPr lang="en-US" sz="2600" b="1" smtClean="0">
                <a:latin typeface="Times New Roman" pitchFamily="18" charset="0"/>
                <a:cs typeface="Times New Roman" pitchFamily="18" charset="0"/>
              </a:rPr>
              <a:t>1. Yêu cầu đối với văn bằng CK trong lĩnh vực khám bệnh, chữa bệnh</a:t>
            </a:r>
          </a:p>
          <a:p>
            <a:pPr algn="just"/>
            <a:r>
              <a:rPr lang="en-US" sz="2600" smtClean="0">
                <a:latin typeface="Times New Roman" pitchFamily="18" charset="0"/>
                <a:cs typeface="Times New Roman" pitchFamily="18" charset="0"/>
              </a:rPr>
              <a:t>a) Được cấp bởi cơ sở đào tạo hợp pháp theo quy định của pháp luật;</a:t>
            </a:r>
          </a:p>
          <a:p>
            <a:pPr algn="just"/>
            <a:r>
              <a:rPr lang="en-US" sz="2600" smtClean="0">
                <a:solidFill>
                  <a:srgbClr val="FF0000"/>
                </a:solidFill>
                <a:latin typeface="Times New Roman" pitchFamily="18" charset="0"/>
                <a:cs typeface="Times New Roman" pitchFamily="18" charset="0"/>
              </a:rPr>
              <a:t>b) Thời gian đào tạo tối thiểu 18 tháng</a:t>
            </a:r>
            <a:r>
              <a:rPr lang="en-US" sz="2600" smtClean="0">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2. Yêu cầu đối với chứng chỉ đào tạo KTCM về KB, CB: Được cấp bởi cơ sở giáo dục có tối thiểu 01 khóa đào tạo cấp văn bằng theo ngành, trình độ đã tốt nghiệp để cấp GPHN với chức danh tương ứng.</a:t>
            </a:r>
          </a:p>
          <a:p>
            <a:pPr algn="just"/>
            <a:r>
              <a:rPr lang="en-US" sz="2600" smtClean="0">
                <a:latin typeface="Times New Roman" pitchFamily="18" charset="0"/>
                <a:cs typeface="Times New Roman" pitchFamily="18" charset="0"/>
              </a:rPr>
              <a:t>3. Văn bằng CK được sử dụng để điều chỉnh phạm vi hành nghề </a:t>
            </a:r>
            <a:r>
              <a:rPr lang="en-US" sz="2600" smtClean="0">
                <a:solidFill>
                  <a:srgbClr val="FF0000"/>
                </a:solidFill>
                <a:latin typeface="Times New Roman" pitchFamily="18" charset="0"/>
                <a:cs typeface="Times New Roman" pitchFamily="18" charset="0"/>
              </a:rPr>
              <a:t>phải có thời điểm bắt đầu đào tạo sau ngày được cấp GPHN </a:t>
            </a:r>
            <a:r>
              <a:rPr lang="en-US" sz="2600" smtClean="0">
                <a:latin typeface="Times New Roman" pitchFamily="18" charset="0"/>
                <a:cs typeface="Times New Roman" pitchFamily="18" charset="0"/>
              </a:rPr>
              <a:t>hoặc điều chỉnh GPHN</a:t>
            </a:r>
          </a:p>
          <a:p>
            <a:pPr algn="just"/>
            <a:r>
              <a:rPr lang="en-US" sz="2600" smtClean="0">
                <a:solidFill>
                  <a:srgbClr val="FF0000"/>
                </a:solidFill>
                <a:latin typeface="Times New Roman" pitchFamily="18" charset="0"/>
                <a:cs typeface="Times New Roman" pitchFamily="18" charset="0"/>
              </a:rPr>
              <a:t>4. </a:t>
            </a:r>
            <a:r>
              <a:rPr lang="vi-VN" sz="2600" smtClean="0">
                <a:solidFill>
                  <a:srgbClr val="FF0000"/>
                </a:solidFill>
                <a:latin typeface="Times New Roman" pitchFamily="18" charset="0"/>
                <a:cs typeface="Times New Roman" pitchFamily="18" charset="0"/>
              </a:rPr>
              <a:t>Việc đào tạo văn bằng, chứng chỉ quy định tại khoản 1, 2 Điều này phải được cơ sở đào tạo công bố công khai trên trang thông tin điện tử của cơ sở đào tạo.</a:t>
            </a:r>
            <a:endParaRPr lang="en-US" sz="2600">
              <a:solidFill>
                <a:srgbClr val="FF0000"/>
              </a:solidFill>
              <a:latin typeface="Times New Roman" pitchFamily="18" charset="0"/>
              <a:cs typeface="Times New Roman"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b="1" err="1" smtClean="0">
                <a:latin typeface="Times New Roman" pitchFamily="18" charset="0"/>
                <a:cs typeface="Times New Roman" pitchFamily="18" charset="0"/>
              </a:rPr>
              <a:t>Mục</a:t>
            </a:r>
            <a:r>
              <a:rPr lang="en-US" sz="2700" b="1" smtClean="0">
                <a:latin typeface="Times New Roman" pitchFamily="18" charset="0"/>
                <a:cs typeface="Times New Roman" pitchFamily="18" charset="0"/>
              </a:rPr>
              <a:t> 4. CẤP GPHN KHÁM BỆNH, CHỮA BỆNH ĐỐI VỚI CHỨC DANH CHUYÊN MÔN LÀ BÁC SỸ, Y SỸ, ĐIỀU DƯỠNG,HỘ SINH, KỸ THUẬT Y, DINH DƯỠNG LÂM SÀNG, CẤP CỨU VIÊN NGOẠI VIỆN, TÂM LÝ LS</a:t>
            </a:r>
            <a:endParaRPr lang="en-US"/>
          </a:p>
        </p:txBody>
      </p:sp>
      <p:sp>
        <p:nvSpPr>
          <p:cNvPr id="4" name="Rectangle 3"/>
          <p:cNvSpPr/>
          <p:nvPr/>
        </p:nvSpPr>
        <p:spPr>
          <a:xfrm>
            <a:off x="1066799" y="1750423"/>
            <a:ext cx="10238509" cy="4154984"/>
          </a:xfrm>
          <a:prstGeom prst="rect">
            <a:avLst/>
          </a:prstGeom>
        </p:spPr>
        <p:txBody>
          <a:bodyPr wrap="square">
            <a:spAutoFit/>
          </a:bodyPr>
          <a:lstStyle/>
          <a:p>
            <a:r>
              <a:rPr lang="en-US" sz="2400" b="1" err="1" smtClean="0">
                <a:latin typeface="Times New Roman" pitchFamily="18" charset="0"/>
                <a:cs typeface="Times New Roman" pitchFamily="18" charset="0"/>
              </a:rPr>
              <a:t>Tiểu</a:t>
            </a:r>
            <a:r>
              <a:rPr lang="en-US" sz="2400" b="1" smtClean="0">
                <a:latin typeface="Times New Roman" pitchFamily="18" charset="0"/>
                <a:cs typeface="Times New Roman" pitchFamily="18" charset="0"/>
              </a:rPr>
              <a:t> </a:t>
            </a:r>
            <a:r>
              <a:rPr lang="en-US" sz="2400" b="1" err="1" smtClean="0">
                <a:latin typeface="Times New Roman" pitchFamily="18" charset="0"/>
                <a:cs typeface="Times New Roman" pitchFamily="18" charset="0"/>
              </a:rPr>
              <a:t>mục</a:t>
            </a:r>
            <a:r>
              <a:rPr lang="en-US" sz="2400" b="1" smtClean="0">
                <a:latin typeface="Times New Roman" pitchFamily="18" charset="0"/>
                <a:cs typeface="Times New Roman" pitchFamily="18" charset="0"/>
              </a:rPr>
              <a:t> 1. CẤP MỚI GPHN KCB  CÁC CHỨC DANH CHUYÊN MÔN LÀ BS, Y S, ĐIỀU DƯỠNG, HS , KỸ THUẬT Y, DINH DƯỠNG  LS ,CẤP CỨU VIÊN NGOẠI VIỆN, TÂM LÝ LS</a:t>
            </a:r>
            <a:endParaRPr lang="en-US" sz="2400" smtClean="0">
              <a:latin typeface="Times New Roman" pitchFamily="18" charset="0"/>
              <a:cs typeface="Times New Roman" pitchFamily="18" charset="0"/>
            </a:endParaRPr>
          </a:p>
          <a:p>
            <a:r>
              <a:rPr lang="en-US" sz="2400" smtClean="0">
                <a:latin typeface="Times New Roman" pitchFamily="18" charset="0"/>
                <a:cs typeface="Times New Roman" pitchFamily="18" charset="0"/>
              </a:rPr>
              <a:t> </a:t>
            </a:r>
          </a:p>
          <a:p>
            <a:pPr algn="just"/>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13. </a:t>
            </a:r>
            <a:r>
              <a:rPr lang="en-US" sz="2800" b="1" err="1" smtClean="0">
                <a:latin typeface="Times New Roman" pitchFamily="18" charset="0"/>
                <a:cs typeface="Times New Roman" pitchFamily="18" charset="0"/>
              </a:rPr>
              <a:t>Các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trường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hợp</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kiện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cấp</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mới</a:t>
            </a:r>
            <a:r>
              <a:rPr lang="en-US" sz="2800" b="1" smtClean="0">
                <a:latin typeface="Times New Roman" pitchFamily="18" charset="0"/>
                <a:cs typeface="Times New Roman" pitchFamily="18" charset="0"/>
              </a:rPr>
              <a:t> GPHN </a:t>
            </a:r>
            <a:r>
              <a:rPr lang="en-US" sz="2800" b="1" err="1" smtClean="0">
                <a:latin typeface="Times New Roman" pitchFamily="18" charset="0"/>
                <a:cs typeface="Times New Roman" pitchFamily="18" charset="0"/>
              </a:rPr>
              <a:t>đối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với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chức</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danh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chuyên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môn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là</a:t>
            </a:r>
            <a:r>
              <a:rPr lang="en-US" sz="2800" b="1" smtClean="0">
                <a:latin typeface="Times New Roman" pitchFamily="18" charset="0"/>
                <a:cs typeface="Times New Roman" pitchFamily="18" charset="0"/>
              </a:rPr>
              <a:t> BS,YS , </a:t>
            </a:r>
            <a:r>
              <a:rPr lang="en-US" sz="2800" b="1" err="1" smtClean="0">
                <a:latin typeface="Times New Roman" pitchFamily="18" charset="0"/>
                <a:cs typeface="Times New Roman" pitchFamily="18" charset="0"/>
              </a:rPr>
              <a:t>điều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dưỡng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hộ</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sinh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kỹ</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thuật</a:t>
            </a:r>
            <a:r>
              <a:rPr lang="en-US" sz="2800" b="1" smtClean="0">
                <a:latin typeface="Times New Roman" pitchFamily="18" charset="0"/>
                <a:cs typeface="Times New Roman" pitchFamily="18" charset="0"/>
              </a:rPr>
              <a:t> y, </a:t>
            </a:r>
            <a:r>
              <a:rPr lang="en-US" sz="2800" b="1" err="1" smtClean="0">
                <a:latin typeface="Times New Roman" pitchFamily="18" charset="0"/>
                <a:cs typeface="Times New Roman" pitchFamily="18" charset="0"/>
              </a:rPr>
              <a:t>dinh</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dưỡng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lâm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sàng</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cấp</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cứu</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viên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ngoại</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viện</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tâm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lý</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lâm</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sàng</a:t>
            </a:r>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1. </a:t>
            </a:r>
            <a:r>
              <a:rPr lang="en-US" sz="2800" b="1" err="1" smtClean="0">
                <a:latin typeface="Times New Roman" pitchFamily="18" charset="0"/>
                <a:cs typeface="Times New Roman" pitchFamily="18" charset="0"/>
              </a:rPr>
              <a:t>Cấp</a:t>
            </a:r>
            <a:r>
              <a:rPr lang="en-US" sz="2800" b="1" smtClean="0">
                <a:latin typeface="Times New Roman" pitchFamily="18" charset="0"/>
                <a:cs typeface="Times New Roman" pitchFamily="18" charset="0"/>
              </a:rPr>
              <a:t> </a:t>
            </a:r>
            <a:r>
              <a:rPr lang="en-US" sz="2800" b="1" err="1" smtClean="0">
                <a:latin typeface="Times New Roman" pitchFamily="18" charset="0"/>
                <a:cs typeface="Times New Roman" pitchFamily="18" charset="0"/>
              </a:rPr>
              <a:t>mới</a:t>
            </a:r>
            <a:r>
              <a:rPr lang="en-US" sz="2800" b="1"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giấy</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phép</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 </a:t>
            </a:r>
            <a:r>
              <a:rPr lang="en-US" sz="2800" err="1" smtClean="0">
                <a:latin typeface="Times New Roman" pitchFamily="18" charset="0"/>
                <a:cs typeface="Times New Roman" pitchFamily="18" charset="0"/>
              </a:rPr>
              <a:t>Người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lần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đầu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tiên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nghị</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cấp</a:t>
            </a:r>
            <a:r>
              <a:rPr lang="en-US" sz="2800" smtClean="0">
                <a:latin typeface="Times New Roman" pitchFamily="18" charset="0"/>
                <a:cs typeface="Times New Roman" pitchFamily="18" charset="0"/>
              </a:rPr>
              <a:t> GPHN; b) </a:t>
            </a:r>
            <a:r>
              <a:rPr lang="en-US" sz="2800" err="1" smtClean="0">
                <a:latin typeface="Times New Roman" pitchFamily="18" charset="0"/>
                <a:cs typeface="Times New Roman" pitchFamily="18" charset="0"/>
              </a:rPr>
              <a:t>Người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hành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nghề</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thay</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đổi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chức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danh</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chuyên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môn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đã</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được</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ghi</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trên</a:t>
            </a:r>
            <a:r>
              <a:rPr lang="en-US" sz="2800" smtClean="0">
                <a:latin typeface="Times New Roman" pitchFamily="18" charset="0"/>
                <a:cs typeface="Times New Roman" pitchFamily="18" charset="0"/>
              </a:rPr>
              <a:t> GPHN (VD: </a:t>
            </a:r>
            <a:r>
              <a:rPr lang="en-US" sz="2800" err="1" smtClean="0">
                <a:latin typeface="Times New Roman" pitchFamily="18" charset="0"/>
                <a:cs typeface="Times New Roman" pitchFamily="18" charset="0"/>
              </a:rPr>
              <a:t>Từ</a:t>
            </a:r>
            <a:r>
              <a:rPr lang="en-US" sz="2800" smtClean="0">
                <a:latin typeface="Times New Roman" pitchFamily="18" charset="0"/>
                <a:cs typeface="Times New Roman" pitchFamily="18" charset="0"/>
              </a:rPr>
              <a:t> Y </a:t>
            </a:r>
            <a:r>
              <a:rPr lang="en-US" sz="2800" err="1" smtClean="0">
                <a:latin typeface="Times New Roman" pitchFamily="18" charset="0"/>
                <a:cs typeface="Times New Roman" pitchFamily="18" charset="0"/>
              </a:rPr>
              <a:t>sỹ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lên</a:t>
            </a:r>
            <a:r>
              <a:rPr lang="en-US" sz="2800" smtClean="0">
                <a:latin typeface="Times New Roman" pitchFamily="18" charset="0"/>
                <a:cs typeface="Times New Roman" pitchFamily="18" charset="0"/>
              </a:rPr>
              <a:t> BS, Y </a:t>
            </a:r>
            <a:r>
              <a:rPr lang="en-US" sz="2800" err="1" smtClean="0">
                <a:latin typeface="Times New Roman" pitchFamily="18" charset="0"/>
                <a:cs typeface="Times New Roman" pitchFamily="18" charset="0"/>
              </a:rPr>
              <a:t>sỹ</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chuyển</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điều</a:t>
            </a:r>
            <a:r>
              <a:rPr lang="en-US" sz="2800" smtClean="0">
                <a:latin typeface="Times New Roman" pitchFamily="18" charset="0"/>
                <a:cs typeface="Times New Roman" pitchFamily="18" charset="0"/>
              </a:rPr>
              <a:t> </a:t>
            </a:r>
            <a:r>
              <a:rPr lang="en-US" sz="2800" err="1" smtClean="0">
                <a:latin typeface="Times New Roman" pitchFamily="18" charset="0"/>
                <a:cs typeface="Times New Roman" pitchFamily="18" charset="0"/>
              </a:rPr>
              <a:t>dưỡng</a:t>
            </a:r>
            <a:r>
              <a:rPr lang="en-US" sz="2800" smtClean="0">
                <a:latin typeface="Times New Roman" pitchFamily="18" charset="0"/>
                <a:cs typeface="Times New Roman" pitchFamily="18" charset="0"/>
              </a:rPr>
              <a:t>)</a:t>
            </a:r>
            <a:endParaRPr lang="en-US">
              <a:latin typeface="Times New Roman" pitchFamily="18" charset="0"/>
              <a:cs typeface="Times New Roman"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37309" y="623455"/>
            <a:ext cx="11152909" cy="5970865"/>
          </a:xfrm>
          <a:prstGeom prst="rect">
            <a:avLst/>
          </a:prstGeom>
        </p:spPr>
        <p:txBody>
          <a:bodyPr wrap="square">
            <a:spAutoFit/>
          </a:bodyPr>
          <a:lstStyle/>
          <a:p>
            <a:r>
              <a:rPr lang="en-US" sz="2700" b="1" smtClean="0">
                <a:latin typeface="Times New Roman" pitchFamily="18" charset="0"/>
                <a:cs typeface="Times New Roman" pitchFamily="18" charset="0"/>
              </a:rPr>
              <a:t>Điều 13 ( 1. Cấp mới tiếp)</a:t>
            </a:r>
          </a:p>
          <a:p>
            <a:pPr algn="just">
              <a:buNone/>
            </a:pPr>
            <a:r>
              <a:rPr lang="en-US" sz="2800" smtClean="0">
                <a:latin typeface="Times New Roman" pitchFamily="18" charset="0"/>
                <a:cs typeface="Times New Roman" pitchFamily="18" charset="0"/>
              </a:rPr>
              <a:t>c) Người thuộc một trong các trường hợp quy định tại:</a:t>
            </a:r>
          </a:p>
          <a:p>
            <a:pPr algn="just">
              <a:buNone/>
            </a:pPr>
            <a:r>
              <a:rPr lang="en-US" sz="2800" smtClean="0">
                <a:latin typeface="Times New Roman" pitchFamily="18" charset="0"/>
                <a:cs typeface="Times New Roman" pitchFamily="18" charset="0"/>
              </a:rPr>
              <a:t>- Điểm c khoản 1 Điều 33 Nghị định này: (c K1, Đ 33) Trường hợp người bị thu hồi GPHN nộp hồ sơ trong thời gian vượt quá 60 tháng kể từ ngày có quyết định thu hồi.</a:t>
            </a:r>
            <a:endParaRPr lang="en-US" sz="2700" smtClean="0">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 Khoản 2 Điều 33 Nghị định này : 2. Đối với trường hợp GPHN bị thu hồi do </a:t>
            </a:r>
            <a:r>
              <a:rPr lang="en-US" sz="2700" smtClean="0">
                <a:solidFill>
                  <a:srgbClr val="FF0000"/>
                </a:solidFill>
                <a:latin typeface="Times New Roman" pitchFamily="18" charset="0"/>
                <a:cs typeface="Times New Roman" pitchFamily="18" charset="0"/>
              </a:rPr>
              <a:t>giả mạo tài liệu trong hồ sơ </a:t>
            </a:r>
            <a:r>
              <a:rPr lang="en-US" sz="2700" smtClean="0">
                <a:latin typeface="Times New Roman" pitchFamily="18" charset="0"/>
                <a:cs typeface="Times New Roman" pitchFamily="18" charset="0"/>
              </a:rPr>
              <a:t>(bao gồm cả trường hợp giả mạo VB tốt nghiệp, giấy XN thực hành đã nộp để tham dự kiểm tra đánh giá năng lực hành nghề): chỉ được nộp hồ sơ đề nghị </a:t>
            </a:r>
            <a:r>
              <a:rPr lang="en-US" sz="2700" b="1" smtClean="0">
                <a:solidFill>
                  <a:srgbClr val="FF0000"/>
                </a:solidFill>
                <a:latin typeface="Times New Roman" pitchFamily="18" charset="0"/>
                <a:cs typeface="Times New Roman" pitchFamily="18" charset="0"/>
              </a:rPr>
              <a:t>cấp mới GPHN </a:t>
            </a:r>
            <a:r>
              <a:rPr lang="en-US" sz="2700" smtClean="0">
                <a:latin typeface="Times New Roman" pitchFamily="18" charset="0"/>
                <a:cs typeface="Times New Roman" pitchFamily="18" charset="0"/>
              </a:rPr>
              <a:t>như sau:</a:t>
            </a:r>
          </a:p>
          <a:p>
            <a:pPr algn="just"/>
            <a:r>
              <a:rPr lang="en-US" sz="2700" smtClean="0">
                <a:latin typeface="Times New Roman" pitchFamily="18" charset="0"/>
                <a:cs typeface="Times New Roman" pitchFamily="18" charset="0"/>
              </a:rPr>
              <a:t>a) Nếu giả mạo VB hoặc giấy XN đạt kết quả kiểm tra đánh giá năng lực: </a:t>
            </a:r>
            <a:r>
              <a:rPr lang="en-US" sz="2700" smtClean="0">
                <a:solidFill>
                  <a:srgbClr val="FF0000"/>
                </a:solidFill>
                <a:latin typeface="Times New Roman" pitchFamily="18" charset="0"/>
                <a:cs typeface="Times New Roman" pitchFamily="18" charset="0"/>
              </a:rPr>
              <a:t>phải sau 05 năm kể từ ngày có QĐ thu hồi GPHN</a:t>
            </a:r>
            <a:r>
              <a:rPr lang="en-US" sz="2700" smtClean="0">
                <a:latin typeface="Times New Roman" pitchFamily="18" charset="0"/>
                <a:cs typeface="Times New Roman" pitchFamily="18" charset="0"/>
              </a:rPr>
              <a:t>; b) Đối với trường hợp giả mạo các giấy tờ khác: </a:t>
            </a:r>
            <a:r>
              <a:rPr lang="en-US" sz="2700" smtClean="0">
                <a:solidFill>
                  <a:srgbClr val="FF0000"/>
                </a:solidFill>
                <a:latin typeface="Times New Roman" pitchFamily="18" charset="0"/>
                <a:cs typeface="Times New Roman" pitchFamily="18" charset="0"/>
              </a:rPr>
              <a:t>phải sau  03 năm </a:t>
            </a:r>
            <a:r>
              <a:rPr lang="en-US" sz="2700" smtClean="0">
                <a:latin typeface="Times New Roman" pitchFamily="18" charset="0"/>
                <a:cs typeface="Times New Roman" pitchFamily="18" charset="0"/>
              </a:rPr>
              <a:t>kể từ ngày có QĐ thu hồi GPHN.</a:t>
            </a:r>
          </a:p>
          <a:p>
            <a:pPr algn="just">
              <a:buFontTx/>
              <a:buChar char="-"/>
            </a:pPr>
            <a:r>
              <a:rPr lang="en-US" sz="2700" smtClean="0">
                <a:latin typeface="Times New Roman" pitchFamily="18" charset="0"/>
                <a:cs typeface="Times New Roman" pitchFamily="18" charset="0"/>
              </a:rPr>
              <a:t> Điểm b khoản 4 Điều 33 Nghị định này “ bị thu hồi GPHN do không hành nghề 24 tháng liên tục</a:t>
            </a:r>
            <a:endParaRPr 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ChangeArrowheads="1"/>
          </p:cNvSpPr>
          <p:nvPr/>
        </p:nvSpPr>
        <p:spPr bwMode="auto">
          <a:xfrm>
            <a:off x="692728" y="402573"/>
            <a:ext cx="11139054" cy="5909310"/>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en-US" sz="2700" b="1" smtClean="0">
                <a:latin typeface="Times New Roman" pitchFamily="18" charset="0"/>
                <a:cs typeface="Times New Roman" pitchFamily="18" charset="0"/>
              </a:rPr>
              <a:t>Điều 13 ( 1. Cấp mới tiếp)</a:t>
            </a:r>
            <a:endPar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endParaRPr>
          </a:p>
          <a:p>
            <a:pPr algn="just">
              <a:buFontTx/>
              <a:buChar char="-"/>
            </a:pP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Điểm c khoản 5 Điều 33 Nghị định này:</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K</a:t>
            </a:r>
            <a:r>
              <a:rPr lang="en-US" sz="2700" smtClean="0">
                <a:latin typeface="Times New Roman" pitchFamily="18" charset="0"/>
                <a:cs typeface="Times New Roman" pitchFamily="18" charset="0"/>
              </a:rPr>
              <a:t>5. Nếu GPHN bị thu hồi thuộc 1 trong các trường hợp quy định tại các khoản 1, 2, 3, 4 hoặc 6 </a:t>
            </a:r>
            <a:r>
              <a:rPr lang="en-US" sz="2700" b="1" smtClean="0">
                <a:latin typeface="Times New Roman" pitchFamily="18" charset="0"/>
                <a:cs typeface="Times New Roman" pitchFamily="18" charset="0"/>
              </a:rPr>
              <a:t>Điều 20 </a:t>
            </a:r>
            <a:r>
              <a:rPr lang="en-US" sz="2700" smtClean="0">
                <a:latin typeface="Times New Roman" pitchFamily="18" charset="0"/>
                <a:cs typeface="Times New Roman" pitchFamily="18" charset="0"/>
              </a:rPr>
              <a:t>của Luật KCB : </a:t>
            </a:r>
            <a:r>
              <a:rPr lang="en-US" sz="2700" b="1" smtClean="0">
                <a:latin typeface="Times New Roman" pitchFamily="18" charset="0"/>
                <a:cs typeface="Times New Roman" pitchFamily="18" charset="0"/>
              </a:rPr>
              <a:t>Điều 20. Các trường hợp bị cấm hành nghề:  </a:t>
            </a:r>
            <a:r>
              <a:rPr lang="en-US" sz="2700" smtClean="0">
                <a:latin typeface="Times New Roman" pitchFamily="18" charset="0"/>
                <a:cs typeface="Times New Roman" pitchFamily="18" charset="0"/>
              </a:rPr>
              <a:t>(1). Đang bị truy cứu trách nhiệm hình sự về hành vi vi phạm pháp luật có liên quan đến CMKT. (2) Đang trong thời gian thi hành án treo, án phạt cải tạo không giam giữ về hành vi vi phạm pháp luật có liên quan đến CMKT. (3). Đang trong thời gian thử thách đối với người bị kết án phạt tù có liên quan đến CMKT nhưng được tha tù trước thời hạn có điều kiện. (4). Đang trong thời gian thi hành án phạt tù hoặc đang bị áp dụng biện pháp xử lý hành chính đưa vào cơ sở giáo dục bắt buộc, cơ sở cai nghiện bắt buộc. (6).Mất năng lực hành vi dân sự.</a:t>
            </a:r>
          </a:p>
          <a:p>
            <a:pPr algn="just"/>
            <a:r>
              <a:rPr lang="en-US" sz="2700" smtClean="0">
                <a:solidFill>
                  <a:srgbClr val="FF0000"/>
                </a:solidFill>
                <a:latin typeface="Times New Roman" pitchFamily="18" charset="0"/>
                <a:cs typeface="Times New Roman" pitchFamily="18" charset="0"/>
              </a:rPr>
              <a:t>Thì người bị thu hồi GPHN nêu trên nộp hồ sơ muộn quá 60 tháng kể từ ngày có QĐ thu hồi thì </a:t>
            </a:r>
            <a:r>
              <a:rPr lang="en-US" sz="2700" u="sng" smtClean="0">
                <a:solidFill>
                  <a:srgbClr val="FF0000"/>
                </a:solidFill>
                <a:latin typeface="Times New Roman" pitchFamily="18" charset="0"/>
                <a:cs typeface="Times New Roman" pitchFamily="18" charset="0"/>
              </a:rPr>
              <a:t>phải thực hành </a:t>
            </a:r>
            <a:r>
              <a:rPr lang="en-US" sz="2700" smtClean="0">
                <a:solidFill>
                  <a:srgbClr val="FF0000"/>
                </a:solidFill>
                <a:latin typeface="Times New Roman" pitchFamily="18" charset="0"/>
                <a:cs typeface="Times New Roman" pitchFamily="18" charset="0"/>
              </a:rPr>
              <a:t>và phải được kiểm tra ĐGNL hành nghề trước khi đề nghị cấp mới GPHN.</a:t>
            </a:r>
            <a:endParaRPr kumimoji="0" lang="en-US" sz="27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noChangeArrowheads="1"/>
          </p:cNvSpPr>
          <p:nvPr/>
        </p:nvSpPr>
        <p:spPr bwMode="auto">
          <a:xfrm>
            <a:off x="997527" y="637309"/>
            <a:ext cx="10307782" cy="526297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indent="457200" algn="just" fontAlgn="base">
              <a:spcBef>
                <a:spcPct val="0"/>
              </a:spcBef>
              <a:spcAft>
                <a:spcPct val="0"/>
              </a:spcAft>
              <a:tabLst>
                <a:tab pos="542925" algn="l"/>
              </a:tabLst>
            </a:pPr>
            <a:r>
              <a:rPr kumimoji="0" lang="en-US" sz="28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Thuộc</a:t>
            </a:r>
            <a:r>
              <a:rPr kumimoji="0" lang="en-US" sz="2800" b="1"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trường hợp cấp mới (tiếp)</a:t>
            </a:r>
            <a:endParaRPr kumimoji="0" lang="en-US" sz="28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endParaRPr>
          </a:p>
          <a:p>
            <a:pPr indent="457200" algn="just" fontAlgn="base">
              <a:spcBef>
                <a:spcPct val="0"/>
              </a:spcBef>
              <a:spcAft>
                <a:spcPct val="0"/>
              </a:spcAft>
              <a:buFontTx/>
              <a:buChar char="-"/>
              <a:tabLst>
                <a:tab pos="542925" algn="l"/>
              </a:tabLst>
            </a:pP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Khoản 6 Điều 33 Nghị định này: </a:t>
            </a:r>
            <a:r>
              <a:rPr lang="en-US" sz="2800" smtClean="0">
                <a:latin typeface="Times New Roman" pitchFamily="18" charset="0"/>
                <a:cs typeface="Times New Roman" pitchFamily="18" charset="0"/>
              </a:rPr>
              <a:t>6. Đối với trường hợp GPHN bị thu hồi do bị Hội đồng chuyên môn xác định có sai sót CMKT đến mức phải thu hồi GPHN (điểm e khoản 1 Điều 35 của Luật): phải thực hành và phải được kiểm tra đánh giá năng lực HN trước khi thực hiện thủ tục đề nghị cấp mới giấy phép hành nghề.</a:t>
            </a:r>
          </a:p>
          <a:p>
            <a:pPr indent="457200" algn="just" fontAlgn="base">
              <a:spcBef>
                <a:spcPct val="0"/>
              </a:spcBef>
              <a:spcAft>
                <a:spcPct val="0"/>
              </a:spcAft>
              <a:buFontTx/>
              <a:buChar char="-"/>
              <a:tabLst>
                <a:tab pos="542925" algn="l"/>
              </a:tabLst>
            </a:pPr>
            <a:r>
              <a:rPr lang="en-US" sz="2800" smtClean="0">
                <a:latin typeface="Times New Roman" pitchFamily="18" charset="0"/>
                <a:cs typeface="Times New Roman" pitchFamily="18" charset="0"/>
              </a:rPr>
              <a:t> Khoản 7 Điều 33 Nghị định này: 7. Đối với trường hợp GPHN bị thu hồi do người hành nghề lần thứ hai bị Hội đồng chuyên môn xác định có sai sót CMKT đến mức phải </a:t>
            </a:r>
            <a:r>
              <a:rPr lang="en-US" sz="2800" smtClean="0">
                <a:solidFill>
                  <a:srgbClr val="FF0000"/>
                </a:solidFill>
                <a:latin typeface="Times New Roman" pitchFamily="18" charset="0"/>
                <a:cs typeface="Times New Roman" pitchFamily="18" charset="0"/>
              </a:rPr>
              <a:t>đình chỉ hành nghề lần thứ hai </a:t>
            </a:r>
            <a:r>
              <a:rPr lang="en-US" sz="2800" smtClean="0">
                <a:latin typeface="Times New Roman" pitchFamily="18" charset="0"/>
                <a:cs typeface="Times New Roman" pitchFamily="18" charset="0"/>
              </a:rPr>
              <a:t>trong thời hạn của GPHN (điểm g khoản 1 Điều 35 của Luật): chỉ được nộp hồ sơ đề nghị cấp mới GPHN sau 12 tháng kể từ ngày có QĐ thu hồi GPHN.</a:t>
            </a: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F3060C83-F051-4F0E-ABAD-AA0DFC48B21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83C98ABE-055B-441F-B07E-44F97F083C3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29FDB030-9B49-4CED-8CCD-4D99382388AC}"/>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3783CA14-24A1-485C-8B30-D6A5D87987A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9A97C86A-04D6-40F7-AE84-31AB43E6A84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1" name="Isosceles Triangle 30">
            <a:extLst>
              <a:ext uri="{FF2B5EF4-FFF2-40B4-BE49-F238E27FC236}">
                <a16:creationId xmlns:a16="http://schemas.microsoft.com/office/drawing/2014/main" id="{FF9F2414-84E8-453E-B1F3-389FDE8192D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a:extLst>
              <a:ext uri="{FF2B5EF4-FFF2-40B4-BE49-F238E27FC236}">
                <a16:creationId xmlns:a16="http://schemas.microsoft.com/office/drawing/2014/main" id="{3ECA69A1-7536-43AC-85EF-C7106179F5E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Diagram 3">
            <a:extLst>
              <a:ext uri="{FF2B5EF4-FFF2-40B4-BE49-F238E27FC236}">
                <a16:creationId xmlns:a16="http://schemas.microsoft.com/office/drawing/2014/main" id="{C8EE99AE-A4AC-95FC-575F-D2FE71A42823}"/>
              </a:ext>
            </a:extLst>
          </p:cNvPr>
          <p:cNvGraphicFramePr/>
          <p:nvPr>
            <p:extLst>
              <p:ext uri="{D42A27DB-BD31-4B8C-83A1-F6EECF244321}">
                <p14:modId xmlns:p14="http://schemas.microsoft.com/office/powerpoint/2010/main" val="1690384402"/>
              </p:ext>
            </p:extLst>
          </p:nvPr>
        </p:nvGraphicFramePr>
        <p:xfrm>
          <a:off x="1024163" y="904009"/>
          <a:ext cx="10259921" cy="5503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51B9B50F-3303-36EB-26CB-7AF5FC4C3DA6}"/>
              </a:ext>
            </a:extLst>
          </p:cNvPr>
          <p:cNvSpPr txBox="1"/>
          <p:nvPr/>
        </p:nvSpPr>
        <p:spPr>
          <a:xfrm>
            <a:off x="587829" y="697255"/>
            <a:ext cx="4093028" cy="1738938"/>
          </a:xfrm>
          <a:prstGeom prst="rect">
            <a:avLst/>
          </a:prstGeom>
          <a:noFill/>
        </p:spPr>
        <p:txBody>
          <a:bodyPr wrap="square">
            <a:spAutoFit/>
          </a:bodyPr>
          <a:lstStyle/>
          <a:p>
            <a:pPr algn="ctr" defTabSz="786384">
              <a:spcAft>
                <a:spcPts val="600"/>
              </a:spcAft>
            </a:pPr>
            <a:r>
              <a:rPr lang="en-US" sz="2000" b="1">
                <a:solidFill>
                  <a:srgbClr val="FF0000"/>
                </a:solidFill>
                <a:latin typeface="Cambria" panose="02040503050406030204" pitchFamily="18" charset="0"/>
                <a:ea typeface="Cambria" panose="02040503050406030204" pitchFamily="18" charset="0"/>
              </a:rPr>
              <a:t>Tên gọi</a:t>
            </a:r>
          </a:p>
          <a:p>
            <a:pPr algn="ctr" defTabSz="786384">
              <a:spcAft>
                <a:spcPts val="600"/>
              </a:spcAft>
            </a:pPr>
            <a:r>
              <a:rPr lang="en-US" sz="2400" b="1" kern="1200">
                <a:solidFill>
                  <a:srgbClr val="FF0000"/>
                </a:solidFill>
                <a:latin typeface="Cambria" panose="02040503050406030204" pitchFamily="18" charset="0"/>
                <a:ea typeface="Cambria" panose="02040503050406030204" pitchFamily="18" charset="0"/>
              </a:rPr>
              <a:t>“CHỨNG CHỈ HÀNH NGHỀ” </a:t>
            </a:r>
          </a:p>
          <a:p>
            <a:pPr algn="ctr" defTabSz="786384">
              <a:spcAft>
                <a:spcPts val="600"/>
              </a:spcAft>
            </a:pPr>
            <a:r>
              <a:rPr lang="en-US" sz="2400" b="1" kern="1200">
                <a:solidFill>
                  <a:srgbClr val="FF0000"/>
                </a:solidFill>
                <a:latin typeface="Cambria" panose="02040503050406030204" pitchFamily="18" charset="0"/>
                <a:ea typeface="Cambria" panose="02040503050406030204" pitchFamily="18" charset="0"/>
              </a:rPr>
              <a:t>đã được thay thế bằng</a:t>
            </a:r>
          </a:p>
          <a:p>
            <a:pPr algn="ctr" defTabSz="786384">
              <a:spcAft>
                <a:spcPts val="600"/>
              </a:spcAft>
            </a:pPr>
            <a:r>
              <a:rPr lang="en-US" sz="2400" b="1" kern="1200">
                <a:solidFill>
                  <a:srgbClr val="FF0000"/>
                </a:solidFill>
                <a:latin typeface="Cambria" panose="02040503050406030204" pitchFamily="18" charset="0"/>
                <a:ea typeface="Cambria" panose="02040503050406030204" pitchFamily="18" charset="0"/>
              </a:rPr>
              <a:t> “GIẤY PHÉP HÀNH NGHỀ”</a:t>
            </a:r>
            <a:endParaRPr lang="en-US" sz="2000" b="1">
              <a:solidFill>
                <a:srgbClr val="FF000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20386315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1"/>
          <p:cNvSpPr>
            <a:spLocks noChangeArrowheads="1"/>
          </p:cNvSpPr>
          <p:nvPr/>
        </p:nvSpPr>
        <p:spPr bwMode="auto">
          <a:xfrm>
            <a:off x="969817" y="471054"/>
            <a:ext cx="10626438" cy="541686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tab pos="530225" algn="l"/>
              </a:tabLst>
            </a:pPr>
            <a:endPar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p>
            <a:pPr indent="457200" algn="just" fontAlgn="base">
              <a:spcBef>
                <a:spcPct val="0"/>
              </a:spcBef>
              <a:spcAft>
                <a:spcPct val="0"/>
              </a:spcAft>
              <a:buFontTx/>
              <a:buChar char="-"/>
              <a:tabLst>
                <a:tab pos="234950" algn="l"/>
              </a:tabLst>
            </a:pP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Khoản 8 Điều 33 Nghị định này:</a:t>
            </a:r>
            <a:r>
              <a:rPr kumimoji="0" lang="en-US" sz="28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a:t>
            </a:r>
            <a:r>
              <a:rPr lang="en-US" sz="2800" smtClean="0">
                <a:latin typeface="Times New Roman" pitchFamily="18" charset="0"/>
                <a:cs typeface="Times New Roman" pitchFamily="18" charset="0"/>
              </a:rPr>
              <a:t>8. Nếu GPHN bị thu hồi do người hành nghề </a:t>
            </a:r>
            <a:r>
              <a:rPr lang="en-US" sz="2800" smtClean="0">
                <a:solidFill>
                  <a:srgbClr val="FF0000"/>
                </a:solidFill>
                <a:latin typeface="Times New Roman" pitchFamily="18" charset="0"/>
                <a:cs typeface="Times New Roman" pitchFamily="18" charset="0"/>
              </a:rPr>
              <a:t>lần thứ hai</a:t>
            </a:r>
            <a:r>
              <a:rPr lang="en-US" sz="2800" smtClean="0">
                <a:latin typeface="Times New Roman" pitchFamily="18" charset="0"/>
                <a:cs typeface="Times New Roman" pitchFamily="18" charset="0"/>
              </a:rPr>
              <a:t> bị xác định vi phạm đạo đức nghề nghiệp đến mức phải đình chỉ hành nghề trong thời hạn của GPHN (điểm h khoản 1 Điều 35 của Luật): phải hoàn thành việc thực hành và phải được kiểm tra ĐGNL hành nghề trước khi thực hiện thủ tục đề nghị </a:t>
            </a:r>
            <a:r>
              <a:rPr lang="en-US" sz="2800" smtClean="0">
                <a:solidFill>
                  <a:srgbClr val="FF0000"/>
                </a:solidFill>
                <a:latin typeface="Times New Roman" pitchFamily="18" charset="0"/>
                <a:cs typeface="Times New Roman" pitchFamily="18" charset="0"/>
              </a:rPr>
              <a:t>cấp mới GPHN.</a:t>
            </a:r>
          </a:p>
          <a:p>
            <a:pPr indent="457200" algn="just" fontAlgn="base">
              <a:spcBef>
                <a:spcPct val="0"/>
              </a:spcBef>
              <a:spcAft>
                <a:spcPct val="0"/>
              </a:spcAft>
              <a:tabLst>
                <a:tab pos="234950" algn="l"/>
              </a:tabLst>
            </a:pPr>
            <a:endParaRPr lang="en-US" sz="2800" smtClean="0">
              <a:solidFill>
                <a:srgbClr val="FF0000"/>
              </a:solidFill>
              <a:latin typeface="Times New Roman" pitchFamily="18" charset="0"/>
              <a:cs typeface="Times New Roman" pitchFamily="18" charset="0"/>
            </a:endParaRPr>
          </a:p>
          <a:p>
            <a:pPr indent="457200" algn="just" fontAlgn="base">
              <a:spcBef>
                <a:spcPct val="0"/>
              </a:spcBef>
              <a:spcAft>
                <a:spcPct val="0"/>
              </a:spcAft>
              <a:tabLst>
                <a:tab pos="234950" algn="l"/>
              </a:tabLst>
            </a:pPr>
            <a:r>
              <a:rPr kumimoji="0" lang="en-US" sz="28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rPr>
              <a:t>- </a:t>
            </a:r>
            <a:r>
              <a:rPr kumimoji="0" lang="en-US" sz="28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Điểm c khoản 9 Điều 33 Nghị định này:</a:t>
            </a:r>
            <a:r>
              <a:rPr kumimoji="0" lang="en-US" sz="28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a:t>
            </a:r>
            <a:r>
              <a:rPr lang="en-US" sz="2800" smtClean="0">
                <a:latin typeface="Times New Roman" pitchFamily="18" charset="0"/>
                <a:cs typeface="Times New Roman" pitchFamily="18" charset="0"/>
              </a:rPr>
              <a:t>9. Nếu GPHN bị thu hồi do người hành nghề </a:t>
            </a:r>
            <a:r>
              <a:rPr lang="en-US" sz="2800" smtClean="0">
                <a:solidFill>
                  <a:srgbClr val="FF0000"/>
                </a:solidFill>
                <a:latin typeface="Times New Roman" pitchFamily="18" charset="0"/>
                <a:cs typeface="Times New Roman" pitchFamily="18" charset="0"/>
              </a:rPr>
              <a:t>tự đề nghị thu hồi, </a:t>
            </a:r>
            <a:r>
              <a:rPr lang="en-US" sz="2800" smtClean="0">
                <a:latin typeface="Times New Roman" pitchFamily="18" charset="0"/>
                <a:cs typeface="Times New Roman" pitchFamily="18" charset="0"/>
              </a:rPr>
              <a:t>nhưng sau đó đề nghị cấp lại: Thì nếu người bị thu hồi GPHN nộp hồ sơ muộn quá 60 tháng kể từ ngày có QĐ thu hồi thì phải hoàn thành việc thực hành và phải được kiểm tra đánh giá năng lực hành nghề trước khi thực hiện thủ tục đề nghị </a:t>
            </a:r>
            <a:r>
              <a:rPr lang="en-US" sz="2800" smtClean="0">
                <a:solidFill>
                  <a:srgbClr val="FF0000"/>
                </a:solidFill>
                <a:latin typeface="Times New Roman" pitchFamily="18" charset="0"/>
                <a:cs typeface="Times New Roman" pitchFamily="18" charset="0"/>
              </a:rPr>
              <a:t>cấp mới giấy phép hành nghề.</a:t>
            </a:r>
            <a:endParaRPr kumimoji="0" lang="en-US" sz="2800" b="0" i="0" u="none" strike="noStrike" cap="none" normalizeH="0" baseline="0" smtClean="0">
              <a:ln>
                <a:noFill/>
              </a:ln>
              <a:solidFill>
                <a:srgbClr val="FF0000"/>
              </a:solidFill>
              <a:effectLst/>
              <a:latin typeface="Times New Roman" pitchFamily="18" charset="0"/>
              <a:cs typeface="Times New Roman"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71056"/>
            <a:ext cx="10515600" cy="609600"/>
          </a:xfrm>
        </p:spPr>
        <p:txBody>
          <a:bodyPr>
            <a:normAutofit fontScale="90000"/>
          </a:bodyPr>
          <a:lstStyle/>
          <a:p>
            <a:r>
              <a:rPr lang="en-US" sz="2600" b="1" smtClean="0">
                <a:latin typeface="Times New Roman" pitchFamily="18" charset="0"/>
                <a:cs typeface="Times New Roman" pitchFamily="18" charset="0"/>
              </a:rPr>
              <a:t/>
            </a:r>
            <a:br>
              <a:rPr lang="en-US" sz="2600" b="1" smtClean="0">
                <a:latin typeface="Times New Roman" pitchFamily="18" charset="0"/>
                <a:cs typeface="Times New Roman" pitchFamily="18" charset="0"/>
              </a:rPr>
            </a:br>
            <a:r>
              <a:rPr lang="en-US" sz="2600" b="1" smtClean="0">
                <a:latin typeface="Times New Roman" pitchFamily="18" charset="0"/>
                <a:cs typeface="Times New Roman" pitchFamily="18" charset="0"/>
              </a:rPr>
              <a:t>Điều 13 </a:t>
            </a:r>
            <a:r>
              <a:rPr lang="en-US" sz="2800" smtClean="0">
                <a:latin typeface="Times New Roman" pitchFamily="18" charset="0"/>
                <a:cs typeface="Times New Roman" pitchFamily="18" charset="0"/>
              </a:rPr>
              <a:t>(</a:t>
            </a:r>
            <a:r>
              <a:rPr lang="en-US" sz="2800" smtClean="0">
                <a:solidFill>
                  <a:srgbClr val="FF0000"/>
                </a:solidFill>
                <a:latin typeface="Times New Roman" pitchFamily="18" charset="0"/>
                <a:cs typeface="Times New Roman" pitchFamily="18" charset="0"/>
              </a:rPr>
              <a:t>Tiếp K1: Các trường hợp phải cấp mới</a:t>
            </a:r>
            <a:r>
              <a:rPr lang="en-US" sz="2800" smtClean="0">
                <a:latin typeface="Times New Roman" pitchFamily="18" charset="0"/>
                <a:cs typeface="Times New Roman" pitchFamily="18" charset="0"/>
              </a:rPr>
              <a:t>)</a:t>
            </a:r>
            <a:br>
              <a:rPr lang="en-US" sz="2800" smtClean="0">
                <a:latin typeface="Times New Roman" pitchFamily="18" charset="0"/>
                <a:cs typeface="Times New Roman" pitchFamily="18" charset="0"/>
              </a:rPr>
            </a:br>
            <a:endParaRPr lang="en-US" sz="2600" b="1">
              <a:latin typeface="Times New Roman" pitchFamily="18" charset="0"/>
              <a:cs typeface="Times New Roman" pitchFamily="18" charset="0"/>
            </a:endParaRPr>
          </a:p>
        </p:txBody>
      </p:sp>
      <p:sp>
        <p:nvSpPr>
          <p:cNvPr id="3" name="Content Placeholder 2"/>
          <p:cNvSpPr>
            <a:spLocks noGrp="1"/>
          </p:cNvSpPr>
          <p:nvPr>
            <p:ph idx="1"/>
          </p:nvPr>
        </p:nvSpPr>
        <p:spPr>
          <a:xfrm>
            <a:off x="838200" y="1260764"/>
            <a:ext cx="10515600" cy="4916199"/>
          </a:xfrm>
        </p:spPr>
        <p:txBody>
          <a:bodyPr>
            <a:normAutofit/>
          </a:bodyPr>
          <a:lstStyle/>
          <a:p>
            <a:pPr algn="just">
              <a:buNone/>
            </a:pPr>
            <a:r>
              <a:rPr lang="en-US" smtClean="0">
                <a:latin typeface="Times New Roman" pitchFamily="18" charset="0"/>
                <a:cs typeface="Times New Roman" pitchFamily="18" charset="0"/>
              </a:rPr>
              <a:t>d) Người hành nghề không thực hiện thủ tục gia hạn theo quy định tại điểm a khoản 2 Điều 18 Nghị định này.</a:t>
            </a:r>
          </a:p>
          <a:p>
            <a:pPr algn="just">
              <a:buNone/>
            </a:pPr>
            <a:r>
              <a:rPr lang="en-US" smtClean="0">
                <a:latin typeface="Times New Roman" pitchFamily="18" charset="0"/>
                <a:cs typeface="Times New Roman" pitchFamily="18" charset="0"/>
              </a:rPr>
              <a:t>đ) Người hành nghề đã được cơ quan cấp phép thuộc LLVTND cấp  GPHN nhưng không tiếp tục làm việc trong LLVTND và không muốn tiếp tục sử dụng GPHN đã được cấp, có nhu cầu tiếp tục hành nghề tại các cơ sở KCB không thuộc LLVTND mà thời gian kể từ khi chấm dứt hành nghề tại các cơ sở KCB thuộc LLVTND đến khi nộp hồ sơ đề nghị cấp giấy phép hành nghề muộn quá 60 tháng.</a:t>
            </a:r>
          </a:p>
          <a:p>
            <a:pPr algn="just">
              <a:buNone/>
            </a:pPr>
            <a:r>
              <a:rPr lang="en-US" smtClean="0">
                <a:latin typeface="Times New Roman" pitchFamily="18" charset="0"/>
                <a:cs typeface="Times New Roman" pitchFamily="18" charset="0"/>
              </a:rPr>
              <a:t>2. Điều kiện cấp mới giấy phép hành nghề: Thực hiện theo quy định tại khoản 2 Điều 30 của Luật Khám bệnh, chữa bệnh.</a:t>
            </a:r>
          </a:p>
          <a:p>
            <a:endParaRPr 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noChangeArrowheads="1"/>
          </p:cNvSpPr>
          <p:nvPr/>
        </p:nvSpPr>
        <p:spPr bwMode="auto">
          <a:xfrm>
            <a:off x="706582" y="637310"/>
            <a:ext cx="10515599" cy="541686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pPr>
            <a:endParaRPr kumimoji="0" lang="en-US" sz="1000" b="1"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p>
            <a:pPr marL="0" marR="0" lvl="0" indent="457200"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Điều 14. Hồ sơ, thủ tục cấp mới giấy phép hành nghề đối với chức danh chuyên môn là bác sỹ, y sỹ, điều dưỡng, hộ sinh, kỹ thuật y, dinh dưỡng lâm sàng, cấp cứu viên ngoại viện, tâm lý lâm sàng.</a:t>
            </a:r>
          </a:p>
          <a:p>
            <a:endParaRPr lang="en-US" sz="2800" b="1" smtClean="0"/>
          </a:p>
          <a:p>
            <a:r>
              <a:rPr lang="en-US" sz="2800" b="1" smtClean="0">
                <a:latin typeface="Times New Roman" pitchFamily="18" charset="0"/>
                <a:cs typeface="Times New Roman" pitchFamily="18" charset="0"/>
              </a:rPr>
              <a:t>Tiểu mục 2. CẤP LẠI GPHN KCB ĐỐI VỚI CHỨC DANH LÀ BÁC SỸ, Y SỸ, ĐIỀU DƯỠNG, HỘ SINH, KỸ THUẬT Y, DINH DƯỠNG LS , CẤP CỨU VIÊN NGOẠI VIỆN, TÂM LÝ LS. </a:t>
            </a:r>
          </a:p>
          <a:p>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Điều 15. Các trường hợp, điều kiện </a:t>
            </a:r>
            <a:r>
              <a:rPr lang="en-US" sz="2800" b="1" smtClean="0">
                <a:solidFill>
                  <a:srgbClr val="FF0000"/>
                </a:solidFill>
                <a:latin typeface="Times New Roman" pitchFamily="18" charset="0"/>
                <a:cs typeface="Times New Roman" pitchFamily="18" charset="0"/>
              </a:rPr>
              <a:t>cấp lại GPHN </a:t>
            </a:r>
            <a:r>
              <a:rPr lang="en-US" sz="2800" b="1" smtClean="0">
                <a:latin typeface="Times New Roman" pitchFamily="18" charset="0"/>
                <a:cs typeface="Times New Roman" pitchFamily="18" charset="0"/>
              </a:rPr>
              <a:t>đối với chức danh chuyên môn là bác sỹ, y sỹ, điều dưỡng, hộ sinh, kỹ thuật y, dinh dưỡng lâm sàng, cấp cứu viên ngoại viện, tâm lý LS</a:t>
            </a:r>
            <a:endParaRPr kumimoji="0" lang="en-US" sz="28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457200" algn="just"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1"/>
          <p:cNvSpPr>
            <a:spLocks noChangeArrowheads="1"/>
          </p:cNvSpPr>
          <p:nvPr/>
        </p:nvSpPr>
        <p:spPr bwMode="auto">
          <a:xfrm>
            <a:off x="540327" y="215582"/>
            <a:ext cx="11285228" cy="5893921"/>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l" defTabSz="914400" rtl="0" eaLnBrk="1" fontAlgn="base" latinLnBrk="0" hangingPunct="1">
              <a:lnSpc>
                <a:spcPct val="100000"/>
              </a:lnSpc>
              <a:spcBef>
                <a:spcPct val="0"/>
              </a:spcBef>
              <a:spcAft>
                <a:spcPct val="0"/>
              </a:spcAft>
              <a:buClrTx/>
              <a:buSzTx/>
              <a:buFontTx/>
              <a:buNone/>
            </a:pPr>
            <a:r>
              <a:rPr lang="en-US" sz="2600" b="1" smtClean="0">
                <a:solidFill>
                  <a:srgbClr val="000000"/>
                </a:solidFill>
                <a:latin typeface="Times New Roman" pitchFamily="18" charset="0"/>
                <a:ea typeface="Times New Roman" pitchFamily="18" charset="0"/>
                <a:cs typeface="Times New Roman" pitchFamily="18" charset="0"/>
              </a:rPr>
              <a:t>Điều 15 (tiếp) </a:t>
            </a:r>
          </a:p>
          <a:p>
            <a:pPr marR="0" lvl="0" algn="l" defTabSz="914400" rtl="0" eaLnBrk="1" fontAlgn="base" latinLnBrk="0" hangingPunct="1">
              <a:lnSpc>
                <a:spcPct val="100000"/>
              </a:lnSpc>
              <a:spcBef>
                <a:spcPct val="0"/>
              </a:spcBef>
              <a:spcAft>
                <a:spcPct val="0"/>
              </a:spcAft>
              <a:buClrTx/>
              <a:buSzTx/>
              <a:buFontTx/>
              <a:buNone/>
            </a:pPr>
            <a:r>
              <a:rPr kumimoji="0" lang="en-US" sz="27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rPr>
              <a:t>1. Cấp lại GPHN áp dụng đối với các trường hợp sau:</a:t>
            </a:r>
            <a:endParaRPr kumimoji="0" lang="en-US" sz="2700" b="0" i="0" u="none" strike="noStrike" cap="none" normalizeH="0" baseline="0" smtClean="0">
              <a:ln>
                <a:noFill/>
              </a:ln>
              <a:solidFill>
                <a:srgbClr val="FF0000"/>
              </a:solidFill>
              <a:effectLst/>
              <a:latin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AutoNum type="alphaLcParenR"/>
              <a:tabLst>
                <a:tab pos="593725" algn="l"/>
              </a:tabLst>
            </a:pP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Giấy phép hành nghề bị mất hoặc hư hỏng.</a:t>
            </a:r>
          </a:p>
          <a:p>
            <a:pPr marL="0" marR="0" lvl="0" indent="457200" algn="l" defTabSz="914400" rtl="0" eaLnBrk="0" fontAlgn="base" latinLnBrk="0" hangingPunct="0">
              <a:lnSpc>
                <a:spcPct val="100000"/>
              </a:lnSpc>
              <a:spcBef>
                <a:spcPct val="0"/>
              </a:spcBef>
              <a:spcAft>
                <a:spcPct val="0"/>
              </a:spcAft>
              <a:buClrTx/>
              <a:buSzTx/>
              <a:buFontTx/>
              <a:buAutoNum type="alphaLcParenR"/>
              <a:tabLst>
                <a:tab pos="593725" algn="l"/>
              </a:tabLst>
            </a:pPr>
            <a:r>
              <a:rPr kumimoji="0" lang="vi-VN"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Thay đổi thông tin hoặc có sai sót thông tin</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trong GPHN</a:t>
            </a:r>
          </a:p>
          <a:p>
            <a:r>
              <a:rPr lang="en-US" sz="2700" smtClean="0">
                <a:latin typeface="Times New Roman" pitchFamily="18" charset="0"/>
                <a:cs typeface="Times New Roman" pitchFamily="18" charset="0"/>
              </a:rPr>
              <a:t>c) Bị thu hồi trong 1 số trường hợp được phép cấp lại GPHN </a:t>
            </a:r>
          </a:p>
          <a:p>
            <a:r>
              <a:rPr lang="en-US" sz="2700" smtClean="0">
                <a:latin typeface="Times New Roman" pitchFamily="18" charset="0"/>
                <a:cs typeface="Times New Roman" pitchFamily="18" charset="0"/>
              </a:rPr>
              <a:t>d) Giấy phép hành nghề được cấp không đúng thẩm quyền</a:t>
            </a:r>
          </a:p>
          <a:p>
            <a:r>
              <a:rPr lang="en-US" sz="2700" smtClean="0">
                <a:latin typeface="Times New Roman" pitchFamily="18" charset="0"/>
                <a:cs typeface="Times New Roman" pitchFamily="18" charset="0"/>
              </a:rPr>
              <a:t>đ) Người hành nghề đã được BQP, BCA cấp GPHN nhưng không tiếp tục làm việc trong LLVTND, nghỉ làm tại cơ sở KCB BQP, BCA dưới 24 tháng tính đến thời điểm nộp hồ sơ.</a:t>
            </a:r>
          </a:p>
          <a:p>
            <a:r>
              <a:rPr lang="en-US" sz="2700" smtClean="0">
                <a:latin typeface="Times New Roman" pitchFamily="18" charset="0"/>
                <a:cs typeface="Times New Roman" pitchFamily="18" charset="0"/>
              </a:rPr>
              <a:t>e) Người hành nghề đã được BQP, BCA cấp GPHN nhưng không tiếp tục làm việc trong LLVTND và chấm dứt hành nghề tại cơ sở KCB thuộc LLVTND đến khi nộp hồ sơ từ trên 24 tháng đến dưới 60 tháng.</a:t>
            </a:r>
          </a:p>
          <a:p>
            <a:r>
              <a:rPr lang="en-US" sz="2700" smtClean="0">
                <a:solidFill>
                  <a:srgbClr val="FF0000"/>
                </a:solidFill>
                <a:latin typeface="Times New Roman" pitchFamily="18" charset="0"/>
                <a:cs typeface="Times New Roman" pitchFamily="18" charset="0"/>
              </a:rPr>
              <a:t>2. Điều kiện cấp lại giấy phép hành nghề</a:t>
            </a:r>
            <a:r>
              <a:rPr lang="en-US" sz="2700" smtClean="0">
                <a:latin typeface="Times New Roman" pitchFamily="18" charset="0"/>
                <a:cs typeface="Times New Roman" pitchFamily="18" charset="0"/>
              </a:rPr>
              <a:t>: Thực hiện theo quy định tại khoản 2 Điều 31 của Luật Khám bệnh, chữa bệnh.</a:t>
            </a:r>
            <a:endParaRPr kumimoji="0" lang="en-US" sz="27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1"/>
          <p:cNvSpPr>
            <a:spLocks noChangeArrowheads="1"/>
          </p:cNvSpPr>
          <p:nvPr/>
        </p:nvSpPr>
        <p:spPr bwMode="auto">
          <a:xfrm>
            <a:off x="955964" y="290945"/>
            <a:ext cx="10931236" cy="624786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algn="just" defTabSz="914400" rtl="0" eaLnBrk="1" fontAlgn="base" latinLnBrk="0" hangingPunct="1">
              <a:lnSpc>
                <a:spcPct val="100000"/>
              </a:lnSpc>
              <a:spcBef>
                <a:spcPct val="0"/>
              </a:spcBef>
              <a:spcAft>
                <a:spcPct val="0"/>
              </a:spcAft>
              <a:buClrTx/>
              <a:buSzTx/>
              <a:buFontTx/>
              <a:buNone/>
              <a:tabLst/>
            </a:pPr>
            <a:r>
              <a:rPr kumimoji="0" lang="en-US" sz="26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Điều 16. Hồ sơ, thủ tục cấp lại giấy phép hành nghề</a:t>
            </a:r>
          </a:p>
          <a:p>
            <a:pPr algn="ctr"/>
            <a:r>
              <a:rPr lang="en-US" sz="2600" b="1" smtClean="0">
                <a:latin typeface="Times New Roman" pitchFamily="18" charset="0"/>
                <a:cs typeface="Times New Roman" pitchFamily="18" charset="0"/>
              </a:rPr>
              <a:t>Tiểu mục 3. GIA HẠN GPHN KCB</a:t>
            </a:r>
            <a:r>
              <a:rPr lang="en-US" sz="2600" smtClean="0">
                <a:latin typeface="Times New Roman" pitchFamily="18" charset="0"/>
                <a:cs typeface="Times New Roman" pitchFamily="18" charset="0"/>
              </a:rPr>
              <a:t> </a:t>
            </a:r>
          </a:p>
          <a:p>
            <a:r>
              <a:rPr lang="en-US" sz="2600" b="1" smtClean="0">
                <a:latin typeface="Times New Roman" pitchFamily="18" charset="0"/>
                <a:cs typeface="Times New Roman" pitchFamily="18" charset="0"/>
              </a:rPr>
              <a:t>Điều 17. Trường hợp, điều kiện gia hạn giấy phép hành nghề</a:t>
            </a:r>
            <a:endParaRPr lang="en-US" sz="2600" smtClean="0">
              <a:latin typeface="Times New Roman" pitchFamily="18" charset="0"/>
              <a:cs typeface="Times New Roman" pitchFamily="18" charset="0"/>
            </a:endParaRPr>
          </a:p>
          <a:p>
            <a:r>
              <a:rPr lang="en-US" sz="2600" smtClean="0">
                <a:latin typeface="Times New Roman" pitchFamily="18" charset="0"/>
                <a:cs typeface="Times New Roman" pitchFamily="18" charset="0"/>
              </a:rPr>
              <a:t>1. </a:t>
            </a:r>
            <a:r>
              <a:rPr lang="en-US" sz="2600" smtClean="0">
                <a:solidFill>
                  <a:srgbClr val="FF0000"/>
                </a:solidFill>
                <a:latin typeface="Times New Roman" pitchFamily="18" charset="0"/>
                <a:cs typeface="Times New Roman" pitchFamily="18" charset="0"/>
              </a:rPr>
              <a:t>Gia hạn giấy phép hành nghề áp dụng đối với GPHN hết thời hạn 5 năm</a:t>
            </a:r>
          </a:p>
          <a:p>
            <a:r>
              <a:rPr lang="en-US" sz="2600" smtClean="0">
                <a:latin typeface="Times New Roman" pitchFamily="18" charset="0"/>
                <a:cs typeface="Times New Roman" pitchFamily="18" charset="0"/>
              </a:rPr>
              <a:t>2. Điều kiện gia hạn giấy phép hành nghề</a:t>
            </a:r>
          </a:p>
          <a:p>
            <a:r>
              <a:rPr lang="en-US" sz="2600" b="1" smtClean="0">
                <a:latin typeface="Times New Roman" pitchFamily="18" charset="0"/>
                <a:cs typeface="Times New Roman" pitchFamily="18" charset="0"/>
              </a:rPr>
              <a:t>Điều 18. Hồ sơ, thủ tục gia hạn giấy phép hành nghề</a:t>
            </a:r>
          </a:p>
          <a:p>
            <a:pPr algn="ctr"/>
            <a:r>
              <a:rPr lang="en-US" sz="2600" b="1" smtClean="0">
                <a:latin typeface="Times New Roman" pitchFamily="18" charset="0"/>
                <a:cs typeface="Times New Roman" pitchFamily="18" charset="0"/>
              </a:rPr>
              <a:t>Tiểu mục 4. ĐIỀU CHỈNH GIẤY PHÉP HÀNH NGHỀ</a:t>
            </a:r>
            <a:endParaRPr lang="en-US" sz="2600" smtClean="0">
              <a:latin typeface="Times New Roman" pitchFamily="18" charset="0"/>
              <a:cs typeface="Times New Roman" pitchFamily="18" charset="0"/>
            </a:endParaRPr>
          </a:p>
          <a:p>
            <a:pPr algn="just"/>
            <a:r>
              <a:rPr lang="en-US" sz="2600" smtClean="0">
                <a:latin typeface="Times New Roman" pitchFamily="18" charset="0"/>
                <a:cs typeface="Times New Roman" pitchFamily="18" charset="0"/>
              </a:rPr>
              <a:t> </a:t>
            </a:r>
            <a:r>
              <a:rPr lang="en-US" sz="2600" b="1" smtClean="0">
                <a:latin typeface="Times New Roman" pitchFamily="18" charset="0"/>
                <a:cs typeface="Times New Roman" pitchFamily="18" charset="0"/>
              </a:rPr>
              <a:t>Điều 19. Trường hợp, điều kiện cấp điều chỉnh giấy phép hành nghề</a:t>
            </a:r>
          </a:p>
          <a:p>
            <a:pPr algn="just"/>
            <a:r>
              <a:rPr lang="en-US" sz="2600" smtClean="0">
                <a:solidFill>
                  <a:srgbClr val="FF0000"/>
                </a:solidFill>
                <a:latin typeface="Times New Roman" pitchFamily="18" charset="0"/>
                <a:cs typeface="Times New Roman" pitchFamily="18" charset="0"/>
              </a:rPr>
              <a:t>1. Điều chỉnh giấy phép hành nghề áp dụng đối với các trường hợp sau:</a:t>
            </a:r>
          </a:p>
          <a:p>
            <a:pPr algn="just"/>
            <a:r>
              <a:rPr lang="en-US" sz="2600" smtClean="0">
                <a:latin typeface="Times New Roman" pitchFamily="18" charset="0"/>
                <a:cs typeface="Times New Roman" pitchFamily="18" charset="0"/>
              </a:rPr>
              <a:t>a) Đã được cấp GPHN chưa có chuyên khoa và đề nghị bổ sung thêm CK.</a:t>
            </a:r>
          </a:p>
          <a:p>
            <a:pPr algn="just"/>
            <a:r>
              <a:rPr lang="en-US" sz="2600" smtClean="0">
                <a:latin typeface="Times New Roman" pitchFamily="18" charset="0"/>
                <a:cs typeface="Times New Roman" pitchFamily="18" charset="0"/>
              </a:rPr>
              <a:t>b) Đã được cấp GPHN, có CK nhưng đề nghị bổ sung thêm CK khác.</a:t>
            </a:r>
          </a:p>
          <a:p>
            <a:pPr algn="just"/>
            <a:r>
              <a:rPr lang="en-US" sz="2600" smtClean="0">
                <a:latin typeface="Times New Roman" pitchFamily="18" charset="0"/>
                <a:cs typeface="Times New Roman" pitchFamily="18" charset="0"/>
              </a:rPr>
              <a:t>c) Đã được cấp GPHN, đã có CK nhưng đề nghị thay đổi CK đã được cho phép hành nghề bằng CK khác và không hành nghề theo CK đã được cấp trước đó;</a:t>
            </a:r>
          </a:p>
          <a:p>
            <a:pPr algn="just"/>
            <a:r>
              <a:rPr lang="en-US" sz="2600" smtClean="0">
                <a:latin typeface="Times New Roman" pitchFamily="18" charset="0"/>
                <a:cs typeface="Times New Roman" pitchFamily="18" charset="0"/>
              </a:rPr>
              <a:t>d) </a:t>
            </a:r>
            <a:r>
              <a:rPr lang="vi-VN" sz="2600" smtClean="0">
                <a:latin typeface="Times New Roman" pitchFamily="18" charset="0"/>
                <a:cs typeface="Times New Roman" pitchFamily="18" charset="0"/>
              </a:rPr>
              <a:t>Đã được cấp </a:t>
            </a:r>
            <a:r>
              <a:rPr lang="en-US" sz="2600" smtClean="0">
                <a:latin typeface="Times New Roman" pitchFamily="18" charset="0"/>
                <a:cs typeface="Times New Roman" pitchFamily="18" charset="0"/>
              </a:rPr>
              <a:t>GPHN </a:t>
            </a:r>
            <a:r>
              <a:rPr lang="vi-VN" sz="2600" smtClean="0">
                <a:latin typeface="Times New Roman" pitchFamily="18" charset="0"/>
                <a:cs typeface="Times New Roman" pitchFamily="18" charset="0"/>
              </a:rPr>
              <a:t>và sau đó có thêm </a:t>
            </a:r>
            <a:r>
              <a:rPr lang="en-US" sz="2600" smtClean="0">
                <a:latin typeface="Times New Roman" pitchFamily="18" charset="0"/>
                <a:cs typeface="Times New Roman" pitchFamily="18" charset="0"/>
              </a:rPr>
              <a:t>GCN </a:t>
            </a:r>
            <a:r>
              <a:rPr lang="vi-VN" sz="2600" smtClean="0">
                <a:latin typeface="Times New Roman" pitchFamily="18" charset="0"/>
                <a:cs typeface="Times New Roman" pitchFamily="18" charset="0"/>
              </a:rPr>
              <a:t>bài thuốc gia truyền hoặc </a:t>
            </a:r>
            <a:r>
              <a:rPr lang="en-US" sz="2600" smtClean="0">
                <a:latin typeface="Times New Roman" pitchFamily="18" charset="0"/>
                <a:cs typeface="Times New Roman" pitchFamily="18" charset="0"/>
              </a:rPr>
              <a:t>GCN </a:t>
            </a:r>
            <a:r>
              <a:rPr lang="vi-VN" sz="2600" smtClean="0">
                <a:latin typeface="Times New Roman" pitchFamily="18" charset="0"/>
                <a:cs typeface="Times New Roman" pitchFamily="18" charset="0"/>
              </a:rPr>
              <a:t>người có phương pháp chữa bệnh gia truyền</a:t>
            </a:r>
            <a:endParaRPr kumimoji="0" lang="en-US" sz="26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1"/>
          <p:cNvSpPr>
            <a:spLocks noChangeArrowheads="1"/>
          </p:cNvSpPr>
          <p:nvPr/>
        </p:nvSpPr>
        <p:spPr bwMode="auto">
          <a:xfrm>
            <a:off x="942108" y="332507"/>
            <a:ext cx="10183092" cy="5986254"/>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R="0" lvl="0" indent="55563"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Điều 20. Hồ sơ, thủ tục điều chỉnh giấy phép hành nghề</a:t>
            </a:r>
          </a:p>
          <a:p>
            <a:pPr algn="ctr">
              <a:spcAft>
                <a:spcPts val="600"/>
              </a:spcAft>
            </a:pPr>
            <a:r>
              <a:rPr lang="en-US" sz="2800" b="1" smtClean="0">
                <a:latin typeface="Times New Roman" pitchFamily="18" charset="0"/>
                <a:cs typeface="Times New Roman" pitchFamily="18" charset="0"/>
              </a:rPr>
              <a:t>Mục 5. CẤP GPHN KCB CHO LƯƠNG Y, NGƯỜI CÓ BTGT HOẶC CÓ PHƯƠNG PHÁP CHỮA BỆNH GIA TRUYỀN</a:t>
            </a:r>
            <a:endParaRPr lang="en-US" sz="2800" smtClean="0">
              <a:latin typeface="Times New Roman" pitchFamily="18" charset="0"/>
              <a:cs typeface="Times New Roman" pitchFamily="18" charset="0"/>
            </a:endParaRPr>
          </a:p>
          <a:p>
            <a:pPr algn="ctr">
              <a:lnSpc>
                <a:spcPct val="150000"/>
              </a:lnSpc>
            </a:pPr>
            <a:r>
              <a:rPr lang="en-US" sz="2800" b="1" smtClean="0">
                <a:latin typeface="Times New Roman" pitchFamily="18" charset="0"/>
                <a:cs typeface="Times New Roman" pitchFamily="18" charset="0"/>
              </a:rPr>
              <a:t>Tiểu mục 1. CẤP MỚI GIẤY PHÉP HÀNH NGHỀ</a:t>
            </a:r>
            <a:endParaRPr lang="en-US" sz="2800" smtClean="0">
              <a:latin typeface="Times New Roman" pitchFamily="18" charset="0"/>
              <a:cs typeface="Times New Roman" pitchFamily="18" charset="0"/>
            </a:endParaRPr>
          </a:p>
          <a:p>
            <a:r>
              <a:rPr lang="en-US" sz="2800" smtClean="0">
                <a:latin typeface="Times New Roman" pitchFamily="18" charset="0"/>
                <a:cs typeface="Times New Roman" pitchFamily="18" charset="0"/>
              </a:rPr>
              <a:t> </a:t>
            </a:r>
          </a:p>
          <a:p>
            <a:r>
              <a:rPr lang="en-US" sz="2800" b="1" smtClean="0">
                <a:latin typeface="Times New Roman" pitchFamily="18" charset="0"/>
                <a:cs typeface="Times New Roman" pitchFamily="18" charset="0"/>
              </a:rPr>
              <a:t>Điều 21. Các trường hợp, điều kiện cấp mới giấy phép hành nghề</a:t>
            </a:r>
          </a:p>
          <a:p>
            <a:r>
              <a:rPr lang="en-US" sz="2800" smtClean="0">
                <a:solidFill>
                  <a:srgbClr val="FF0000"/>
                </a:solidFill>
                <a:latin typeface="Times New Roman" pitchFamily="18" charset="0"/>
                <a:cs typeface="Times New Roman" pitchFamily="18" charset="0"/>
              </a:rPr>
              <a:t>1. Cấp mới GPHN áp dụng đối với các trường hợp sau</a:t>
            </a:r>
            <a:r>
              <a:rPr lang="en-US" sz="2800" smtClean="0">
                <a:latin typeface="Times New Roman" pitchFamily="18" charset="0"/>
                <a:cs typeface="Times New Roman" pitchFamily="18" charset="0"/>
              </a:rPr>
              <a:t>:</a:t>
            </a:r>
          </a:p>
          <a:p>
            <a:r>
              <a:rPr lang="en-US" sz="2800" smtClean="0">
                <a:latin typeface="Times New Roman" pitchFamily="18" charset="0"/>
                <a:cs typeface="Times New Roman" pitchFamily="18" charset="0"/>
              </a:rPr>
              <a:t>a) Người lần đầu tiên đề nghị cấp GPHN</a:t>
            </a:r>
          </a:p>
          <a:p>
            <a:r>
              <a:rPr lang="en-US" sz="2800" smtClean="0">
                <a:latin typeface="Times New Roman" pitchFamily="18" charset="0"/>
                <a:cs typeface="Times New Roman" pitchFamily="18" charset="0"/>
              </a:rPr>
              <a:t>b) Người hành nghề thay đổi chức danh CM đã được ghi trên GPHN</a:t>
            </a:r>
          </a:p>
          <a:p>
            <a:r>
              <a:rPr lang="en-US" sz="2800" smtClean="0">
                <a:latin typeface="Times New Roman" pitchFamily="18" charset="0"/>
                <a:cs typeface="Times New Roman" pitchFamily="18" charset="0"/>
              </a:rPr>
              <a:t>c) Người đã được cấp GPHN nhưng bị thu hồi</a:t>
            </a:r>
          </a:p>
          <a:p>
            <a:r>
              <a:rPr lang="en-US" sz="2800" smtClean="0">
                <a:latin typeface="Times New Roman" pitchFamily="18" charset="0"/>
                <a:cs typeface="Times New Roman" pitchFamily="18" charset="0"/>
              </a:rPr>
              <a:t>d) Người hành nghề không thực hiện thủ tục gia hạn</a:t>
            </a:r>
          </a:p>
          <a:p>
            <a:r>
              <a:rPr lang="en-US" sz="2800" smtClean="0">
                <a:latin typeface="Times New Roman" pitchFamily="18" charset="0"/>
                <a:cs typeface="Times New Roman" pitchFamily="18" charset="0"/>
              </a:rPr>
              <a:t>2. Điều kiện cấp mới giấy phép hành nghề: Thực hiện theo quy định tại khoản 3 Điều 30 của Luật Khám bệnh, chữa bệnh.</a:t>
            </a:r>
            <a:endParaRPr kumimoji="0" lang="en-US" sz="26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84909" y="706582"/>
            <a:ext cx="11430000" cy="5693866"/>
          </a:xfrm>
          <a:prstGeom prst="rect">
            <a:avLst/>
          </a:prstGeom>
        </p:spPr>
        <p:txBody>
          <a:bodyPr wrap="square">
            <a:spAutoFit/>
          </a:bodyPr>
          <a:lstStyle/>
          <a:p>
            <a:r>
              <a:rPr lang="vi-VN" sz="2800" b="1" smtClean="0">
                <a:latin typeface="Times New Roman" pitchFamily="18" charset="0"/>
                <a:cs typeface="Times New Roman" pitchFamily="18" charset="0"/>
              </a:rPr>
              <a:t>Điều 22. Hồ sơ, thủ tục cấp mới </a:t>
            </a:r>
            <a:r>
              <a:rPr lang="en-US" sz="2800" b="1" smtClean="0">
                <a:latin typeface="Times New Roman" pitchFamily="18" charset="0"/>
                <a:cs typeface="Times New Roman" pitchFamily="18" charset="0"/>
              </a:rPr>
              <a:t>GPHN </a:t>
            </a:r>
            <a:r>
              <a:rPr lang="vi-VN" sz="2800" b="1" smtClean="0">
                <a:latin typeface="Times New Roman" pitchFamily="18" charset="0"/>
                <a:cs typeface="Times New Roman" pitchFamily="18" charset="0"/>
              </a:rPr>
              <a:t>đối với lương y, người có bài thuốc gia truyền hoặc có phương pháp chữa bệnh gia truyền</a:t>
            </a:r>
            <a:endParaRPr lang="en-US" sz="2800" b="1" smtClean="0">
              <a:latin typeface="Times New Roman" pitchFamily="18" charset="0"/>
              <a:cs typeface="Times New Roman" pitchFamily="18" charset="0"/>
            </a:endParaRPr>
          </a:p>
          <a:p>
            <a:endParaRPr lang="en-US" sz="2800" b="1" smtClean="0">
              <a:latin typeface="Times New Roman" pitchFamily="18" charset="0"/>
              <a:cs typeface="Times New Roman" pitchFamily="18" charset="0"/>
            </a:endParaRPr>
          </a:p>
          <a:p>
            <a:pPr algn="ctr"/>
            <a:r>
              <a:rPr lang="en-US" sz="2800" b="1" smtClean="0">
                <a:latin typeface="Times New Roman" pitchFamily="18" charset="0"/>
                <a:cs typeface="Times New Roman" pitchFamily="18" charset="0"/>
              </a:rPr>
              <a:t>Tiểu mục 2. CẤP LẠI GPHN CHO LƯƠNG Y, NGƯỜI CÓ BTGT HOẶC CÓ PP CHỮA BỆNH GIA TRUYỀN</a:t>
            </a:r>
            <a:r>
              <a:rPr lang="en-US" sz="2800" smtClean="0">
                <a:latin typeface="Times New Roman" pitchFamily="18" charset="0"/>
                <a:cs typeface="Times New Roman" pitchFamily="18" charset="0"/>
              </a:rPr>
              <a:t> </a:t>
            </a:r>
          </a:p>
          <a:p>
            <a:r>
              <a:rPr lang="en-US" sz="2800" b="1" smtClean="0">
                <a:latin typeface="Times New Roman" pitchFamily="18" charset="0"/>
                <a:cs typeface="Times New Roman" pitchFamily="18" charset="0"/>
              </a:rPr>
              <a:t>Điều 23. Các trường hợp, điều kiện cấp lại GPHN</a:t>
            </a:r>
            <a:endParaRPr lang="en-US" sz="2800" smtClean="0">
              <a:latin typeface="Times New Roman" pitchFamily="18" charset="0"/>
              <a:cs typeface="Times New Roman" pitchFamily="18" charset="0"/>
            </a:endParaRPr>
          </a:p>
          <a:p>
            <a:r>
              <a:rPr lang="en-US" sz="2800" b="1" smtClean="0">
                <a:latin typeface="Times New Roman" pitchFamily="18" charset="0"/>
                <a:cs typeface="Times New Roman" pitchFamily="18" charset="0"/>
              </a:rPr>
              <a:t>Điều 24. Hồ sơ, thủ tục cấp lại GPHN</a:t>
            </a:r>
          </a:p>
          <a:p>
            <a:pPr algn="ctr"/>
            <a:r>
              <a:rPr lang="en-US" sz="2800" b="1" smtClean="0">
                <a:latin typeface="Times New Roman" pitchFamily="18" charset="0"/>
                <a:cs typeface="Times New Roman" pitchFamily="18" charset="0"/>
              </a:rPr>
              <a:t>Tiểu mục 3. GIA HẠN GPHN</a:t>
            </a:r>
            <a:r>
              <a:rPr lang="en-US" sz="2800" smtClean="0">
                <a:latin typeface="Times New Roman" pitchFamily="18" charset="0"/>
                <a:cs typeface="Times New Roman" pitchFamily="18" charset="0"/>
              </a:rPr>
              <a:t> </a:t>
            </a:r>
            <a:r>
              <a:rPr lang="en-US" sz="2800" b="1" smtClean="0">
                <a:latin typeface="Times New Roman" pitchFamily="18" charset="0"/>
                <a:cs typeface="Times New Roman" pitchFamily="18" charset="0"/>
              </a:rPr>
              <a:t> CHO LƯƠNG Y, NGƯỜI CÓ BTGT HOẶC CÓ PP CHỮA BỆNH GIA TRUYỀN</a:t>
            </a:r>
          </a:p>
          <a:p>
            <a:pPr algn="ctr"/>
            <a:endParaRPr lang="en-US" sz="2800" smtClean="0">
              <a:latin typeface="Times New Roman" pitchFamily="18" charset="0"/>
              <a:cs typeface="Times New Roman" pitchFamily="18" charset="0"/>
            </a:endParaRPr>
          </a:p>
          <a:p>
            <a:r>
              <a:rPr lang="en-US" sz="2800" b="1" smtClean="0">
                <a:latin typeface="Times New Roman" pitchFamily="18" charset="0"/>
                <a:cs typeface="Times New Roman" pitchFamily="18" charset="0"/>
              </a:rPr>
              <a:t>Điều 25. Các trường hợp, điều kiện gia hạn GPHN cho lương y, người có bài thuốc gia truyền hoặc có phương pháp chữa bệnh gia truyền</a:t>
            </a:r>
          </a:p>
          <a:p>
            <a:r>
              <a:rPr lang="en-US" sz="2800" b="1" smtClean="0">
                <a:latin typeface="Times New Roman" pitchFamily="18" charset="0"/>
                <a:cs typeface="Times New Roman" pitchFamily="18" charset="0"/>
              </a:rPr>
              <a:t>Điều 26. Hồ sơ, thủ tục gia hạn giấy phép hành nghề</a:t>
            </a:r>
            <a:endParaRPr lang="en-US" sz="2600">
              <a:latin typeface="Times New Roman" pitchFamily="18" charset="0"/>
              <a:cs typeface="Times New Roman"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4584" y="371475"/>
            <a:ext cx="10698480" cy="6217087"/>
          </a:xfrm>
          <a:prstGeom prst="rect">
            <a:avLst/>
          </a:prstGeom>
        </p:spPr>
        <p:txBody>
          <a:bodyPr wrap="square">
            <a:spAutoFit/>
          </a:bodyPr>
          <a:lstStyle/>
          <a:p>
            <a:pPr algn="ctr">
              <a:spcBef>
                <a:spcPts val="400"/>
              </a:spcBef>
              <a:spcAft>
                <a:spcPts val="400"/>
              </a:spcAft>
            </a:pPr>
            <a:r>
              <a:rPr lang="en-US" sz="2700" b="1" smtClean="0">
                <a:solidFill>
                  <a:srgbClr val="222222"/>
                </a:solidFill>
                <a:latin typeface="Times New Roman" pitchFamily="18" charset="0"/>
                <a:ea typeface="Arial"/>
                <a:cs typeface="Times New Roman" pitchFamily="18" charset="0"/>
                <a:sym typeface="Arial"/>
              </a:rPr>
              <a:t>QUY ĐỊNH CHUYỂN TIẾP VIỆC THỰC HÀNH</a:t>
            </a:r>
          </a:p>
          <a:p>
            <a:pPr algn="just">
              <a:spcBef>
                <a:spcPts val="400"/>
              </a:spcBef>
              <a:spcAft>
                <a:spcPts val="400"/>
              </a:spcAft>
            </a:pPr>
            <a:r>
              <a:rPr lang="vi-VN" sz="2700" smtClean="0">
                <a:solidFill>
                  <a:srgbClr val="222222"/>
                </a:solidFill>
                <a:latin typeface="Times New Roman" pitchFamily="18" charset="0"/>
                <a:ea typeface="Arial"/>
                <a:cs typeface="Times New Roman" pitchFamily="18" charset="0"/>
                <a:sym typeface="Arial"/>
              </a:rPr>
              <a:t>1. Đối với trường hợp người đã bắt đầu thực hành từ trước ngày 01</a:t>
            </a:r>
            <a:r>
              <a:rPr lang="en-US" sz="2700" smtClean="0">
                <a:solidFill>
                  <a:srgbClr val="222222"/>
                </a:solidFill>
                <a:latin typeface="Times New Roman" pitchFamily="18" charset="0"/>
                <a:ea typeface="Arial"/>
                <a:cs typeface="Times New Roman" pitchFamily="18" charset="0"/>
                <a:sym typeface="Arial"/>
              </a:rPr>
              <a:t>/</a:t>
            </a:r>
            <a:r>
              <a:rPr lang="vi-VN" sz="2700" smtClean="0">
                <a:solidFill>
                  <a:srgbClr val="222222"/>
                </a:solidFill>
                <a:latin typeface="Times New Roman" pitchFamily="18" charset="0"/>
                <a:ea typeface="Arial"/>
                <a:cs typeface="Times New Roman" pitchFamily="18" charset="0"/>
                <a:sym typeface="Arial"/>
              </a:rPr>
              <a:t>01</a:t>
            </a:r>
            <a:r>
              <a:rPr lang="en-US" sz="2700" smtClean="0">
                <a:solidFill>
                  <a:srgbClr val="222222"/>
                </a:solidFill>
                <a:latin typeface="Times New Roman" pitchFamily="18" charset="0"/>
                <a:ea typeface="Arial"/>
                <a:cs typeface="Times New Roman" pitchFamily="18" charset="0"/>
                <a:sym typeface="Arial"/>
              </a:rPr>
              <a:t>/</a:t>
            </a:r>
            <a:r>
              <a:rPr lang="vi-VN" sz="2700" smtClean="0">
                <a:solidFill>
                  <a:srgbClr val="222222"/>
                </a:solidFill>
                <a:latin typeface="Times New Roman" pitchFamily="18" charset="0"/>
                <a:ea typeface="Arial"/>
                <a:cs typeface="Times New Roman" pitchFamily="18" charset="0"/>
                <a:sym typeface="Arial"/>
              </a:rPr>
              <a:t>2024, </a:t>
            </a:r>
            <a:r>
              <a:rPr lang="en-US" sz="2700" smtClean="0">
                <a:solidFill>
                  <a:srgbClr val="222222"/>
                </a:solidFill>
                <a:latin typeface="Times New Roman" pitchFamily="18" charset="0"/>
                <a:ea typeface="Arial"/>
                <a:cs typeface="Times New Roman" pitchFamily="18" charset="0"/>
                <a:sym typeface="Arial"/>
              </a:rPr>
              <a:t>được lựa chọn </a:t>
            </a:r>
            <a:r>
              <a:rPr lang="vi-VN" sz="2700" smtClean="0">
                <a:solidFill>
                  <a:srgbClr val="222222"/>
                </a:solidFill>
                <a:latin typeface="Times New Roman" pitchFamily="18" charset="0"/>
                <a:ea typeface="Arial"/>
                <a:cs typeface="Times New Roman" pitchFamily="18" charset="0"/>
                <a:sym typeface="Arial"/>
              </a:rPr>
              <a:t>theo một trong các quy định sau:</a:t>
            </a:r>
          </a:p>
          <a:p>
            <a:pPr marL="514350" indent="-514350" algn="just">
              <a:spcBef>
                <a:spcPts val="400"/>
              </a:spcBef>
              <a:spcAft>
                <a:spcPts val="400"/>
              </a:spcAft>
              <a:buAutoNum type="alphaLcParenR"/>
            </a:pPr>
            <a:r>
              <a:rPr lang="vi-VN" sz="2700" smtClean="0">
                <a:solidFill>
                  <a:srgbClr val="222222"/>
                </a:solidFill>
                <a:latin typeface="Times New Roman" pitchFamily="18" charset="0"/>
                <a:ea typeface="Arial"/>
                <a:cs typeface="Times New Roman" pitchFamily="18" charset="0"/>
                <a:sym typeface="Arial"/>
              </a:rPr>
              <a:t>Thực hiện theo quy định tại điểm a khoản 1 Điều 143 Nghị định số 96/2023/NĐ-CP: “Tiếp tục thực hành theo quy định của Luật Khám bệnh, chữa bệnh số 40/2009/QH12 và các văn bản hướng dẫn thi hành của Luật Khám bệnh, chữa bệnh số 40/2009/QH12. Kết quả thực hành được sử dụng để đề nghị cấp giấy phép hành nghề, trong đó phạm vi hành nghề thực hiện theo quy định của Luật Khám bệnh, chữa bệnh số 40/2009/QH12;”.</a:t>
            </a:r>
            <a:endParaRPr lang="en-US" sz="2700" smtClean="0">
              <a:solidFill>
                <a:srgbClr val="222222"/>
              </a:solidFill>
              <a:latin typeface="Times New Roman" pitchFamily="18" charset="0"/>
              <a:ea typeface="Arial"/>
              <a:cs typeface="Times New Roman" pitchFamily="18" charset="0"/>
              <a:sym typeface="Arial"/>
            </a:endParaRPr>
          </a:p>
          <a:p>
            <a:pPr marL="514350" indent="-514350" algn="just">
              <a:spcBef>
                <a:spcPts val="400"/>
              </a:spcBef>
              <a:spcAft>
                <a:spcPts val="400"/>
              </a:spcAft>
            </a:pPr>
            <a:r>
              <a:rPr lang="en-US" sz="2700" smtClean="0">
                <a:solidFill>
                  <a:srgbClr val="222222"/>
                </a:solidFill>
                <a:latin typeface="Times New Roman" pitchFamily="18" charset="0"/>
                <a:ea typeface="Arial"/>
                <a:cs typeface="Times New Roman" pitchFamily="18" charset="0"/>
                <a:sym typeface="Arial"/>
              </a:rPr>
              <a:t>* Nếu Người có văn bằng bác sỹ đa khoa/y khoa đã đăng ký thực hành trước ngày 01/01/2024: Thì thực hành theo quy định tại Thông tư 21/2020/TT-BYT, nếu đủ 18 tháng thì được cấp GPHN với phạm vi y khoa.</a:t>
            </a:r>
            <a:endParaRPr lang="vi-VN" sz="2700">
              <a:solidFill>
                <a:srgbClr val="222222"/>
              </a:solidFill>
              <a:latin typeface="Times New Roman" pitchFamily="18" charset="0"/>
              <a:ea typeface="Arial"/>
              <a:cs typeface="Times New Roman" pitchFamily="18" charset="0"/>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52149290"/>
              </p:ext>
            </p:extLst>
          </p:nvPr>
        </p:nvGraphicFramePr>
        <p:xfrm>
          <a:off x="770708" y="509451"/>
          <a:ext cx="10946675" cy="5773784"/>
        </p:xfrm>
        <a:graphic>
          <a:graphicData uri="http://schemas.openxmlformats.org/drawingml/2006/table">
            <a:tbl>
              <a:tblPr/>
              <a:tblGrid>
                <a:gridCol w="873954">
                  <a:extLst>
                    <a:ext uri="{9D8B030D-6E8A-4147-A177-3AD203B41FA5}">
                      <a16:colId xmlns:a16="http://schemas.microsoft.com/office/drawing/2014/main" val="20000"/>
                    </a:ext>
                  </a:extLst>
                </a:gridCol>
                <a:gridCol w="7257560">
                  <a:extLst>
                    <a:ext uri="{9D8B030D-6E8A-4147-A177-3AD203B41FA5}">
                      <a16:colId xmlns:a16="http://schemas.microsoft.com/office/drawing/2014/main" val="20001"/>
                    </a:ext>
                  </a:extLst>
                </a:gridCol>
                <a:gridCol w="2815161">
                  <a:extLst>
                    <a:ext uri="{9D8B030D-6E8A-4147-A177-3AD203B41FA5}">
                      <a16:colId xmlns:a16="http://schemas.microsoft.com/office/drawing/2014/main" val="20002"/>
                    </a:ext>
                  </a:extLst>
                </a:gridCol>
              </a:tblGrid>
              <a:tr h="1037507">
                <a:tc>
                  <a:txBody>
                    <a:bodyPr/>
                    <a:lstStyle/>
                    <a:p>
                      <a:pPr algn="ctr">
                        <a:lnSpc>
                          <a:spcPct val="107000"/>
                        </a:lnSpc>
                        <a:spcBef>
                          <a:spcPts val="600"/>
                        </a:spcBef>
                        <a:spcAft>
                          <a:spcPts val="0"/>
                        </a:spcAft>
                      </a:pPr>
                      <a:r>
                        <a:rPr lang="en-US" sz="2700" b="1">
                          <a:latin typeface="Times New Roman"/>
                          <a:ea typeface="Calibri"/>
                          <a:cs typeface="Times New Roman"/>
                        </a:rPr>
                        <a:t>STT</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600"/>
                        </a:spcBef>
                        <a:spcAft>
                          <a:spcPts val="0"/>
                        </a:spcAft>
                      </a:pPr>
                      <a:r>
                        <a:rPr lang="en-US" sz="2700" b="1">
                          <a:latin typeface="Times New Roman"/>
                          <a:ea typeface="Calibri"/>
                          <a:cs typeface="Times New Roman"/>
                        </a:rPr>
                        <a:t>Khung nội dung thực </a:t>
                      </a:r>
                      <a:r>
                        <a:rPr lang="en-US" sz="2700" b="1" smtClean="0">
                          <a:latin typeface="Times New Roman"/>
                          <a:ea typeface="Calibri"/>
                          <a:cs typeface="Times New Roman"/>
                        </a:rPr>
                        <a:t>hành</a:t>
                      </a:r>
                    </a:p>
                    <a:p>
                      <a:pPr algn="ctr">
                        <a:lnSpc>
                          <a:spcPct val="107000"/>
                        </a:lnSpc>
                        <a:spcBef>
                          <a:spcPts val="600"/>
                        </a:spcBef>
                        <a:spcAft>
                          <a:spcPts val="0"/>
                        </a:spcAft>
                      </a:pPr>
                      <a:r>
                        <a:rPr lang="en-US" sz="2700" b="1" smtClean="0">
                          <a:latin typeface="Times New Roman"/>
                          <a:ea typeface="Calibri"/>
                          <a:cs typeface="Times New Roman"/>
                        </a:rPr>
                        <a:t>(theo</a:t>
                      </a:r>
                      <a:r>
                        <a:rPr lang="en-US" sz="2700" b="1" baseline="0" smtClean="0">
                          <a:latin typeface="Times New Roman"/>
                          <a:ea typeface="Calibri"/>
                          <a:cs typeface="Times New Roman"/>
                        </a:rPr>
                        <a:t> TT21/2020/TT-BYT)</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Bef>
                          <a:spcPts val="600"/>
                        </a:spcBef>
                        <a:spcAft>
                          <a:spcPts val="0"/>
                        </a:spcAft>
                      </a:pPr>
                      <a:r>
                        <a:rPr lang="en-US" sz="2700" b="1">
                          <a:latin typeface="Times New Roman"/>
                          <a:ea typeface="Calibri"/>
                          <a:cs typeface="Times New Roman"/>
                        </a:rPr>
                        <a:t>Thời gian thực hành</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27006">
                <a:tc>
                  <a:txBody>
                    <a:bodyPr/>
                    <a:lstStyle/>
                    <a:p>
                      <a:pPr algn="just">
                        <a:lnSpc>
                          <a:spcPct val="107000"/>
                        </a:lnSpc>
                        <a:spcBef>
                          <a:spcPts val="600"/>
                        </a:spcBef>
                        <a:spcAft>
                          <a:spcPts val="0"/>
                        </a:spcAft>
                      </a:pPr>
                      <a:r>
                        <a:rPr lang="en-US" sz="2700">
                          <a:latin typeface="Times New Roman"/>
                          <a:ea typeface="Calibri"/>
                          <a:cs typeface="Times New Roman"/>
                        </a:rPr>
                        <a:t>1</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Chuyên khoa Nội, trong đó có Hồi sức cấp cứu</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05 tháng</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27006">
                <a:tc>
                  <a:txBody>
                    <a:bodyPr/>
                    <a:lstStyle/>
                    <a:p>
                      <a:pPr algn="just">
                        <a:lnSpc>
                          <a:spcPct val="107000"/>
                        </a:lnSpc>
                        <a:spcBef>
                          <a:spcPts val="600"/>
                        </a:spcBef>
                        <a:spcAft>
                          <a:spcPts val="0"/>
                        </a:spcAft>
                      </a:pPr>
                      <a:r>
                        <a:rPr lang="en-US" sz="2700">
                          <a:latin typeface="Times New Roman"/>
                          <a:ea typeface="Calibri"/>
                          <a:cs typeface="Times New Roman"/>
                        </a:rPr>
                        <a:t>2</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C</a:t>
                      </a:r>
                      <a:r>
                        <a:rPr lang="vi-VN" sz="2700">
                          <a:latin typeface="Times New Roman"/>
                          <a:ea typeface="Calibri"/>
                          <a:cs typeface="Times New Roman"/>
                        </a:rPr>
                        <a:t>huyên khoa Ngoại</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03 tháng</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27006">
                <a:tc>
                  <a:txBody>
                    <a:bodyPr/>
                    <a:lstStyle/>
                    <a:p>
                      <a:pPr algn="just">
                        <a:lnSpc>
                          <a:spcPct val="107000"/>
                        </a:lnSpc>
                        <a:spcBef>
                          <a:spcPts val="600"/>
                        </a:spcBef>
                        <a:spcAft>
                          <a:spcPts val="0"/>
                        </a:spcAft>
                      </a:pPr>
                      <a:r>
                        <a:rPr lang="en-US" sz="2700">
                          <a:latin typeface="Times New Roman"/>
                          <a:ea typeface="Calibri"/>
                          <a:cs typeface="Times New Roman"/>
                        </a:rPr>
                        <a:t>3</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Chuyên khoa Sản phụ khoa</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03 tháng</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27006">
                <a:tc>
                  <a:txBody>
                    <a:bodyPr/>
                    <a:lstStyle/>
                    <a:p>
                      <a:pPr algn="just">
                        <a:lnSpc>
                          <a:spcPct val="107000"/>
                        </a:lnSpc>
                        <a:spcBef>
                          <a:spcPts val="600"/>
                        </a:spcBef>
                        <a:spcAft>
                          <a:spcPts val="0"/>
                        </a:spcAft>
                      </a:pPr>
                      <a:r>
                        <a:rPr lang="en-US" sz="2700">
                          <a:latin typeface="Times New Roman"/>
                          <a:ea typeface="Calibri"/>
                          <a:cs typeface="Times New Roman"/>
                        </a:rPr>
                        <a:t>4</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Chuyên khoa Nhi</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04 tháng</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101247">
                <a:tc>
                  <a:txBody>
                    <a:bodyPr/>
                    <a:lstStyle/>
                    <a:p>
                      <a:pPr algn="just">
                        <a:lnSpc>
                          <a:spcPct val="107000"/>
                        </a:lnSpc>
                        <a:spcBef>
                          <a:spcPts val="600"/>
                        </a:spcBef>
                        <a:spcAft>
                          <a:spcPts val="0"/>
                        </a:spcAft>
                      </a:pPr>
                      <a:r>
                        <a:rPr lang="en-US" sz="2700">
                          <a:latin typeface="Times New Roman"/>
                          <a:ea typeface="Calibri"/>
                          <a:cs typeface="Times New Roman"/>
                        </a:rPr>
                        <a:t>5</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Các</a:t>
                      </a:r>
                      <a:r>
                        <a:rPr lang="vi-VN" sz="2700">
                          <a:latin typeface="Times New Roman"/>
                          <a:ea typeface="Calibri"/>
                          <a:cs typeface="Times New Roman"/>
                        </a:rPr>
                        <a:t> chuyên khoa khác</a:t>
                      </a:r>
                      <a:r>
                        <a:rPr lang="en-US" sz="2700">
                          <a:latin typeface="Times New Roman"/>
                          <a:ea typeface="Calibri"/>
                          <a:cs typeface="Times New Roman"/>
                        </a:rPr>
                        <a:t>: T</a:t>
                      </a:r>
                      <a:r>
                        <a:rPr lang="vi-VN" sz="2700">
                          <a:latin typeface="Times New Roman"/>
                          <a:ea typeface="Calibri"/>
                          <a:cs typeface="Times New Roman"/>
                        </a:rPr>
                        <a:t>ai mũi họng</a:t>
                      </a:r>
                      <a:r>
                        <a:rPr lang="en-US" sz="2700">
                          <a:latin typeface="Times New Roman"/>
                          <a:ea typeface="Calibri"/>
                          <a:cs typeface="Times New Roman"/>
                        </a:rPr>
                        <a:t>; R</a:t>
                      </a:r>
                      <a:r>
                        <a:rPr lang="vi-VN" sz="2700">
                          <a:latin typeface="Times New Roman"/>
                          <a:ea typeface="Calibri"/>
                          <a:cs typeface="Times New Roman"/>
                        </a:rPr>
                        <a:t>ăng hàm mặt</a:t>
                      </a:r>
                      <a:r>
                        <a:rPr lang="en-US" sz="2700">
                          <a:latin typeface="Times New Roman"/>
                          <a:ea typeface="Calibri"/>
                          <a:cs typeface="Times New Roman"/>
                        </a:rPr>
                        <a:t>;</a:t>
                      </a:r>
                      <a:r>
                        <a:rPr lang="vi-VN" sz="2700">
                          <a:latin typeface="Times New Roman"/>
                          <a:ea typeface="Calibri"/>
                          <a:cs typeface="Times New Roman"/>
                        </a:rPr>
                        <a:t> mắt</a:t>
                      </a:r>
                      <a:r>
                        <a:rPr lang="en-US" sz="2700">
                          <a:latin typeface="Times New Roman"/>
                          <a:ea typeface="Calibri"/>
                          <a:cs typeface="Times New Roman"/>
                        </a:rPr>
                        <a:t>;</a:t>
                      </a:r>
                      <a:r>
                        <a:rPr lang="vi-VN" sz="2700">
                          <a:latin typeface="Times New Roman"/>
                          <a:ea typeface="Calibri"/>
                          <a:cs typeface="Times New Roman"/>
                        </a:rPr>
                        <a:t> da liễu</a:t>
                      </a:r>
                      <a:r>
                        <a:rPr lang="en-US" sz="2700">
                          <a:latin typeface="Times New Roman"/>
                          <a:ea typeface="Calibri"/>
                          <a:cs typeface="Times New Roman"/>
                        </a:rPr>
                        <a:t>;</a:t>
                      </a:r>
                      <a:r>
                        <a:rPr lang="vi-VN" sz="2700">
                          <a:latin typeface="Times New Roman"/>
                          <a:ea typeface="Calibri"/>
                          <a:cs typeface="Times New Roman"/>
                        </a:rPr>
                        <a:t> phục hồi chức năng</a:t>
                      </a:r>
                      <a:r>
                        <a:rPr lang="en-US" sz="2700">
                          <a:latin typeface="Times New Roman"/>
                          <a:ea typeface="Calibri"/>
                          <a:cs typeface="Times New Roman"/>
                        </a:rPr>
                        <a:t>;</a:t>
                      </a:r>
                      <a:r>
                        <a:rPr lang="vi-VN" sz="2700">
                          <a:latin typeface="Times New Roman"/>
                          <a:ea typeface="Calibri"/>
                          <a:cs typeface="Times New Roman"/>
                        </a:rPr>
                        <a:t> y học cổ truyền và một số kỹ thuật của chuyên khoa khác theo Thông tư số 35/2019/TT-BYT</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a:latin typeface="Times New Roman"/>
                          <a:ea typeface="Calibri"/>
                          <a:cs typeface="Times New Roman"/>
                        </a:rPr>
                        <a:t>03 tháng</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27006">
                <a:tc>
                  <a:txBody>
                    <a:bodyPr/>
                    <a:lstStyle/>
                    <a:p>
                      <a:pPr algn="just">
                        <a:lnSpc>
                          <a:spcPct val="107000"/>
                        </a:lnSpc>
                        <a:spcBef>
                          <a:spcPts val="600"/>
                        </a:spcBef>
                        <a:spcAft>
                          <a:spcPts val="0"/>
                        </a:spcAft>
                      </a:pPr>
                      <a:endParaRPr lang="en-US" sz="2700">
                        <a:latin typeface="Times New Roman"/>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b="1">
                          <a:latin typeface="Times New Roman"/>
                          <a:ea typeface="Calibri"/>
                          <a:cs typeface="Times New Roman"/>
                        </a:rPr>
                        <a:t>Tổng thời gian thực hành khám, chữa bệnh</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7000"/>
                        </a:lnSpc>
                        <a:spcBef>
                          <a:spcPts val="600"/>
                        </a:spcBef>
                        <a:spcAft>
                          <a:spcPts val="0"/>
                        </a:spcAft>
                      </a:pPr>
                      <a:r>
                        <a:rPr lang="en-US" sz="2700" b="1">
                          <a:latin typeface="Times New Roman"/>
                          <a:ea typeface="Calibri"/>
                          <a:cs typeface="Times New Roman"/>
                        </a:rPr>
                        <a:t>18 tháng</a:t>
                      </a:r>
                      <a:endParaRPr lang="en-US" sz="270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8663" y="600075"/>
            <a:ext cx="10687050" cy="4693593"/>
          </a:xfrm>
          <a:prstGeom prst="rect">
            <a:avLst/>
          </a:prstGeom>
        </p:spPr>
        <p:txBody>
          <a:bodyPr wrap="square">
            <a:spAutoFit/>
          </a:bodyPr>
          <a:lstStyle/>
          <a:p>
            <a:pPr algn="just">
              <a:spcBef>
                <a:spcPts val="400"/>
              </a:spcBef>
              <a:spcAft>
                <a:spcPts val="400"/>
              </a:spcAft>
              <a:buFont typeface="Arial" pitchFamily="34" charset="0"/>
              <a:buChar char="•"/>
            </a:pPr>
            <a:endParaRPr lang="en-US" sz="2800" smtClean="0">
              <a:solidFill>
                <a:srgbClr val="222222"/>
              </a:solidFill>
              <a:latin typeface="Times New Roman" pitchFamily="18" charset="0"/>
              <a:ea typeface="Arial"/>
              <a:cs typeface="Times New Roman" pitchFamily="18" charset="0"/>
              <a:sym typeface="Arial"/>
            </a:endParaRPr>
          </a:p>
          <a:p>
            <a:pPr algn="just">
              <a:spcBef>
                <a:spcPts val="400"/>
              </a:spcBef>
              <a:spcAft>
                <a:spcPts val="400"/>
              </a:spcAft>
              <a:buFont typeface="Arial" pitchFamily="34" charset="0"/>
              <a:buChar char="•"/>
            </a:pPr>
            <a:r>
              <a:rPr lang="en-US" sz="2800" smtClean="0">
                <a:solidFill>
                  <a:srgbClr val="222222"/>
                </a:solidFill>
                <a:latin typeface="Times New Roman" pitchFamily="18" charset="0"/>
                <a:ea typeface="Arial"/>
                <a:cs typeface="Times New Roman" pitchFamily="18" charset="0"/>
                <a:sym typeface="Arial"/>
              </a:rPr>
              <a:t>Người có văn bằng bác sỹ YHCT: đã thực hành theo Quyết định 2073/QĐ-BYT ngày  29/3/2018, sau khi thực hành đủ 18 tháng (có 3 tháng về HSCC, 3 tháng dược cổ truyền 12 tháng bệnh học và cáp phương pháp không dùng thuốc) được cấp GPHN với PVHN:  YHCT</a:t>
            </a:r>
          </a:p>
          <a:p>
            <a:pPr algn="just">
              <a:spcBef>
                <a:spcPts val="400"/>
              </a:spcBef>
              <a:spcAft>
                <a:spcPts val="400"/>
              </a:spcAft>
              <a:buFont typeface="Arial" pitchFamily="34" charset="0"/>
              <a:buChar char="•"/>
            </a:pPr>
            <a:r>
              <a:rPr lang="en-US" sz="2800" smtClean="0">
                <a:solidFill>
                  <a:srgbClr val="222222"/>
                </a:solidFill>
                <a:latin typeface="Times New Roman" pitchFamily="18" charset="0"/>
                <a:ea typeface="Arial"/>
                <a:cs typeface="Times New Roman" pitchFamily="18" charset="0"/>
                <a:sym typeface="Arial"/>
              </a:rPr>
              <a:t>Người có văn bằng Y sỹ YHCT: đã thực hành theo Quyết định 2073/QĐ-BYT ngày  29/3/2018, sau khi thực hành đủ 12 tháng ( có 2 tháng dược cổ truyền 10 tháng bệnh học và cáp phương pháp không dùng thuốc) được cấp GPHN với PVHN:  YHCT</a:t>
            </a:r>
            <a:endParaRPr lang="en-US" sz="2700" smtClean="0">
              <a:solidFill>
                <a:srgbClr val="222222"/>
              </a:solidFill>
              <a:latin typeface="Times New Roman" pitchFamily="18" charset="0"/>
              <a:ea typeface="Arial"/>
              <a:cs typeface="Times New Roman" pitchFamily="18" charset="0"/>
              <a:sym typeface="Arial"/>
            </a:endParaRPr>
          </a:p>
          <a:p>
            <a:pPr algn="just">
              <a:spcBef>
                <a:spcPts val="400"/>
              </a:spcBef>
              <a:spcAft>
                <a:spcPts val="400"/>
              </a:spcAft>
              <a:buFont typeface="Arial" pitchFamily="34" charset="0"/>
              <a:buChar char="•"/>
            </a:pPr>
            <a:endParaRPr lang="vi-VN" sz="2700">
              <a:solidFill>
                <a:srgbClr val="222222"/>
              </a:solidFill>
              <a:latin typeface="Times New Roman" pitchFamily="18" charset="0"/>
              <a:ea typeface="Arial"/>
              <a:cs typeface="Times New Roman" pitchFamily="18" charset="0"/>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7091"/>
            <a:ext cx="10515600" cy="816418"/>
          </a:xfrm>
        </p:spPr>
        <p:txBody>
          <a:bodyPr>
            <a:noAutofit/>
          </a:bodyPr>
          <a:lstStyle/>
          <a:p>
            <a:r>
              <a:rPr lang="de-DE" sz="2800" b="1" smtClean="0">
                <a:solidFill>
                  <a:srgbClr val="002060"/>
                </a:solidFill>
                <a:latin typeface="Calibri" panose="020F0502020204030204" pitchFamily="34" charset="0"/>
                <a:cs typeface="Calibri" panose="020F0502020204030204" pitchFamily="34" charset="0"/>
              </a:rPr>
              <a:t>Điều </a:t>
            </a:r>
            <a:r>
              <a:rPr lang="de-DE" sz="2800" b="1">
                <a:solidFill>
                  <a:srgbClr val="002060"/>
                </a:solidFill>
                <a:latin typeface="Calibri" panose="020F0502020204030204" pitchFamily="34" charset="0"/>
                <a:cs typeface="Calibri" panose="020F0502020204030204" pitchFamily="34" charset="0"/>
              </a:rPr>
              <a:t>7. Các hành vi bị nghiêm cấm trong hoạt động </a:t>
            </a:r>
            <a:r>
              <a:rPr lang="vi-VN" sz="2800" b="1" smtClean="0">
                <a:solidFill>
                  <a:srgbClr val="002060"/>
                </a:solidFill>
                <a:latin typeface="Calibri" panose="020F0502020204030204" pitchFamily="34" charset="0"/>
                <a:cs typeface="Calibri" panose="020F0502020204030204" pitchFamily="34" charset="0"/>
              </a:rPr>
              <a:t>KCB</a:t>
            </a:r>
            <a:r>
              <a:rPr lang="en-US" sz="2800" b="1" smtClean="0">
                <a:solidFill>
                  <a:srgbClr val="002060"/>
                </a:solidFill>
                <a:latin typeface="Calibri" panose="020F0502020204030204" pitchFamily="34" charset="0"/>
                <a:cs typeface="Calibri" panose="020F0502020204030204" pitchFamily="34" charset="0"/>
              </a:rPr>
              <a:t> (Luật có 21 hành vi bị cấm)</a:t>
            </a:r>
            <a:endParaRPr lang="vi-VN" sz="3200" b="1">
              <a:solidFill>
                <a:srgbClr val="00206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335280" y="1181527"/>
            <a:ext cx="11541760" cy="5280918"/>
          </a:xfrm>
        </p:spPr>
        <p:txBody>
          <a:bodyPr>
            <a:noAutofit/>
          </a:bodyPr>
          <a:lstStyle/>
          <a:p>
            <a:pPr marL="514350" indent="-514350" algn="just">
              <a:buFont typeface="+mj-lt"/>
              <a:buAutoNum type="arabicPeriod"/>
            </a:pPr>
            <a:r>
              <a:rPr lang="de-DE" sz="2600">
                <a:latin typeface="Times New Roman" pitchFamily="18" charset="0"/>
                <a:cs typeface="Times New Roman" pitchFamily="18" charset="0"/>
              </a:rPr>
              <a:t>Xâm phạm quyền của </a:t>
            </a:r>
            <a:r>
              <a:rPr lang="vi-VN" sz="2600">
                <a:latin typeface="Times New Roman" pitchFamily="18" charset="0"/>
                <a:cs typeface="Times New Roman" pitchFamily="18" charset="0"/>
              </a:rPr>
              <a:t>NB</a:t>
            </a:r>
            <a:r>
              <a:rPr lang="de-DE" sz="2600">
                <a:latin typeface="Times New Roman" pitchFamily="18" charset="0"/>
                <a:cs typeface="Times New Roman" pitchFamily="18" charset="0"/>
              </a:rPr>
              <a:t>.</a:t>
            </a:r>
            <a:endParaRPr lang="vi-VN" sz="2600">
              <a:latin typeface="Times New Roman" pitchFamily="18" charset="0"/>
              <a:cs typeface="Times New Roman" pitchFamily="18" charset="0"/>
            </a:endParaRPr>
          </a:p>
          <a:p>
            <a:pPr marL="514350" indent="-514350" algn="just">
              <a:buFont typeface="+mj-lt"/>
              <a:buAutoNum type="arabicPeriod"/>
            </a:pPr>
            <a:r>
              <a:rPr lang="de-DE" sz="2600">
                <a:latin typeface="Times New Roman" pitchFamily="18" charset="0"/>
                <a:cs typeface="Times New Roman" pitchFamily="18" charset="0"/>
              </a:rPr>
              <a:t>Từ chối hoặc cố ý chậm cấp cứu </a:t>
            </a:r>
            <a:r>
              <a:rPr lang="vi-VN" sz="2600">
                <a:latin typeface="Times New Roman" pitchFamily="18" charset="0"/>
                <a:cs typeface="Times New Roman" pitchFamily="18" charset="0"/>
              </a:rPr>
              <a:t>NB</a:t>
            </a:r>
            <a:r>
              <a:rPr lang="de-DE" sz="2600">
                <a:latin typeface="Times New Roman" pitchFamily="18" charset="0"/>
                <a:cs typeface="Times New Roman" pitchFamily="18" charset="0"/>
              </a:rPr>
              <a:t>, trừ trường hợp quy định tại Điều 40 của Luật này.</a:t>
            </a:r>
            <a:endParaRPr lang="vi-VN" sz="2600">
              <a:latin typeface="Times New Roman" pitchFamily="18" charset="0"/>
              <a:cs typeface="Times New Roman" pitchFamily="18" charset="0"/>
            </a:endParaRPr>
          </a:p>
          <a:p>
            <a:pPr marL="514350" indent="-514350" algn="just">
              <a:buFont typeface="+mj-lt"/>
              <a:buAutoNum type="arabicPeriod"/>
            </a:pPr>
            <a:r>
              <a:rPr lang="vi-VN" sz="2600">
                <a:latin typeface="Times New Roman" pitchFamily="18" charset="0"/>
                <a:cs typeface="Times New Roman" pitchFamily="18" charset="0"/>
              </a:rPr>
              <a:t>Khám</a:t>
            </a:r>
            <a:r>
              <a:rPr lang="vi-VN" sz="2600" smtClean="0">
                <a:latin typeface="Times New Roman" pitchFamily="18" charset="0"/>
                <a:cs typeface="Times New Roman" pitchFamily="18" charset="0"/>
              </a:rPr>
              <a:t>,</a:t>
            </a:r>
            <a:r>
              <a:rPr lang="en-US" sz="2600" smtClean="0">
                <a:latin typeface="Times New Roman" pitchFamily="18" charset="0"/>
                <a:cs typeface="Times New Roman" pitchFamily="18" charset="0"/>
              </a:rPr>
              <a:t> </a:t>
            </a:r>
            <a:r>
              <a:rPr lang="vi-VN" sz="2600" smtClean="0">
                <a:latin typeface="Times New Roman" pitchFamily="18" charset="0"/>
                <a:cs typeface="Times New Roman" pitchFamily="18" charset="0"/>
              </a:rPr>
              <a:t>chữa </a:t>
            </a:r>
            <a:r>
              <a:rPr lang="vi-VN" sz="2600">
                <a:latin typeface="Times New Roman" pitchFamily="18" charset="0"/>
                <a:cs typeface="Times New Roman" pitchFamily="18" charset="0"/>
              </a:rPr>
              <a:t>bệnh </a:t>
            </a:r>
            <a:r>
              <a:rPr lang="de-DE" sz="2600">
                <a:latin typeface="Times New Roman" pitchFamily="18" charset="0"/>
                <a:cs typeface="Times New Roman" pitchFamily="18" charset="0"/>
              </a:rPr>
              <a:t>mà không đáp ứng điều kiện quy định tại Điều 19 của Luật này.</a:t>
            </a:r>
            <a:endParaRPr lang="vi-VN" sz="2600">
              <a:latin typeface="Times New Roman" pitchFamily="18" charset="0"/>
              <a:cs typeface="Times New Roman" pitchFamily="18" charset="0"/>
            </a:endParaRPr>
          </a:p>
          <a:p>
            <a:pPr marL="514350" indent="-514350" algn="just">
              <a:buFont typeface="+mj-lt"/>
              <a:buAutoNum type="arabicPeriod"/>
            </a:pPr>
            <a:r>
              <a:rPr lang="vi-VN" sz="2600">
                <a:solidFill>
                  <a:srgbClr val="FF0000"/>
                </a:solidFill>
                <a:latin typeface="Times New Roman" pitchFamily="18" charset="0"/>
                <a:cs typeface="Times New Roman" pitchFamily="18" charset="0"/>
              </a:rPr>
              <a:t>Khám</a:t>
            </a:r>
            <a:r>
              <a:rPr lang="vi-VN" sz="2600" smtClean="0">
                <a:solidFill>
                  <a:srgbClr val="FF0000"/>
                </a:solidFill>
                <a:latin typeface="Times New Roman" pitchFamily="18" charset="0"/>
                <a:cs typeface="Times New Roman" pitchFamily="18" charset="0"/>
              </a:rPr>
              <a:t>,</a:t>
            </a:r>
            <a:r>
              <a:rPr lang="en-US" sz="2600" smtClean="0">
                <a:solidFill>
                  <a:srgbClr val="FF0000"/>
                </a:solidFill>
                <a:latin typeface="Times New Roman" pitchFamily="18" charset="0"/>
                <a:cs typeface="Times New Roman" pitchFamily="18" charset="0"/>
              </a:rPr>
              <a:t> </a:t>
            </a:r>
            <a:r>
              <a:rPr lang="vi-VN" sz="2600" smtClean="0">
                <a:solidFill>
                  <a:srgbClr val="FF0000"/>
                </a:solidFill>
                <a:latin typeface="Times New Roman" pitchFamily="18" charset="0"/>
                <a:cs typeface="Times New Roman" pitchFamily="18" charset="0"/>
              </a:rPr>
              <a:t>chữa </a:t>
            </a:r>
            <a:r>
              <a:rPr lang="vi-VN" sz="2600">
                <a:solidFill>
                  <a:srgbClr val="FF0000"/>
                </a:solidFill>
                <a:latin typeface="Times New Roman" pitchFamily="18" charset="0"/>
                <a:cs typeface="Times New Roman" pitchFamily="18" charset="0"/>
              </a:rPr>
              <a:t>bệnh </a:t>
            </a:r>
            <a:r>
              <a:rPr lang="de-DE" sz="2600">
                <a:solidFill>
                  <a:srgbClr val="FF0000"/>
                </a:solidFill>
                <a:latin typeface="Times New Roman" pitchFamily="18" charset="0"/>
                <a:cs typeface="Times New Roman" pitchFamily="18" charset="0"/>
              </a:rPr>
              <a:t>không đúng phạm vi hành nghề hoặc phạm vi hoạt động được cơ quan có thẩm quyền cho phép</a:t>
            </a:r>
            <a:r>
              <a:rPr lang="de-DE" sz="2600">
                <a:latin typeface="Times New Roman" pitchFamily="18" charset="0"/>
                <a:cs typeface="Times New Roman" pitchFamily="18" charset="0"/>
              </a:rPr>
              <a:t>, trừ trường hợp cấp cứu hoặc thực hiện </a:t>
            </a:r>
            <a:r>
              <a:rPr lang="vi-VN" sz="2600">
                <a:latin typeface="Times New Roman" pitchFamily="18" charset="0"/>
                <a:cs typeface="Times New Roman" pitchFamily="18" charset="0"/>
              </a:rPr>
              <a:t>KBCB </a:t>
            </a:r>
            <a:r>
              <a:rPr lang="de-DE" sz="2600">
                <a:latin typeface="Times New Roman" pitchFamily="18" charset="0"/>
                <a:cs typeface="Times New Roman" pitchFamily="18" charset="0"/>
              </a:rPr>
              <a:t>theo huy động, điều động của cơ quan có thẩm quyền khi xảy ra thiên tai, thảm họa, dịch bệnh truyền nhiễm thuộc nhóm A và tình trạng khẩn cấp.</a:t>
            </a:r>
            <a:endParaRPr lang="vi-VN" sz="2600">
              <a:latin typeface="Times New Roman" pitchFamily="18" charset="0"/>
              <a:cs typeface="Times New Roman" pitchFamily="18" charset="0"/>
            </a:endParaRPr>
          </a:p>
          <a:p>
            <a:pPr marL="514350" indent="-514350" algn="just">
              <a:buFont typeface="+mj-lt"/>
              <a:buAutoNum type="arabicPeriod"/>
            </a:pPr>
            <a:r>
              <a:rPr lang="de-DE" sz="2600">
                <a:solidFill>
                  <a:srgbClr val="FF0000"/>
                </a:solidFill>
                <a:latin typeface="Times New Roman" pitchFamily="18" charset="0"/>
                <a:cs typeface="Times New Roman" pitchFamily="18" charset="0"/>
              </a:rPr>
              <a:t>Hành nghề </a:t>
            </a:r>
            <a:r>
              <a:rPr lang="de-DE" sz="2600" smtClean="0">
                <a:solidFill>
                  <a:srgbClr val="FF0000"/>
                </a:solidFill>
                <a:latin typeface="Times New Roman" pitchFamily="18" charset="0"/>
                <a:cs typeface="Times New Roman" pitchFamily="18" charset="0"/>
              </a:rPr>
              <a:t> KCBB ngoài </a:t>
            </a:r>
            <a:r>
              <a:rPr lang="de-DE" sz="2600">
                <a:solidFill>
                  <a:srgbClr val="FF0000"/>
                </a:solidFill>
                <a:latin typeface="Times New Roman" pitchFamily="18" charset="0"/>
                <a:cs typeface="Times New Roman" pitchFamily="18" charset="0"/>
              </a:rPr>
              <a:t>thời gian, địa điểm đã đăng ký hành nghề </a:t>
            </a:r>
            <a:r>
              <a:rPr lang="de-DE" sz="2600" smtClean="0">
                <a:solidFill>
                  <a:srgbClr val="FF0000"/>
                </a:solidFill>
                <a:latin typeface="Times New Roman" pitchFamily="18" charset="0"/>
                <a:cs typeface="Times New Roman" pitchFamily="18" charset="0"/>
              </a:rPr>
              <a:t>KCB</a:t>
            </a:r>
            <a:r>
              <a:rPr lang="vi-VN" sz="2600" smtClean="0">
                <a:solidFill>
                  <a:srgbClr val="FF0000"/>
                </a:solidFill>
                <a:latin typeface="Times New Roman" pitchFamily="18" charset="0"/>
                <a:cs typeface="Times New Roman" pitchFamily="18" charset="0"/>
              </a:rPr>
              <a:t> </a:t>
            </a:r>
            <a:r>
              <a:rPr lang="de-DE" sz="2600" smtClean="0">
                <a:solidFill>
                  <a:srgbClr val="FF0000"/>
                </a:solidFill>
                <a:latin typeface="Times New Roman" pitchFamily="18" charset="0"/>
                <a:cs typeface="Times New Roman" pitchFamily="18" charset="0"/>
              </a:rPr>
              <a:t>(gọi </a:t>
            </a:r>
            <a:r>
              <a:rPr lang="de-DE" sz="2600">
                <a:solidFill>
                  <a:srgbClr val="FF0000"/>
                </a:solidFill>
                <a:latin typeface="Times New Roman" pitchFamily="18" charset="0"/>
                <a:cs typeface="Times New Roman" pitchFamily="18" charset="0"/>
              </a:rPr>
              <a:t>là đăng ký hành nghề), trừ trường hợp quy định tại khoản 3 Điều 36 của Luật này.</a:t>
            </a:r>
            <a:endParaRPr lang="vi-VN" sz="2600">
              <a:solidFill>
                <a:srgbClr val="FF0000"/>
              </a:solidFill>
              <a:latin typeface="Times New Roman" pitchFamily="18" charset="0"/>
              <a:cs typeface="Times New Roman" pitchFamily="18" charset="0"/>
            </a:endParaRPr>
          </a:p>
          <a:p>
            <a:pPr marL="514350" indent="-514350" algn="just">
              <a:buFont typeface="+mj-lt"/>
              <a:buAutoNum type="arabicPeriod"/>
            </a:pPr>
            <a:r>
              <a:rPr lang="de-DE" sz="2600">
                <a:solidFill>
                  <a:srgbClr val="FF0000"/>
                </a:solidFill>
                <a:latin typeface="Times New Roman" pitchFamily="18" charset="0"/>
                <a:cs typeface="Times New Roman" pitchFamily="18" charset="0"/>
              </a:rPr>
              <a:t>Không tuân thủ đúng quy định về </a:t>
            </a:r>
            <a:r>
              <a:rPr lang="vi-VN" sz="2600" smtClean="0">
                <a:solidFill>
                  <a:srgbClr val="FF0000"/>
                </a:solidFill>
                <a:latin typeface="Times New Roman" pitchFamily="18" charset="0"/>
                <a:cs typeface="Times New Roman" pitchFamily="18" charset="0"/>
              </a:rPr>
              <a:t>CMKT</a:t>
            </a:r>
            <a:r>
              <a:rPr lang="de-DE" sz="2600" smtClean="0">
                <a:solidFill>
                  <a:srgbClr val="FF0000"/>
                </a:solidFill>
                <a:latin typeface="Times New Roman" pitchFamily="18" charset="0"/>
                <a:cs typeface="Times New Roman" pitchFamily="18" charset="0"/>
              </a:rPr>
              <a:t>; </a:t>
            </a:r>
            <a:r>
              <a:rPr lang="de-DE" sz="2600">
                <a:solidFill>
                  <a:srgbClr val="FF0000"/>
                </a:solidFill>
                <a:latin typeface="Times New Roman" pitchFamily="18" charset="0"/>
                <a:cs typeface="Times New Roman" pitchFamily="18" charset="0"/>
              </a:rPr>
              <a:t>áp dụng phương pháp, kỹ thuật chuyên môn, sử dụng thiết bị y tế </a:t>
            </a:r>
            <a:r>
              <a:rPr lang="de-DE" sz="2600" smtClean="0">
                <a:solidFill>
                  <a:srgbClr val="FF0000"/>
                </a:solidFill>
                <a:latin typeface="Times New Roman" pitchFamily="18" charset="0"/>
                <a:cs typeface="Times New Roman" pitchFamily="18" charset="0"/>
              </a:rPr>
              <a:t>chưa được </a:t>
            </a:r>
            <a:r>
              <a:rPr lang="de-DE" sz="2600">
                <a:solidFill>
                  <a:srgbClr val="FF0000"/>
                </a:solidFill>
                <a:latin typeface="Times New Roman" pitchFamily="18" charset="0"/>
                <a:cs typeface="Times New Roman" pitchFamily="18" charset="0"/>
              </a:rPr>
              <a:t>cơ quan có thẩm quyền cho phép</a:t>
            </a:r>
            <a:r>
              <a:rPr lang="de-DE" sz="2600" smtClean="0">
                <a:solidFill>
                  <a:srgbClr val="FF0000"/>
                </a:solidFill>
                <a:latin typeface="Times New Roman" pitchFamily="18" charset="0"/>
                <a:cs typeface="Times New Roman" pitchFamily="18" charset="0"/>
              </a:rPr>
              <a:t>.</a:t>
            </a:r>
            <a:endParaRPr lang="vi-VN" sz="1800">
              <a:solidFill>
                <a:srgbClr val="FF0000"/>
              </a:solidFill>
            </a:endParaRPr>
          </a:p>
        </p:txBody>
      </p:sp>
    </p:spTree>
    <p:extLst>
      <p:ext uri="{BB962C8B-B14F-4D97-AF65-F5344CB8AC3E}">
        <p14:creationId xmlns:p14="http://schemas.microsoft.com/office/powerpoint/2010/main" val="3877192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6172" y="235526"/>
            <a:ext cx="10515600" cy="734291"/>
          </a:xfrm>
        </p:spPr>
        <p:txBody>
          <a:bodyPr>
            <a:normAutofit/>
          </a:bodyPr>
          <a:lstStyle/>
          <a:p>
            <a:pPr algn="ctr"/>
            <a:r>
              <a:rPr lang="en-US" sz="2800" b="1">
                <a:solidFill>
                  <a:srgbClr val="002060"/>
                </a:solidFill>
                <a:latin typeface="Times New Roman" pitchFamily="18" charset="0"/>
                <a:ea typeface="Cambria" panose="02040503050406030204" pitchFamily="18" charset="0"/>
                <a:cs typeface="Times New Roman" pitchFamily="18" charset="0"/>
              </a:rPr>
              <a:t>LỘ TRÌNH CHUYỂN ĐỔI GPHN (</a:t>
            </a:r>
            <a:r>
              <a:rPr lang="en-US" sz="2800" b="1" err="1">
                <a:solidFill>
                  <a:srgbClr val="002060"/>
                </a:solidFill>
                <a:latin typeface="Times New Roman" pitchFamily="18" charset="0"/>
                <a:ea typeface="Cambria" panose="02040503050406030204" pitchFamily="18" charset="0"/>
                <a:cs typeface="Times New Roman" pitchFamily="18" charset="0"/>
              </a:rPr>
              <a:t>Điều</a:t>
            </a:r>
            <a:r>
              <a:rPr lang="en-US" sz="2800" b="1">
                <a:solidFill>
                  <a:srgbClr val="002060"/>
                </a:solidFill>
                <a:latin typeface="Times New Roman" pitchFamily="18" charset="0"/>
                <a:ea typeface="Cambria" panose="02040503050406030204" pitchFamily="18" charset="0"/>
                <a:cs typeface="Times New Roman" pitchFamily="18" charset="0"/>
              </a:rPr>
              <a:t> 143- NĐ 96)</a:t>
            </a:r>
          </a:p>
        </p:txBody>
      </p:sp>
      <p:sp>
        <p:nvSpPr>
          <p:cNvPr id="3" name="Text Placeholder 2"/>
          <p:cNvSpPr>
            <a:spLocks noGrp="1"/>
          </p:cNvSpPr>
          <p:nvPr>
            <p:ph type="body" idx="1"/>
          </p:nvPr>
        </p:nvSpPr>
        <p:spPr>
          <a:xfrm>
            <a:off x="775855" y="968829"/>
            <a:ext cx="11013373" cy="5113315"/>
          </a:xfrm>
        </p:spPr>
        <p:txBody>
          <a:bodyPr>
            <a:noAutofit/>
          </a:bodyPr>
          <a:lstStyle/>
          <a:p>
            <a:pPr marL="111125" indent="3175" algn="just">
              <a:lnSpc>
                <a:spcPct val="100000"/>
              </a:lnSpc>
              <a:spcBef>
                <a:spcPts val="600"/>
              </a:spcBef>
              <a:buNone/>
            </a:pPr>
            <a:r>
              <a:rPr lang="en-US" sz="2700" smtClean="0">
                <a:solidFill>
                  <a:srgbClr val="002060"/>
                </a:solidFill>
                <a:latin typeface="+mj-lt"/>
              </a:rPr>
              <a:t>1. </a:t>
            </a:r>
            <a:r>
              <a:rPr lang="vi-VN" sz="2700" smtClean="0">
                <a:solidFill>
                  <a:srgbClr val="002060"/>
                </a:solidFill>
                <a:latin typeface="+mj-lt"/>
              </a:rPr>
              <a:t>Người </a:t>
            </a:r>
            <a:r>
              <a:rPr lang="vi-VN" sz="2700">
                <a:solidFill>
                  <a:srgbClr val="002060"/>
                </a:solidFill>
                <a:latin typeface="+mj-lt"/>
              </a:rPr>
              <a:t>đã bắt đầu thực hành </a:t>
            </a:r>
            <a:r>
              <a:rPr lang="vi-VN" sz="2700">
                <a:solidFill>
                  <a:srgbClr val="FF0000"/>
                </a:solidFill>
                <a:latin typeface="+mj-lt"/>
              </a:rPr>
              <a:t>trước ngày </a:t>
            </a:r>
            <a:r>
              <a:rPr lang="vi-VN" sz="2700" smtClean="0">
                <a:solidFill>
                  <a:srgbClr val="FF0000"/>
                </a:solidFill>
                <a:latin typeface="+mj-lt"/>
              </a:rPr>
              <a:t>01</a:t>
            </a:r>
            <a:r>
              <a:rPr lang="en-US" sz="2700" smtClean="0">
                <a:solidFill>
                  <a:srgbClr val="FF0000"/>
                </a:solidFill>
                <a:latin typeface="+mj-lt"/>
              </a:rPr>
              <a:t>/</a:t>
            </a:r>
            <a:r>
              <a:rPr lang="vi-VN" sz="2700" smtClean="0">
                <a:solidFill>
                  <a:srgbClr val="FF0000"/>
                </a:solidFill>
                <a:latin typeface="+mj-lt"/>
              </a:rPr>
              <a:t>01</a:t>
            </a:r>
            <a:r>
              <a:rPr lang="en-US" sz="2700" smtClean="0">
                <a:solidFill>
                  <a:srgbClr val="FF0000"/>
                </a:solidFill>
                <a:latin typeface="+mj-lt"/>
              </a:rPr>
              <a:t>/</a:t>
            </a:r>
            <a:r>
              <a:rPr lang="vi-VN" sz="2700" smtClean="0">
                <a:solidFill>
                  <a:srgbClr val="FF0000"/>
                </a:solidFill>
                <a:latin typeface="+mj-lt"/>
              </a:rPr>
              <a:t>2024 </a:t>
            </a:r>
            <a:r>
              <a:rPr lang="vi-VN" sz="2700">
                <a:solidFill>
                  <a:srgbClr val="002060"/>
                </a:solidFill>
                <a:latin typeface="+mj-lt"/>
              </a:rPr>
              <a:t>nhưng chưa hoàn thành việc thực hành được lựa chọn theo </a:t>
            </a:r>
            <a:r>
              <a:rPr lang="en-US" sz="2700" smtClean="0">
                <a:solidFill>
                  <a:srgbClr val="002060"/>
                </a:solidFill>
                <a:latin typeface="+mj-lt"/>
              </a:rPr>
              <a:t>1 </a:t>
            </a:r>
            <a:r>
              <a:rPr lang="vi-VN" sz="2700" smtClean="0">
                <a:solidFill>
                  <a:srgbClr val="002060"/>
                </a:solidFill>
                <a:latin typeface="+mj-lt"/>
              </a:rPr>
              <a:t>trong </a:t>
            </a:r>
            <a:r>
              <a:rPr lang="vi-VN" sz="2700">
                <a:solidFill>
                  <a:srgbClr val="002060"/>
                </a:solidFill>
                <a:latin typeface="+mj-lt"/>
              </a:rPr>
              <a:t>các quy định sau </a:t>
            </a:r>
            <a:r>
              <a:rPr lang="vi-VN" sz="2700" smtClean="0">
                <a:solidFill>
                  <a:srgbClr val="002060"/>
                </a:solidFill>
                <a:latin typeface="+mj-lt"/>
              </a:rPr>
              <a:t>đây:</a:t>
            </a:r>
            <a:endParaRPr lang="en-US" sz="2700" smtClean="0">
              <a:solidFill>
                <a:srgbClr val="002060"/>
              </a:solidFill>
              <a:latin typeface="+mj-lt"/>
            </a:endParaRPr>
          </a:p>
          <a:p>
            <a:pPr marL="0" indent="0" algn="just">
              <a:lnSpc>
                <a:spcPct val="100000"/>
              </a:lnSpc>
              <a:spcBef>
                <a:spcPts val="600"/>
              </a:spcBef>
              <a:buNone/>
            </a:pPr>
            <a:r>
              <a:rPr lang="en-US" sz="2700" smtClean="0">
                <a:solidFill>
                  <a:srgbClr val="002060"/>
                </a:solidFill>
                <a:latin typeface="+mj-lt"/>
              </a:rPr>
              <a:t>- </a:t>
            </a:r>
            <a:r>
              <a:rPr lang="vi-VN" sz="2700" smtClean="0">
                <a:solidFill>
                  <a:srgbClr val="002060"/>
                </a:solidFill>
                <a:latin typeface="+mj-lt"/>
              </a:rPr>
              <a:t>Tiếp </a:t>
            </a:r>
            <a:r>
              <a:rPr lang="vi-VN" sz="2700">
                <a:solidFill>
                  <a:srgbClr val="002060"/>
                </a:solidFill>
                <a:latin typeface="+mj-lt"/>
              </a:rPr>
              <a:t>tục thực hành theo quy định của Luật KCB </a:t>
            </a:r>
            <a:r>
              <a:rPr lang="en-US" sz="2700" smtClean="0">
                <a:solidFill>
                  <a:srgbClr val="002060"/>
                </a:solidFill>
                <a:latin typeface="Times New Roman" pitchFamily="18" charset="0"/>
                <a:cs typeface="Times New Roman" pitchFamily="18" charset="0"/>
              </a:rPr>
              <a:t>cũ</a:t>
            </a:r>
            <a:r>
              <a:rPr lang="en-US" sz="2700" smtClean="0">
                <a:solidFill>
                  <a:srgbClr val="002060"/>
                </a:solidFill>
                <a:latin typeface="+mj-lt"/>
              </a:rPr>
              <a:t> </a:t>
            </a:r>
            <a:r>
              <a:rPr lang="vi-VN" sz="2700" smtClean="0">
                <a:solidFill>
                  <a:srgbClr val="002060"/>
                </a:solidFill>
                <a:latin typeface="+mj-lt"/>
              </a:rPr>
              <a:t>và </a:t>
            </a:r>
            <a:r>
              <a:rPr lang="vi-VN" sz="2700">
                <a:solidFill>
                  <a:srgbClr val="002060"/>
                </a:solidFill>
                <a:latin typeface="+mj-lt"/>
              </a:rPr>
              <a:t>các văn bản hướng dẫn thi hành của Luật này. Kết quả thực hành được sử dụng để đề nghị cấp GPHN, trong đó phạm vi hành nghề thực hiện theo quy định của </a:t>
            </a:r>
            <a:r>
              <a:rPr lang="vi-VN" sz="2700" smtClean="0">
                <a:solidFill>
                  <a:srgbClr val="002060"/>
                </a:solidFill>
                <a:latin typeface="+mj-lt"/>
              </a:rPr>
              <a:t>Luật</a:t>
            </a:r>
            <a:r>
              <a:rPr lang="en-US" sz="2700" smtClean="0">
                <a:solidFill>
                  <a:srgbClr val="002060"/>
                </a:solidFill>
                <a:latin typeface="+mj-lt"/>
              </a:rPr>
              <a:t> </a:t>
            </a:r>
            <a:r>
              <a:rPr lang="en-US" sz="2700" smtClean="0">
                <a:solidFill>
                  <a:srgbClr val="002060"/>
                </a:solidFill>
                <a:latin typeface="Times New Roman" pitchFamily="18" charset="0"/>
                <a:cs typeface="Times New Roman" pitchFamily="18" charset="0"/>
              </a:rPr>
              <a:t>KCB cũ</a:t>
            </a:r>
            <a:endParaRPr lang="vi-VN" sz="2700">
              <a:solidFill>
                <a:srgbClr val="002060"/>
              </a:solidFill>
              <a:latin typeface="Times New Roman" pitchFamily="18" charset="0"/>
              <a:cs typeface="Times New Roman" pitchFamily="18" charset="0"/>
            </a:endParaRPr>
          </a:p>
          <a:p>
            <a:pPr marL="55563" indent="-55563" algn="just">
              <a:lnSpc>
                <a:spcPct val="100000"/>
              </a:lnSpc>
              <a:spcBef>
                <a:spcPts val="600"/>
              </a:spcBef>
              <a:buFontTx/>
              <a:buChar char="-"/>
            </a:pPr>
            <a:r>
              <a:rPr lang="vi-VN" sz="2700" smtClean="0">
                <a:solidFill>
                  <a:srgbClr val="002060"/>
                </a:solidFill>
                <a:latin typeface="+mj-lt"/>
              </a:rPr>
              <a:t>Thực </a:t>
            </a:r>
            <a:r>
              <a:rPr lang="vi-VN" sz="2700">
                <a:solidFill>
                  <a:srgbClr val="002060"/>
                </a:solidFill>
                <a:latin typeface="+mj-lt"/>
              </a:rPr>
              <a:t>hành theo quy định tại Nghị định </a:t>
            </a:r>
            <a:r>
              <a:rPr lang="en-US" sz="2700" smtClean="0">
                <a:solidFill>
                  <a:srgbClr val="002060"/>
                </a:solidFill>
                <a:latin typeface="Times New Roman" pitchFamily="18" charset="0"/>
                <a:cs typeface="Times New Roman" pitchFamily="18" charset="0"/>
              </a:rPr>
              <a:t>96</a:t>
            </a:r>
            <a:r>
              <a:rPr lang="en-US" sz="2700" smtClean="0">
                <a:solidFill>
                  <a:srgbClr val="002060"/>
                </a:solidFill>
                <a:latin typeface="+mj-lt"/>
              </a:rPr>
              <a:t> </a:t>
            </a:r>
            <a:r>
              <a:rPr lang="en-US" sz="2700" smtClean="0">
                <a:solidFill>
                  <a:srgbClr val="002060"/>
                </a:solidFill>
                <a:latin typeface="Times New Roman" pitchFamily="18" charset="0"/>
                <a:cs typeface="Times New Roman" pitchFamily="18" charset="0"/>
              </a:rPr>
              <a:t>(cơ sở hướng dẫn thực hành phải công bố trước khi tổ chức hướng dẫn thực hành)</a:t>
            </a:r>
            <a:endParaRPr lang="en-US" sz="2700" smtClean="0">
              <a:solidFill>
                <a:srgbClr val="002060"/>
              </a:solidFill>
              <a:latin typeface="+mj-lt"/>
            </a:endParaRPr>
          </a:p>
          <a:p>
            <a:pPr marL="114300" indent="0" algn="just">
              <a:lnSpc>
                <a:spcPct val="100000"/>
              </a:lnSpc>
              <a:spcBef>
                <a:spcPts val="600"/>
              </a:spcBef>
              <a:buNone/>
            </a:pPr>
            <a:r>
              <a:rPr lang="vi-VN" sz="2700" smtClean="0">
                <a:solidFill>
                  <a:srgbClr val="002060"/>
                </a:solidFill>
                <a:latin typeface="+mj-lt"/>
              </a:rPr>
              <a:t>2</a:t>
            </a:r>
            <a:r>
              <a:rPr lang="vi-VN" sz="2700">
                <a:solidFill>
                  <a:srgbClr val="002060"/>
                </a:solidFill>
                <a:latin typeface="+mj-lt"/>
              </a:rPr>
              <a:t>. Từ ngày </a:t>
            </a:r>
            <a:r>
              <a:rPr lang="vi-VN" sz="2700" smtClean="0">
                <a:solidFill>
                  <a:srgbClr val="002060"/>
                </a:solidFill>
                <a:latin typeface="+mj-lt"/>
              </a:rPr>
              <a:t>01</a:t>
            </a:r>
            <a:r>
              <a:rPr lang="en-US" sz="2700" smtClean="0">
                <a:solidFill>
                  <a:srgbClr val="002060"/>
                </a:solidFill>
                <a:latin typeface="+mj-lt"/>
              </a:rPr>
              <a:t>/</a:t>
            </a:r>
            <a:r>
              <a:rPr lang="vi-VN" sz="2700" smtClean="0">
                <a:solidFill>
                  <a:srgbClr val="002060"/>
                </a:solidFill>
                <a:latin typeface="+mj-lt"/>
              </a:rPr>
              <a:t>01</a:t>
            </a:r>
            <a:r>
              <a:rPr lang="en-US" sz="2700" smtClean="0">
                <a:solidFill>
                  <a:srgbClr val="002060"/>
                </a:solidFill>
                <a:latin typeface="+mj-lt"/>
              </a:rPr>
              <a:t>/</a:t>
            </a:r>
            <a:r>
              <a:rPr lang="vi-VN" sz="2700" smtClean="0">
                <a:solidFill>
                  <a:srgbClr val="002060"/>
                </a:solidFill>
                <a:latin typeface="+mj-lt"/>
              </a:rPr>
              <a:t>2024</a:t>
            </a:r>
            <a:r>
              <a:rPr lang="vi-VN" sz="2700">
                <a:solidFill>
                  <a:srgbClr val="002060"/>
                </a:solidFill>
                <a:latin typeface="+mj-lt"/>
              </a:rPr>
              <a:t>, </a:t>
            </a:r>
            <a:r>
              <a:rPr lang="vi-VN" sz="2700">
                <a:solidFill>
                  <a:srgbClr val="7030A0"/>
                </a:solidFill>
                <a:latin typeface="+mj-lt"/>
              </a:rPr>
              <a:t>CCHN</a:t>
            </a:r>
            <a:r>
              <a:rPr lang="vi-VN" sz="2700">
                <a:solidFill>
                  <a:srgbClr val="002060"/>
                </a:solidFill>
                <a:latin typeface="+mj-lt"/>
              </a:rPr>
              <a:t> được cấp theo quy định tại </a:t>
            </a:r>
            <a:r>
              <a:rPr lang="de-DE" sz="2700">
                <a:solidFill>
                  <a:srgbClr val="002060"/>
                </a:solidFill>
                <a:latin typeface="Times New Roman" pitchFamily="18" charset="0"/>
                <a:cs typeface="Times New Roman" pitchFamily="18" charset="0"/>
              </a:rPr>
              <a:t>Luật</a:t>
            </a:r>
            <a:r>
              <a:rPr lang="de-DE" sz="2700">
                <a:solidFill>
                  <a:srgbClr val="002060"/>
                </a:solidFill>
                <a:latin typeface="+mj-lt"/>
                <a:cs typeface="Times New Roman" pitchFamily="18" charset="0"/>
              </a:rPr>
              <a:t> </a:t>
            </a:r>
            <a:r>
              <a:rPr lang="vi-VN" sz="2700">
                <a:solidFill>
                  <a:srgbClr val="002060"/>
                </a:solidFill>
                <a:latin typeface="+mj-lt"/>
                <a:cs typeface="Times New Roman" pitchFamily="18" charset="0"/>
              </a:rPr>
              <a:t>KCB </a:t>
            </a:r>
            <a:r>
              <a:rPr lang="en-US" sz="2700" smtClean="0">
                <a:solidFill>
                  <a:srgbClr val="002060"/>
                </a:solidFill>
                <a:latin typeface="Times New Roman" pitchFamily="18" charset="0"/>
                <a:cs typeface="Times New Roman" pitchFamily="18" charset="0"/>
              </a:rPr>
              <a:t>cũ </a:t>
            </a:r>
            <a:r>
              <a:rPr lang="vi-VN" sz="2700" smtClean="0">
                <a:solidFill>
                  <a:srgbClr val="002060"/>
                </a:solidFill>
                <a:latin typeface="+mj-lt"/>
              </a:rPr>
              <a:t>được </a:t>
            </a:r>
            <a:r>
              <a:rPr lang="vi-VN" sz="2700">
                <a:solidFill>
                  <a:srgbClr val="002060"/>
                </a:solidFill>
                <a:latin typeface="+mj-lt"/>
              </a:rPr>
              <a:t>tiếp tục sử dụng như </a:t>
            </a:r>
            <a:r>
              <a:rPr lang="vi-VN" sz="2700">
                <a:solidFill>
                  <a:srgbClr val="7030A0"/>
                </a:solidFill>
                <a:latin typeface="+mj-lt"/>
              </a:rPr>
              <a:t>GPHN </a:t>
            </a:r>
            <a:r>
              <a:rPr lang="en-US" sz="2700" smtClean="0">
                <a:solidFill>
                  <a:srgbClr val="7030A0"/>
                </a:solidFill>
                <a:latin typeface="Times New Roman" pitchFamily="18" charset="0"/>
                <a:cs typeface="Times New Roman" pitchFamily="18" charset="0"/>
              </a:rPr>
              <a:t>cho</a:t>
            </a:r>
            <a:r>
              <a:rPr lang="en-US" sz="2700" smtClean="0">
                <a:solidFill>
                  <a:srgbClr val="7030A0"/>
                </a:solidFill>
                <a:latin typeface="+mj-lt"/>
              </a:rPr>
              <a:t> </a:t>
            </a:r>
            <a:r>
              <a:rPr lang="vi-VN" sz="2700" smtClean="0">
                <a:solidFill>
                  <a:srgbClr val="002060"/>
                </a:solidFill>
                <a:latin typeface="+mj-lt"/>
              </a:rPr>
              <a:t>đến </a:t>
            </a:r>
            <a:r>
              <a:rPr lang="vi-VN" sz="2700">
                <a:solidFill>
                  <a:srgbClr val="002060"/>
                </a:solidFill>
                <a:latin typeface="+mj-lt"/>
              </a:rPr>
              <a:t>khi được chuyển đổi theo quy định tại khoản 3 Điều này, trong đó phạm vi hành nghề được thực hiện theo </a:t>
            </a:r>
            <a:r>
              <a:rPr lang="en-US" sz="2700" smtClean="0">
                <a:solidFill>
                  <a:srgbClr val="002060"/>
                </a:solidFill>
                <a:latin typeface="Times New Roman" pitchFamily="18" charset="0"/>
                <a:cs typeface="Times New Roman" pitchFamily="18" charset="0"/>
              </a:rPr>
              <a:t>phạm vi hành nghề</a:t>
            </a:r>
            <a:r>
              <a:rPr lang="en-US" sz="2700" smtClean="0">
                <a:solidFill>
                  <a:srgbClr val="002060"/>
                </a:solidFill>
                <a:latin typeface="+mj-lt"/>
                <a:cs typeface="Times New Roman" pitchFamily="18" charset="0"/>
              </a:rPr>
              <a:t> </a:t>
            </a:r>
            <a:r>
              <a:rPr lang="vi-VN" sz="2700" smtClean="0">
                <a:solidFill>
                  <a:srgbClr val="002060"/>
                </a:solidFill>
                <a:latin typeface="+mj-lt"/>
              </a:rPr>
              <a:t>đã </a:t>
            </a:r>
            <a:r>
              <a:rPr lang="vi-VN" sz="2700">
                <a:solidFill>
                  <a:srgbClr val="002060"/>
                </a:solidFill>
                <a:latin typeface="+mj-lt"/>
              </a:rPr>
              <a:t>được cấp có thẩm quyền phê duyệt.</a:t>
            </a:r>
            <a:endParaRPr lang="en-US" sz="2700">
              <a:solidFill>
                <a:srgbClr val="002060"/>
              </a:solidFill>
              <a:latin typeface="+mj-lt"/>
            </a:endParaRPr>
          </a:p>
          <a:p>
            <a:pPr marL="628650" indent="-514350" algn="just">
              <a:lnSpc>
                <a:spcPct val="120000"/>
              </a:lnSpc>
              <a:spcBef>
                <a:spcPts val="600"/>
              </a:spcBef>
              <a:spcAft>
                <a:spcPts val="600"/>
              </a:spcAft>
              <a:buAutoNum type="alphaLcParenR"/>
            </a:pPr>
            <a:endParaRPr lang="en-US" sz="2400">
              <a:solidFill>
                <a:srgbClr val="002060"/>
              </a:solidFill>
            </a:endParaRPr>
          </a:p>
        </p:txBody>
      </p:sp>
    </p:spTree>
    <p:extLst>
      <p:ext uri="{BB962C8B-B14F-4D97-AF65-F5344CB8AC3E}">
        <p14:creationId xmlns:p14="http://schemas.microsoft.com/office/powerpoint/2010/main" val="25993590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927" y="267154"/>
            <a:ext cx="10515600" cy="952045"/>
          </a:xfrm>
        </p:spPr>
        <p:txBody>
          <a:bodyPr>
            <a:normAutofit/>
          </a:bodyPr>
          <a:lstStyle/>
          <a:p>
            <a:pPr algn="ctr"/>
            <a:r>
              <a:rPr lang="en-US" sz="2800" b="1">
                <a:solidFill>
                  <a:srgbClr val="002060"/>
                </a:solidFill>
                <a:latin typeface="Times New Roman" pitchFamily="18" charset="0"/>
                <a:ea typeface="Cambria" panose="02040503050406030204" pitchFamily="18" charset="0"/>
                <a:cs typeface="Times New Roman" pitchFamily="18" charset="0"/>
              </a:rPr>
              <a:t>LỘ TRÌNH CHUYỂN ĐỔI GPHN (</a:t>
            </a:r>
            <a:r>
              <a:rPr lang="en-US" sz="2800" b="1" err="1">
                <a:solidFill>
                  <a:srgbClr val="002060"/>
                </a:solidFill>
                <a:latin typeface="Times New Roman" pitchFamily="18" charset="0"/>
                <a:ea typeface="Cambria" panose="02040503050406030204" pitchFamily="18" charset="0"/>
                <a:cs typeface="Times New Roman" pitchFamily="18" charset="0"/>
              </a:rPr>
              <a:t>Điều</a:t>
            </a:r>
            <a:r>
              <a:rPr lang="en-US" sz="2800" b="1">
                <a:solidFill>
                  <a:srgbClr val="002060"/>
                </a:solidFill>
                <a:latin typeface="Times New Roman" pitchFamily="18" charset="0"/>
                <a:ea typeface="Cambria" panose="02040503050406030204" pitchFamily="18" charset="0"/>
                <a:cs typeface="Times New Roman" pitchFamily="18" charset="0"/>
              </a:rPr>
              <a:t> 143)</a:t>
            </a:r>
          </a:p>
        </p:txBody>
      </p:sp>
      <p:sp>
        <p:nvSpPr>
          <p:cNvPr id="3" name="Text Placeholder 2"/>
          <p:cNvSpPr>
            <a:spLocks noGrp="1"/>
          </p:cNvSpPr>
          <p:nvPr>
            <p:ph type="body" idx="1"/>
          </p:nvPr>
        </p:nvSpPr>
        <p:spPr>
          <a:xfrm>
            <a:off x="478971" y="1136072"/>
            <a:ext cx="11103429" cy="5112327"/>
          </a:xfrm>
        </p:spPr>
        <p:txBody>
          <a:bodyPr>
            <a:normAutofit lnSpcReduction="10000"/>
          </a:bodyPr>
          <a:lstStyle/>
          <a:p>
            <a:pPr marL="114300" indent="0" algn="just">
              <a:lnSpc>
                <a:spcPct val="100000"/>
              </a:lnSpc>
              <a:spcBef>
                <a:spcPts val="600"/>
              </a:spcBef>
              <a:buNone/>
            </a:pPr>
            <a:r>
              <a:rPr lang="vi-VN" smtClean="0">
                <a:solidFill>
                  <a:srgbClr val="002060"/>
                </a:solidFill>
                <a:latin typeface="Times New Roman" pitchFamily="18" charset="0"/>
                <a:cs typeface="Times New Roman" pitchFamily="18" charset="0"/>
              </a:rPr>
              <a:t>3</a:t>
            </a:r>
            <a:r>
              <a:rPr lang="vi-VN">
                <a:solidFill>
                  <a:srgbClr val="002060"/>
                </a:solidFill>
                <a:latin typeface="Times New Roman" pitchFamily="18" charset="0"/>
                <a:cs typeface="Times New Roman" pitchFamily="18" charset="0"/>
              </a:rPr>
              <a:t>. Việc chuyển đổi </a:t>
            </a:r>
            <a:r>
              <a:rPr lang="vi-VN" u="sng">
                <a:solidFill>
                  <a:srgbClr val="FF0000"/>
                </a:solidFill>
                <a:latin typeface="Times New Roman" pitchFamily="18" charset="0"/>
                <a:cs typeface="Times New Roman" pitchFamily="18" charset="0"/>
              </a:rPr>
              <a:t>CCHN</a:t>
            </a:r>
            <a:r>
              <a:rPr lang="vi-VN">
                <a:solidFill>
                  <a:srgbClr val="002060"/>
                </a:solidFill>
                <a:latin typeface="Times New Roman" pitchFamily="18" charset="0"/>
                <a:cs typeface="Times New Roman" pitchFamily="18" charset="0"/>
              </a:rPr>
              <a:t> thành </a:t>
            </a:r>
            <a:r>
              <a:rPr lang="vi-VN" u="sng">
                <a:solidFill>
                  <a:srgbClr val="FF0000"/>
                </a:solidFill>
                <a:latin typeface="Times New Roman" pitchFamily="18" charset="0"/>
                <a:cs typeface="Times New Roman" pitchFamily="18" charset="0"/>
              </a:rPr>
              <a:t>GPHN</a:t>
            </a:r>
            <a:r>
              <a:rPr lang="vi-VN">
                <a:solidFill>
                  <a:srgbClr val="002060"/>
                </a:solidFill>
                <a:latin typeface="Times New Roman" pitchFamily="18" charset="0"/>
                <a:cs typeface="Times New Roman" pitchFamily="18" charset="0"/>
              </a:rPr>
              <a:t> được thực hiện khi thực hiện thủ tục gia hạn như sau:</a:t>
            </a:r>
            <a:endParaRPr lang="en-US">
              <a:solidFill>
                <a:srgbClr val="002060"/>
              </a:solidFill>
              <a:latin typeface="Times New Roman" pitchFamily="18" charset="0"/>
              <a:cs typeface="Times New Roman" pitchFamily="18" charset="0"/>
            </a:endParaRPr>
          </a:p>
          <a:p>
            <a:pPr marL="628650" indent="-514350" algn="just">
              <a:lnSpc>
                <a:spcPct val="100000"/>
              </a:lnSpc>
              <a:spcBef>
                <a:spcPts val="600"/>
              </a:spcBef>
              <a:buAutoNum type="alphaLcParenR"/>
            </a:pPr>
            <a:r>
              <a:rPr lang="vi-VN">
                <a:solidFill>
                  <a:srgbClr val="002060"/>
                </a:solidFill>
                <a:latin typeface="Times New Roman" pitchFamily="18" charset="0"/>
                <a:cs typeface="Times New Roman" pitchFamily="18" charset="0"/>
              </a:rPr>
              <a:t>Bắt đầu áp dụng quy định về thời hạn hiệu lực là </a:t>
            </a:r>
            <a:r>
              <a:rPr lang="vi-VN">
                <a:solidFill>
                  <a:srgbClr val="FF0000"/>
                </a:solidFill>
                <a:latin typeface="Times New Roman" pitchFamily="18" charset="0"/>
                <a:cs typeface="Times New Roman" pitchFamily="18" charset="0"/>
              </a:rPr>
              <a:t>05 năm </a:t>
            </a:r>
            <a:r>
              <a:rPr lang="vi-VN">
                <a:solidFill>
                  <a:srgbClr val="002060"/>
                </a:solidFill>
                <a:latin typeface="Times New Roman" pitchFamily="18" charset="0"/>
                <a:cs typeface="Times New Roman" pitchFamily="18" charset="0"/>
              </a:rPr>
              <a:t>đối với CCHN đã được cấp theo quy định tại </a:t>
            </a:r>
            <a:r>
              <a:rPr lang="de-DE">
                <a:solidFill>
                  <a:srgbClr val="002060"/>
                </a:solidFill>
                <a:latin typeface="Times New Roman" pitchFamily="18" charset="0"/>
                <a:cs typeface="Times New Roman" pitchFamily="18" charset="0"/>
              </a:rPr>
              <a:t>Luật </a:t>
            </a:r>
            <a:r>
              <a:rPr lang="de-DE" smtClean="0">
                <a:solidFill>
                  <a:srgbClr val="002060"/>
                </a:solidFill>
                <a:latin typeface="Times New Roman" pitchFamily="18" charset="0"/>
                <a:cs typeface="Times New Roman" pitchFamily="18" charset="0"/>
              </a:rPr>
              <a:t>cũ </a:t>
            </a:r>
            <a:r>
              <a:rPr lang="vi-VN" smtClean="0">
                <a:solidFill>
                  <a:srgbClr val="002060"/>
                </a:solidFill>
                <a:latin typeface="Times New Roman" pitchFamily="18" charset="0"/>
                <a:cs typeface="Times New Roman" pitchFamily="18" charset="0"/>
              </a:rPr>
              <a:t>từ </a:t>
            </a:r>
            <a:r>
              <a:rPr lang="vi-VN">
                <a:solidFill>
                  <a:srgbClr val="FF0000"/>
                </a:solidFill>
                <a:latin typeface="Times New Roman" pitchFamily="18" charset="0"/>
                <a:cs typeface="Times New Roman" pitchFamily="18" charset="0"/>
              </a:rPr>
              <a:t>năm 2030</a:t>
            </a:r>
            <a:r>
              <a:rPr lang="vi-VN">
                <a:solidFill>
                  <a:srgbClr val="002060"/>
                </a:solidFill>
                <a:latin typeface="Times New Roman" pitchFamily="18" charset="0"/>
                <a:cs typeface="Times New Roman" pitchFamily="18" charset="0"/>
              </a:rPr>
              <a:t>;</a:t>
            </a:r>
          </a:p>
          <a:p>
            <a:pPr marL="628650" indent="-514350" algn="just">
              <a:lnSpc>
                <a:spcPct val="100000"/>
              </a:lnSpc>
              <a:spcBef>
                <a:spcPts val="600"/>
              </a:spcBef>
              <a:buAutoNum type="alphaLcParenR"/>
            </a:pPr>
            <a:r>
              <a:rPr lang="vi-VN">
                <a:solidFill>
                  <a:srgbClr val="002060"/>
                </a:solidFill>
                <a:latin typeface="Times New Roman" pitchFamily="18" charset="0"/>
                <a:cs typeface="Times New Roman" pitchFamily="18" charset="0"/>
              </a:rPr>
              <a:t>CCHN quy định tại điểm a </a:t>
            </a:r>
            <a:r>
              <a:rPr lang="en-US">
                <a:solidFill>
                  <a:srgbClr val="002060"/>
                </a:solidFill>
                <a:latin typeface="Times New Roman" pitchFamily="18" charset="0"/>
                <a:cs typeface="Times New Roman" pitchFamily="18" charset="0"/>
              </a:rPr>
              <a:t>k</a:t>
            </a:r>
            <a:r>
              <a:rPr lang="vi-VN">
                <a:solidFill>
                  <a:srgbClr val="002060"/>
                </a:solidFill>
                <a:latin typeface="Times New Roman" pitchFamily="18" charset="0"/>
                <a:cs typeface="Times New Roman" pitchFamily="18" charset="0"/>
              </a:rPr>
              <a:t>hoản này sẽ </a:t>
            </a:r>
            <a:r>
              <a:rPr lang="vi-VN">
                <a:solidFill>
                  <a:srgbClr val="FF0000"/>
                </a:solidFill>
                <a:latin typeface="Times New Roman" pitchFamily="18" charset="0"/>
                <a:cs typeface="Times New Roman" pitchFamily="18" charset="0"/>
              </a:rPr>
              <a:t>hết hiệu lực vào năm 2035</a:t>
            </a:r>
            <a:r>
              <a:rPr lang="vi-VN">
                <a:solidFill>
                  <a:srgbClr val="002060"/>
                </a:solidFill>
                <a:latin typeface="Times New Roman" pitchFamily="18" charset="0"/>
                <a:cs typeface="Times New Roman" pitchFamily="18" charset="0"/>
              </a:rPr>
              <a:t>. Ngày hết hiệu lực được xác định theo ngày tháng ghi trên CCHN đã được cấp</a:t>
            </a:r>
            <a:r>
              <a:rPr lang="vi-VN" smtClean="0">
                <a:solidFill>
                  <a:srgbClr val="002060"/>
                </a:solidFill>
                <a:latin typeface="Times New Roman" pitchFamily="18" charset="0"/>
                <a:cs typeface="Times New Roman" pitchFamily="18" charset="0"/>
              </a:rPr>
              <a:t>;</a:t>
            </a:r>
            <a:r>
              <a:rPr lang="en-US" smtClean="0">
                <a:solidFill>
                  <a:srgbClr val="002060"/>
                </a:solidFill>
                <a:latin typeface="Times New Roman" pitchFamily="18" charset="0"/>
                <a:cs typeface="Times New Roman" pitchFamily="18" charset="0"/>
              </a:rPr>
              <a:t> </a:t>
            </a:r>
            <a:r>
              <a:rPr lang="en-US" smtClean="0">
                <a:solidFill>
                  <a:srgbClr val="FF0000"/>
                </a:solidFill>
                <a:latin typeface="Times New Roman" pitchFamily="18" charset="0"/>
                <a:cs typeface="Times New Roman" pitchFamily="18" charset="0"/>
              </a:rPr>
              <a:t>VD: ngày cấp CCHN 01/4/2023 thì sẽ hết hiệu lực vào ngày 01/4/2035, nếu không làm thủ tục gia hạn và chuyển đổi thành GPHN</a:t>
            </a:r>
            <a:endParaRPr lang="vi-VN">
              <a:solidFill>
                <a:srgbClr val="FF0000"/>
              </a:solidFill>
              <a:latin typeface="Times New Roman" pitchFamily="18" charset="0"/>
              <a:cs typeface="Times New Roman" pitchFamily="18" charset="0"/>
            </a:endParaRPr>
          </a:p>
          <a:p>
            <a:pPr marL="628650" indent="-514350" algn="just">
              <a:lnSpc>
                <a:spcPct val="100000"/>
              </a:lnSpc>
              <a:spcBef>
                <a:spcPts val="600"/>
              </a:spcBef>
              <a:buAutoNum type="alphaLcParenR"/>
            </a:pPr>
            <a:r>
              <a:rPr lang="vi-VN">
                <a:solidFill>
                  <a:srgbClr val="002060"/>
                </a:solidFill>
                <a:latin typeface="Times New Roman" pitchFamily="18" charset="0"/>
                <a:cs typeface="Times New Roman" pitchFamily="18" charset="0"/>
              </a:rPr>
              <a:t>Nếu muốn tiếp tục hành nghề, người hành nghề </a:t>
            </a:r>
            <a:r>
              <a:rPr lang="en-US" smtClean="0">
                <a:solidFill>
                  <a:srgbClr val="002060"/>
                </a:solidFill>
                <a:latin typeface="Times New Roman" pitchFamily="18" charset="0"/>
                <a:cs typeface="Times New Roman" pitchFamily="18" charset="0"/>
              </a:rPr>
              <a:t>phải </a:t>
            </a:r>
            <a:r>
              <a:rPr lang="vi-VN" smtClean="0">
                <a:solidFill>
                  <a:srgbClr val="002060"/>
                </a:solidFill>
                <a:latin typeface="Times New Roman" pitchFamily="18" charset="0"/>
                <a:cs typeface="Times New Roman" pitchFamily="18" charset="0"/>
              </a:rPr>
              <a:t>gia </a:t>
            </a:r>
            <a:r>
              <a:rPr lang="vi-VN">
                <a:solidFill>
                  <a:srgbClr val="002060"/>
                </a:solidFill>
                <a:latin typeface="Times New Roman" pitchFamily="18" charset="0"/>
                <a:cs typeface="Times New Roman" pitchFamily="18" charset="0"/>
              </a:rPr>
              <a:t>hạn theo quy định tại khoản 2 Điều 1</a:t>
            </a:r>
            <a:r>
              <a:rPr lang="en-US">
                <a:solidFill>
                  <a:srgbClr val="002060"/>
                </a:solidFill>
                <a:latin typeface="Times New Roman" pitchFamily="18" charset="0"/>
                <a:cs typeface="Times New Roman" pitchFamily="18" charset="0"/>
              </a:rPr>
              <a:t>34 </a:t>
            </a:r>
            <a:r>
              <a:rPr lang="vi-VN">
                <a:solidFill>
                  <a:srgbClr val="002060"/>
                </a:solidFill>
                <a:latin typeface="Times New Roman" pitchFamily="18" charset="0"/>
                <a:cs typeface="Times New Roman" pitchFamily="18" charset="0"/>
              </a:rPr>
              <a:t>Nghị định này. Người hành nghề có CCHN do Bộ Y tế cấp nếu </a:t>
            </a:r>
            <a:r>
              <a:rPr lang="vi-VN">
                <a:solidFill>
                  <a:srgbClr val="FF0000"/>
                </a:solidFill>
                <a:latin typeface="Times New Roman" pitchFamily="18" charset="0"/>
                <a:cs typeface="Times New Roman" pitchFamily="18" charset="0"/>
              </a:rPr>
              <a:t>không còn làm việc tại các cơ sở trực thuộc Bộ Y tế</a:t>
            </a:r>
            <a:r>
              <a:rPr lang="en-US">
                <a:solidFill>
                  <a:srgbClr val="002060"/>
                </a:solidFill>
                <a:latin typeface="Times New Roman" pitchFamily="18" charset="0"/>
                <a:cs typeface="Times New Roman" pitchFamily="18" charset="0"/>
              </a:rPr>
              <a:t> </a:t>
            </a:r>
            <a:r>
              <a:rPr lang="vi-VN">
                <a:solidFill>
                  <a:srgbClr val="002060"/>
                </a:solidFill>
                <a:latin typeface="Times New Roman" pitchFamily="18" charset="0"/>
                <a:cs typeface="Times New Roman" pitchFamily="18" charset="0"/>
              </a:rPr>
              <a:t>thì thực hiện thủ tục gia hạn </a:t>
            </a:r>
            <a:r>
              <a:rPr lang="vi-VN" smtClean="0">
                <a:solidFill>
                  <a:srgbClr val="002060"/>
                </a:solidFill>
                <a:latin typeface="Times New Roman" pitchFamily="18" charset="0"/>
                <a:cs typeface="Times New Roman" pitchFamily="18" charset="0"/>
              </a:rPr>
              <a:t>tại</a:t>
            </a:r>
            <a:r>
              <a:rPr lang="en-US" smtClean="0">
                <a:solidFill>
                  <a:srgbClr val="002060"/>
                </a:solidFill>
                <a:latin typeface="Times New Roman" pitchFamily="18" charset="0"/>
                <a:cs typeface="Times New Roman" pitchFamily="18" charset="0"/>
              </a:rPr>
              <a:t> Sở Y tế</a:t>
            </a:r>
            <a:endParaRPr lang="en-US">
              <a:solidFill>
                <a:srgbClr val="002060"/>
              </a:solidFill>
              <a:latin typeface="Times New Roman" pitchFamily="18" charset="0"/>
              <a:cs typeface="Times New Roman" pitchFamily="18" charset="0"/>
            </a:endParaRPr>
          </a:p>
        </p:txBody>
      </p:sp>
    </p:spTree>
    <p:extLst>
      <p:ext uri="{BB962C8B-B14F-4D97-AF65-F5344CB8AC3E}">
        <p14:creationId xmlns:p14="http://schemas.microsoft.com/office/powerpoint/2010/main" val="24320542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3" name="Rectangle 3"/>
          <p:cNvSpPr>
            <a:spLocks noChangeArrowheads="1"/>
          </p:cNvSpPr>
          <p:nvPr/>
        </p:nvSpPr>
        <p:spPr bwMode="auto">
          <a:xfrm>
            <a:off x="803564" y="609600"/>
            <a:ext cx="10929524" cy="5386090"/>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tab pos="576263" algn="l"/>
              </a:tabLst>
            </a:pPr>
            <a:r>
              <a:rPr lang="en-US" sz="2700" b="1" smtClean="0">
                <a:latin typeface="Times New Roman" pitchFamily="18" charset="0"/>
                <a:ea typeface="Times New Roman" pitchFamily="18" charset="0"/>
                <a:cs typeface="Times New Roman" pitchFamily="18" charset="0"/>
              </a:rPr>
              <a:t>Điều 143 (tiếp)</a:t>
            </a:r>
            <a:endParaRPr kumimoji="0" lang="en-US" sz="27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57200" algn="just" defTabSz="914400" rtl="0" eaLnBrk="1" fontAlgn="base" latinLnBrk="0" hangingPunct="1">
              <a:lnSpc>
                <a:spcPct val="100000"/>
              </a:lnSpc>
              <a:spcBef>
                <a:spcPts val="600"/>
              </a:spcBef>
              <a:spcAft>
                <a:spcPct val="0"/>
              </a:spcAft>
              <a:buClrTx/>
              <a:buSzTx/>
              <a:buFontTx/>
              <a:buNone/>
              <a:tabLst>
                <a:tab pos="576263" algn="l"/>
              </a:tabLst>
            </a:pPr>
            <a:r>
              <a:rPr kumimoji="0" lang="en-US" sz="27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4. </a:t>
            </a:r>
            <a:r>
              <a:rPr kumimoji="0" lang="en-US" sz="27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rPr>
              <a:t>Việc điều chỉnh, cấp lại, đình chỉ, thu hồi </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và xử lý sau khi bị đình chỉ, thu hồi đối với người được cấp CCHN theo Luật</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cũ </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thực hiện theo quy định của Luật mới</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và quy định tại mục 1 Chương VIII Nghị định này. Thời hạn của GPHN được tính từ thời điểm cấp lại GPHN.</a:t>
            </a:r>
          </a:p>
          <a:p>
            <a:pPr marL="0" marR="0" lvl="0" indent="457200" algn="just" defTabSz="914400" rtl="0" eaLnBrk="1" fontAlgn="base" latinLnBrk="0" hangingPunct="1">
              <a:lnSpc>
                <a:spcPct val="100000"/>
              </a:lnSpc>
              <a:spcBef>
                <a:spcPts val="600"/>
              </a:spcBef>
              <a:spcAft>
                <a:spcPct val="0"/>
              </a:spcAft>
              <a:buClrTx/>
              <a:buSzTx/>
              <a:buFontTx/>
              <a:buNone/>
              <a:tabLst>
                <a:tab pos="576263" algn="l"/>
              </a:tabLst>
            </a:pPr>
            <a:r>
              <a:rPr lang="en-US" sz="2700" smtClean="0">
                <a:solidFill>
                  <a:srgbClr val="FF0000"/>
                </a:solidFill>
                <a:latin typeface="Times New Roman" pitchFamily="18" charset="0"/>
                <a:cs typeface="Times New Roman" pitchFamily="18" charset="0"/>
              </a:rPr>
              <a:t>VD: cấp lại GPHN do bị hư hỏng, mất vào ngày 01/4/2024 thì sẽ cấp theo mẫu GPHN  mới và hạn là 5 năm (hết hạn vào ngày 31/3/2029)</a:t>
            </a:r>
            <a:endParaRPr kumimoji="0" lang="en-US" sz="2700" b="0" i="0" u="none" strike="noStrike" cap="none" normalizeH="0" baseline="0" smtClean="0">
              <a:ln>
                <a:noFill/>
              </a:ln>
              <a:solidFill>
                <a:srgbClr val="FF0000"/>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ts val="600"/>
              </a:spcBef>
              <a:spcAft>
                <a:spcPct val="0"/>
              </a:spcAft>
              <a:buClrTx/>
              <a:buSzTx/>
              <a:buFontTx/>
              <a:buNone/>
              <a:tabLst>
                <a:tab pos="576263" algn="l"/>
              </a:tabLst>
            </a:pPr>
            <a:r>
              <a:rPr kumimoji="0" lang="en-US" sz="27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5. </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Giấy XN của UBND xã</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đối với nha công (răng</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giả)</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đã HN từ năm 1980 trở về trước tiếp tục HN mà</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không cần chuyển đổi thành GPHN.</a:t>
            </a:r>
            <a:endParaRPr kumimoji="0" lang="en-US" sz="27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ts val="600"/>
              </a:spcBef>
              <a:spcAft>
                <a:spcPct val="0"/>
              </a:spcAft>
              <a:buClrTx/>
              <a:buSzTx/>
              <a:buFontTx/>
              <a:buNone/>
              <a:tabLst>
                <a:tab pos="576263" algn="l"/>
              </a:tabLst>
            </a:pPr>
            <a:r>
              <a:rPr kumimoji="0" lang="en-US" sz="27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6. N</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gười được cấp CCHN theo quy định tại Luật cũ</a:t>
            </a:r>
            <a:r>
              <a:rPr kumimoji="0" lang="en-US" sz="2700" b="0" i="0" u="none" strike="noStrike" cap="none" normalizeH="0" smtClean="0">
                <a:ln>
                  <a:noFill/>
                </a:ln>
                <a:solidFill>
                  <a:srgbClr val="000000"/>
                </a:solidFill>
                <a:effectLst/>
                <a:latin typeface="Times New Roman" pitchFamily="18" charset="0"/>
                <a:ea typeface="Times New Roman" pitchFamily="18" charset="0"/>
                <a:cs typeface="Times New Roman" pitchFamily="18" charset="0"/>
              </a:rPr>
              <a:t> </a:t>
            </a:r>
            <a:r>
              <a:rPr kumimoji="0" lang="en-US" sz="27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rPr>
              <a:t>muốn chuyển đổi thành GPHN trước thời điểm</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quy định tại khoản 3 Điều này </a:t>
            </a:r>
            <a:r>
              <a:rPr kumimoji="0" lang="en-US" sz="27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rPr>
              <a:t>phải lập hồ sơ và thực hiện thủ tục cấp mới</a:t>
            </a:r>
            <a:r>
              <a:rPr kumimoji="0" lang="en-US" sz="2700" b="0"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 và phải nộp lại CCHN đã được cấp.</a:t>
            </a:r>
            <a:endParaRPr kumimoji="0" lang="en-US" sz="27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642939" y="759676"/>
            <a:ext cx="11254536" cy="527836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a:r>
              <a:rPr lang="en-US" sz="2500" b="1" smtClean="0">
                <a:latin typeface="Times New Roman" pitchFamily="18" charset="0"/>
                <a:cs typeface="Times New Roman" pitchFamily="18" charset="0"/>
              </a:rPr>
              <a:t>Mục 6. ĐĂNG KÝ HÀNH NGHỀ KHÁM BỆNH, CHỮA BỆNH</a:t>
            </a:r>
          </a:p>
          <a:p>
            <a:pPr algn="just"/>
            <a:r>
              <a:rPr lang="vi-VN" sz="2600" smtClean="0">
                <a:solidFill>
                  <a:srgbClr val="222222"/>
                </a:solidFill>
                <a:latin typeface="Times New Roman" pitchFamily="18" charset="0"/>
                <a:ea typeface="Arial"/>
                <a:cs typeface="Times New Roman" pitchFamily="18" charset="0"/>
                <a:sym typeface="Arial"/>
              </a:rPr>
              <a:t>Cơ sở </a:t>
            </a:r>
            <a:r>
              <a:rPr lang="en-US" sz="2600" smtClean="0">
                <a:solidFill>
                  <a:srgbClr val="222222"/>
                </a:solidFill>
                <a:latin typeface="Times New Roman" pitchFamily="18" charset="0"/>
                <a:ea typeface="Arial"/>
                <a:cs typeface="Times New Roman" pitchFamily="18" charset="0"/>
                <a:sym typeface="Arial"/>
              </a:rPr>
              <a:t>KBCB </a:t>
            </a:r>
            <a:r>
              <a:rPr lang="vi-VN" sz="2600" smtClean="0">
                <a:solidFill>
                  <a:srgbClr val="222222"/>
                </a:solidFill>
                <a:latin typeface="Times New Roman" pitchFamily="18" charset="0"/>
                <a:ea typeface="Arial"/>
                <a:cs typeface="Times New Roman" pitchFamily="18" charset="0"/>
                <a:sym typeface="Arial"/>
              </a:rPr>
              <a:t>thực hiện việc kê khai đăng ký người hành nghề theo hướng dẫn trình tự tại Điều 27, Điều 28 và Điều 29 Nghị định số 96/2023/NĐ-CP.</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Điều 27. Hướng dẫn đăng ký hành nghề:  Việc đăng ký HN ngoài tuân thủ theo Điều 36 Luật KBCB: </a:t>
            </a:r>
            <a:r>
              <a:rPr lang="en-US" sz="2600" b="1" i="1" smtClean="0">
                <a:latin typeface="Times New Roman" pitchFamily="18" charset="0"/>
                <a:cs typeface="Times New Roman" pitchFamily="18" charset="0"/>
              </a:rPr>
              <a:t>“</a:t>
            </a:r>
            <a:r>
              <a:rPr lang="en-US" sz="2600" i="1" smtClean="0">
                <a:latin typeface="Times New Roman" pitchFamily="18" charset="0"/>
                <a:cs typeface="Times New Roman" pitchFamily="18" charset="0"/>
              </a:rPr>
              <a:t>Người hành nghề được đăng ký hành nghề tại nhiều cơ sở KBCB nhưng không được trùng thời gian KBCB giữa các cơ sở KBCB. Người hành nghề được đăng ký </a:t>
            </a:r>
            <a:r>
              <a:rPr lang="en-US" sz="2600" b="1" i="1" smtClean="0">
                <a:latin typeface="Times New Roman" pitchFamily="18" charset="0"/>
                <a:cs typeface="Times New Roman" pitchFamily="18" charset="0"/>
              </a:rPr>
              <a:t>làm việc tại một hoặc nhiều vị trí chuyên môn </a:t>
            </a:r>
            <a:r>
              <a:rPr lang="en-US" sz="2600" i="1" smtClean="0">
                <a:latin typeface="Times New Roman" pitchFamily="18" charset="0"/>
                <a:cs typeface="Times New Roman" pitchFamily="18" charset="0"/>
              </a:rPr>
              <a:t>sau đây </a:t>
            </a:r>
            <a:r>
              <a:rPr lang="en-US" sz="2600" b="1" i="1" smtClean="0">
                <a:latin typeface="Times New Roman" pitchFamily="18" charset="0"/>
                <a:cs typeface="Times New Roman" pitchFamily="18" charset="0"/>
              </a:rPr>
              <a:t>trong cùng một cơ sở KBCB </a:t>
            </a:r>
            <a:r>
              <a:rPr lang="en-US" sz="2600" i="1" smtClean="0">
                <a:latin typeface="Times New Roman" pitchFamily="18" charset="0"/>
                <a:cs typeface="Times New Roman" pitchFamily="18" charset="0"/>
              </a:rPr>
              <a:t>nhưng phải bảo đảm chất lượng công việc tại các vị trí được phân công: (a) KBCB theo giấy phép hành nghề; (b) Phụ trách một bộ phận chuyên môn; (c) Chịu trách nhiệm chuyên môn của cơ sở KBCB</a:t>
            </a:r>
            <a:r>
              <a:rPr lang="en-US" sz="2600" smtClean="0">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Việc đăng ký hành nghề theo NĐ 96 quy định thực hiện như sau:</a:t>
            </a:r>
          </a:p>
          <a:p>
            <a:pPr algn="just"/>
            <a:r>
              <a:rPr lang="en-US" sz="2600" smtClean="0">
                <a:latin typeface="Times New Roman" pitchFamily="18" charset="0"/>
                <a:cs typeface="Times New Roman" pitchFamily="18" charset="0"/>
              </a:rPr>
              <a:t>1. Được làm nhiều vị trí trong cùng một cơ sở KCB theo phân công của người PTCMKT của cơ sở đó và phải phù hợp với PVHN của người hành nghề.</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30984410"/>
              </p:ext>
            </p:extLst>
          </p:nvPr>
        </p:nvGraphicFramePr>
        <p:xfrm>
          <a:off x="653142" y="100012"/>
          <a:ext cx="11207932" cy="6653982"/>
        </p:xfrm>
        <a:graphic>
          <a:graphicData uri="http://schemas.openxmlformats.org/drawingml/2006/table">
            <a:tbl>
              <a:tblPr firstRow="1" bandRow="1"/>
              <a:tblGrid>
                <a:gridCol w="610042">
                  <a:extLst>
                    <a:ext uri="{9D8B030D-6E8A-4147-A177-3AD203B41FA5}">
                      <a16:colId xmlns:a16="http://schemas.microsoft.com/office/drawing/2014/main" val="20000"/>
                    </a:ext>
                  </a:extLst>
                </a:gridCol>
                <a:gridCol w="5013575">
                  <a:extLst>
                    <a:ext uri="{9D8B030D-6E8A-4147-A177-3AD203B41FA5}">
                      <a16:colId xmlns:a16="http://schemas.microsoft.com/office/drawing/2014/main" val="20001"/>
                    </a:ext>
                  </a:extLst>
                </a:gridCol>
                <a:gridCol w="5584315">
                  <a:extLst>
                    <a:ext uri="{9D8B030D-6E8A-4147-A177-3AD203B41FA5}">
                      <a16:colId xmlns:a16="http://schemas.microsoft.com/office/drawing/2014/main" val="20002"/>
                    </a:ext>
                  </a:extLst>
                </a:gridCol>
              </a:tblGrid>
              <a:tr h="711292">
                <a:tc>
                  <a:txBody>
                    <a:bodyPr/>
                    <a:lstStyle/>
                    <a:p>
                      <a:pPr algn="ctr"/>
                      <a:r>
                        <a:rPr lang="vi-VN" sz="2500" err="1">
                          <a:latin typeface="Times New Roman" pitchFamily="18" charset="0"/>
                          <a:cs typeface="Times New Roman" pitchFamily="18" charset="0"/>
                        </a:rPr>
                        <a:t>TT</a:t>
                      </a:r>
                      <a:endParaRPr lang="vi-VN" sz="2500">
                        <a:latin typeface="Times New Roman" pitchFamily="18" charset="0"/>
                        <a:cs typeface="Times New Roman" pitchFamily="18" charset="0"/>
                      </a:endParaRPr>
                    </a:p>
                  </a:txBody>
                  <a:tcPr anchor="ctr"/>
                </a:tc>
                <a:tc>
                  <a:txBody>
                    <a:bodyPr/>
                    <a:lstStyle/>
                    <a:p>
                      <a:pPr algn="ctr"/>
                      <a:r>
                        <a:rPr lang="vi-VN" sz="2500">
                          <a:latin typeface="Times New Roman" pitchFamily="18" charset="0"/>
                          <a:cs typeface="Times New Roman" pitchFamily="18" charset="0"/>
                        </a:rPr>
                        <a:t>Trường hợp</a:t>
                      </a:r>
                    </a:p>
                  </a:txBody>
                  <a:tcPr anchor="ctr"/>
                </a:tc>
                <a:tc>
                  <a:txBody>
                    <a:bodyPr/>
                    <a:lstStyle/>
                    <a:p>
                      <a:pPr algn="ctr"/>
                      <a:r>
                        <a:rPr lang="vi-VN" sz="2500">
                          <a:latin typeface="Times New Roman" pitchFamily="18" charset="0"/>
                          <a:cs typeface="Times New Roman" pitchFamily="18" charset="0"/>
                        </a:rPr>
                        <a:t>Được đăng ký </a:t>
                      </a:r>
                      <a:r>
                        <a:rPr lang="en-US" sz="2500" smtClean="0">
                          <a:latin typeface="Times New Roman" pitchFamily="18" charset="0"/>
                          <a:cs typeface="Times New Roman" pitchFamily="18" charset="0"/>
                        </a:rPr>
                        <a:t> HN </a:t>
                      </a:r>
                      <a:r>
                        <a:rPr lang="vi-VN" sz="2500" smtClean="0">
                          <a:latin typeface="Times New Roman" pitchFamily="18" charset="0"/>
                          <a:cs typeface="Times New Roman" pitchFamily="18" charset="0"/>
                        </a:rPr>
                        <a:t>ở </a:t>
                      </a:r>
                      <a:r>
                        <a:rPr lang="vi-VN" sz="2500">
                          <a:latin typeface="Times New Roman" pitchFamily="18" charset="0"/>
                          <a:cs typeface="Times New Roman" pitchFamily="18" charset="0"/>
                        </a:rPr>
                        <a:t>cơ sở </a:t>
                      </a:r>
                      <a:r>
                        <a:rPr lang="vi-VN" sz="2500" err="1">
                          <a:latin typeface="Times New Roman" pitchFamily="18" charset="0"/>
                          <a:cs typeface="Times New Roman" pitchFamily="18" charset="0"/>
                        </a:rPr>
                        <a:t>KBCB</a:t>
                      </a:r>
                      <a:r>
                        <a:rPr lang="vi-VN" sz="2500">
                          <a:latin typeface="Times New Roman" pitchFamily="18" charset="0"/>
                          <a:cs typeface="Times New Roman" pitchFamily="18" charset="0"/>
                        </a:rPr>
                        <a:t> khác</a:t>
                      </a:r>
                    </a:p>
                  </a:txBody>
                  <a:tcPr anchor="ctr"/>
                </a:tc>
                <a:extLst>
                  <a:ext uri="{0D108BD9-81ED-4DB2-BD59-A6C34878D82A}">
                    <a16:rowId xmlns:a16="http://schemas.microsoft.com/office/drawing/2014/main" val="10000"/>
                  </a:ext>
                </a:extLst>
              </a:tr>
              <a:tr h="1307863">
                <a:tc rowSpan="2">
                  <a:txBody>
                    <a:bodyPr/>
                    <a:lstStyle/>
                    <a:p>
                      <a:pPr algn="just"/>
                      <a:r>
                        <a:rPr lang="en-US" sz="2500" smtClean="0">
                          <a:latin typeface="Times New Roman" pitchFamily="18" charset="0"/>
                          <a:cs typeface="Times New Roman" pitchFamily="18" charset="0"/>
                        </a:rPr>
                        <a:t>2</a:t>
                      </a:r>
                      <a:endParaRPr lang="vi-VN" sz="2500">
                        <a:latin typeface="Times New Roman" pitchFamily="18" charset="0"/>
                        <a:cs typeface="Times New Roman" pitchFamily="18" charset="0"/>
                      </a:endParaRPr>
                    </a:p>
                  </a:txBody>
                  <a:tcPr anchor="ctr"/>
                </a:tc>
                <a:tc rowSpan="2">
                  <a:txBody>
                    <a:bodyPr/>
                    <a:lstStyle/>
                    <a:p>
                      <a:pPr algn="just"/>
                      <a:r>
                        <a:rPr lang="vi-VN" sz="2500" b="0" i="0" u="none" strike="noStrike" cap="none">
                          <a:solidFill>
                            <a:srgbClr val="000000"/>
                          </a:solidFill>
                          <a:effectLst/>
                          <a:latin typeface="Times New Roman" pitchFamily="18" charset="0"/>
                          <a:ea typeface="Arial"/>
                          <a:cs typeface="Times New Roman" pitchFamily="18" charset="0"/>
                          <a:sym typeface="Arial"/>
                        </a:rPr>
                        <a:t>Người </a:t>
                      </a:r>
                      <a:r>
                        <a:rPr lang="en-US" sz="2500" b="0" i="0" u="none" strike="noStrike" cap="none" smtClean="0">
                          <a:solidFill>
                            <a:srgbClr val="000000"/>
                          </a:solidFill>
                          <a:effectLst/>
                          <a:latin typeface="Times New Roman" pitchFamily="18" charset="0"/>
                          <a:ea typeface="Arial"/>
                          <a:cs typeface="Times New Roman" pitchFamily="18" charset="0"/>
                          <a:sym typeface="Arial"/>
                        </a:rPr>
                        <a:t>HN </a:t>
                      </a:r>
                      <a:r>
                        <a:rPr lang="vi-VN" sz="2500" b="0" i="0" u="none" strike="noStrike" cap="none" smtClean="0">
                          <a:solidFill>
                            <a:srgbClr val="000000"/>
                          </a:solidFill>
                          <a:effectLst/>
                          <a:latin typeface="Times New Roman" pitchFamily="18" charset="0"/>
                          <a:ea typeface="Arial"/>
                          <a:cs typeface="Times New Roman" pitchFamily="18" charset="0"/>
                          <a:sym typeface="Arial"/>
                        </a:rPr>
                        <a:t>đang </a:t>
                      </a:r>
                      <a:r>
                        <a:rPr lang="vi-VN" sz="2500" b="0" i="0" u="none" strike="noStrike" cap="none">
                          <a:solidFill>
                            <a:srgbClr val="000000"/>
                          </a:solidFill>
                          <a:effectLst/>
                          <a:latin typeface="Times New Roman" pitchFamily="18" charset="0"/>
                          <a:ea typeface="Arial"/>
                          <a:cs typeface="Times New Roman" pitchFamily="18" charset="0"/>
                          <a:sym typeface="Arial"/>
                        </a:rPr>
                        <a:t>làm việc </a:t>
                      </a:r>
                      <a:r>
                        <a:rPr lang="vi-VN" sz="2500" b="0" i="0" u="none" strike="noStrike" cap="none" smtClean="0">
                          <a:solidFill>
                            <a:srgbClr val="000000"/>
                          </a:solidFill>
                          <a:effectLst/>
                          <a:latin typeface="Times New Roman" pitchFamily="18" charset="0"/>
                          <a:ea typeface="Arial"/>
                          <a:cs typeface="Times New Roman" pitchFamily="18" charset="0"/>
                          <a:sym typeface="Arial"/>
                        </a:rPr>
                        <a:t>với </a:t>
                      </a:r>
                      <a:r>
                        <a:rPr lang="vi-VN" sz="2500" b="0" i="0" u="none" strike="noStrike" cap="none">
                          <a:solidFill>
                            <a:srgbClr val="000000"/>
                          </a:solidFill>
                          <a:effectLst/>
                          <a:latin typeface="Times New Roman" pitchFamily="18" charset="0"/>
                          <a:ea typeface="Arial"/>
                          <a:cs typeface="Times New Roman" pitchFamily="18" charset="0"/>
                          <a:sym typeface="Arial"/>
                        </a:rPr>
                        <a:t>vị trí:</a:t>
                      </a:r>
                    </a:p>
                    <a:p>
                      <a:pPr algn="just"/>
                      <a:r>
                        <a:rPr lang="vi-VN" sz="2500" b="0" i="0" u="none" strike="noStrike" cap="none">
                          <a:solidFill>
                            <a:srgbClr val="000000"/>
                          </a:solidFill>
                          <a:effectLst/>
                          <a:latin typeface="Times New Roman" pitchFamily="18" charset="0"/>
                          <a:ea typeface="Arial"/>
                          <a:cs typeface="Times New Roman" pitchFamily="18" charset="0"/>
                          <a:sym typeface="Arial"/>
                        </a:rPr>
                        <a:t>- Người </a:t>
                      </a:r>
                      <a:r>
                        <a:rPr lang="en-US" sz="2500" b="0" i="0" u="none" strike="noStrike" cap="none" smtClean="0">
                          <a:solidFill>
                            <a:srgbClr val="000000"/>
                          </a:solidFill>
                          <a:effectLst/>
                          <a:latin typeface="Times New Roman" pitchFamily="18" charset="0"/>
                          <a:ea typeface="Arial"/>
                          <a:cs typeface="Times New Roman" pitchFamily="18" charset="0"/>
                          <a:sym typeface="Arial"/>
                        </a:rPr>
                        <a:t>HN </a:t>
                      </a:r>
                      <a:r>
                        <a:rPr lang="vi-VN" sz="2500" b="0" i="0" u="none" strike="noStrike" cap="none" smtClean="0">
                          <a:solidFill>
                            <a:srgbClr val="000000"/>
                          </a:solidFill>
                          <a:effectLst/>
                          <a:latin typeface="Times New Roman" pitchFamily="18" charset="0"/>
                          <a:ea typeface="Arial"/>
                          <a:cs typeface="Times New Roman" pitchFamily="18" charset="0"/>
                          <a:sym typeface="Arial"/>
                        </a:rPr>
                        <a:t>toàn </a:t>
                      </a:r>
                      <a:r>
                        <a:rPr lang="vi-VN" sz="2500" b="0" i="0" u="none" strike="noStrike" cap="none">
                          <a:solidFill>
                            <a:srgbClr val="000000"/>
                          </a:solidFill>
                          <a:effectLst/>
                          <a:latin typeface="Times New Roman" pitchFamily="18" charset="0"/>
                          <a:ea typeface="Arial"/>
                          <a:cs typeface="Times New Roman" pitchFamily="18" charset="0"/>
                          <a:sym typeface="Arial"/>
                        </a:rPr>
                        <a:t>thời gian tại một </a:t>
                      </a:r>
                      <a:r>
                        <a:rPr lang="en-US" sz="2500" b="0" i="0" u="none" strike="noStrike" cap="none" smtClean="0">
                          <a:solidFill>
                            <a:srgbClr val="000000"/>
                          </a:solidFill>
                          <a:effectLst/>
                          <a:latin typeface="Times New Roman" pitchFamily="18" charset="0"/>
                          <a:ea typeface="Arial"/>
                          <a:cs typeface="Times New Roman" pitchFamily="18" charset="0"/>
                          <a:sym typeface="Arial"/>
                        </a:rPr>
                        <a:t>BV </a:t>
                      </a:r>
                      <a:r>
                        <a:rPr lang="vi-VN" sz="2500" b="0" i="0" u="none" strike="noStrike" cap="none" smtClean="0">
                          <a:solidFill>
                            <a:srgbClr val="000000"/>
                          </a:solidFill>
                          <a:effectLst/>
                          <a:latin typeface="Times New Roman" pitchFamily="18" charset="0"/>
                          <a:ea typeface="Arial"/>
                          <a:cs typeface="Times New Roman" pitchFamily="18" charset="0"/>
                          <a:sym typeface="Arial"/>
                        </a:rPr>
                        <a:t>hoặc </a:t>
                      </a:r>
                      <a:endParaRPr lang="vi-VN" sz="2500" b="0" i="0" u="none" strike="noStrike" cap="none">
                        <a:solidFill>
                          <a:srgbClr val="000000"/>
                        </a:solidFill>
                        <a:effectLst/>
                        <a:latin typeface="Times New Roman" pitchFamily="18" charset="0"/>
                        <a:ea typeface="Arial"/>
                        <a:cs typeface="Times New Roman" pitchFamily="18" charset="0"/>
                        <a:sym typeface="Arial"/>
                      </a:endParaRPr>
                    </a:p>
                    <a:p>
                      <a:pPr algn="just"/>
                      <a:r>
                        <a:rPr lang="vi-VN" sz="2500" b="0" i="0" u="none" strike="noStrike" cap="none">
                          <a:solidFill>
                            <a:srgbClr val="000000"/>
                          </a:solidFill>
                          <a:effectLst/>
                          <a:latin typeface="Times New Roman" pitchFamily="18" charset="0"/>
                          <a:ea typeface="Arial"/>
                          <a:cs typeface="Times New Roman" pitchFamily="18" charset="0"/>
                          <a:sym typeface="Arial"/>
                        </a:rPr>
                        <a:t>- </a:t>
                      </a:r>
                      <a:r>
                        <a:rPr lang="en-US" sz="2500" b="0" i="0" u="none" strike="noStrike" cap="none" smtClean="0">
                          <a:solidFill>
                            <a:srgbClr val="000000"/>
                          </a:solidFill>
                          <a:effectLst/>
                          <a:latin typeface="Times New Roman" pitchFamily="18" charset="0"/>
                          <a:ea typeface="Arial"/>
                          <a:cs typeface="Times New Roman" pitchFamily="18" charset="0"/>
                          <a:sym typeface="Arial"/>
                        </a:rPr>
                        <a:t>Là</a:t>
                      </a:r>
                      <a:r>
                        <a:rPr lang="en-US" sz="2500" b="0" i="0" u="none" strike="noStrike" cap="none" baseline="0" smtClean="0">
                          <a:solidFill>
                            <a:srgbClr val="000000"/>
                          </a:solidFill>
                          <a:effectLst/>
                          <a:latin typeface="Times New Roman" pitchFamily="18" charset="0"/>
                          <a:ea typeface="Arial"/>
                          <a:cs typeface="Times New Roman" pitchFamily="18" charset="0"/>
                          <a:sym typeface="Arial"/>
                        </a:rPr>
                        <a:t> </a:t>
                      </a:r>
                      <a:r>
                        <a:rPr lang="vi-VN" sz="2500" b="0" i="0" u="none" strike="noStrike" cap="none" smtClean="0">
                          <a:solidFill>
                            <a:srgbClr val="000000"/>
                          </a:solidFill>
                          <a:effectLst/>
                          <a:latin typeface="Times New Roman" pitchFamily="18" charset="0"/>
                          <a:ea typeface="Arial"/>
                          <a:cs typeface="Times New Roman" pitchFamily="18" charset="0"/>
                          <a:sym typeface="Arial"/>
                        </a:rPr>
                        <a:t>Người </a:t>
                      </a:r>
                      <a:r>
                        <a:rPr lang="vi-VN" sz="2500" b="0" i="0" u="none" strike="noStrike" cap="none">
                          <a:solidFill>
                            <a:srgbClr val="000000"/>
                          </a:solidFill>
                          <a:effectLst/>
                          <a:latin typeface="Times New Roman" pitchFamily="18" charset="0"/>
                          <a:ea typeface="Arial"/>
                          <a:cs typeface="Times New Roman" pitchFamily="18" charset="0"/>
                          <a:sym typeface="Arial"/>
                        </a:rPr>
                        <a:t>phụ trách một bộ phận chuyên môn của bệnh viện hoặc </a:t>
                      </a:r>
                    </a:p>
                    <a:p>
                      <a:pPr algn="just"/>
                      <a:r>
                        <a:rPr lang="vi-VN" sz="2500" b="0" i="0" u="none" strike="noStrike" cap="none">
                          <a:solidFill>
                            <a:srgbClr val="000000"/>
                          </a:solidFill>
                          <a:effectLst/>
                          <a:latin typeface="Times New Roman" pitchFamily="18" charset="0"/>
                          <a:ea typeface="Arial"/>
                          <a:cs typeface="Times New Roman" pitchFamily="18" charset="0"/>
                          <a:sym typeface="Arial"/>
                        </a:rPr>
                        <a:t>- </a:t>
                      </a:r>
                      <a:r>
                        <a:rPr lang="en-US" sz="2500" b="0" i="0" u="none" strike="noStrike" cap="none" smtClean="0">
                          <a:solidFill>
                            <a:srgbClr val="000000"/>
                          </a:solidFill>
                          <a:effectLst/>
                          <a:latin typeface="Times New Roman" pitchFamily="18" charset="0"/>
                          <a:ea typeface="Arial"/>
                          <a:cs typeface="Times New Roman" pitchFamily="18" charset="0"/>
                          <a:sym typeface="Arial"/>
                        </a:rPr>
                        <a:t>Là</a:t>
                      </a:r>
                      <a:r>
                        <a:rPr lang="en-US" sz="2500" b="0" i="0" u="none" strike="noStrike" cap="none" baseline="0" smtClean="0">
                          <a:solidFill>
                            <a:srgbClr val="000000"/>
                          </a:solidFill>
                          <a:effectLst/>
                          <a:latin typeface="Times New Roman" pitchFamily="18" charset="0"/>
                          <a:ea typeface="Arial"/>
                          <a:cs typeface="Times New Roman" pitchFamily="18" charset="0"/>
                          <a:sym typeface="Arial"/>
                        </a:rPr>
                        <a:t> </a:t>
                      </a:r>
                      <a:r>
                        <a:rPr lang="vi-VN" sz="2500" b="0" i="0" u="none" strike="noStrike" cap="none" smtClean="0">
                          <a:solidFill>
                            <a:srgbClr val="FF0000"/>
                          </a:solidFill>
                          <a:effectLst/>
                          <a:latin typeface="Times New Roman" pitchFamily="18" charset="0"/>
                          <a:ea typeface="Arial"/>
                          <a:cs typeface="Times New Roman" pitchFamily="18" charset="0"/>
                          <a:sym typeface="Arial"/>
                        </a:rPr>
                        <a:t>Người </a:t>
                      </a:r>
                      <a:r>
                        <a:rPr lang="vi-VN" sz="2500" b="0" i="0" u="none" strike="noStrike" cap="none">
                          <a:solidFill>
                            <a:srgbClr val="FF0000"/>
                          </a:solidFill>
                          <a:effectLst/>
                          <a:latin typeface="Times New Roman" pitchFamily="18" charset="0"/>
                          <a:ea typeface="Arial"/>
                          <a:cs typeface="Times New Roman" pitchFamily="18" charset="0"/>
                          <a:sym typeface="Arial"/>
                        </a:rPr>
                        <a:t>chịu trách nhiệm chuyên môn kỹ thuật của bệnh viện </a:t>
                      </a:r>
                      <a:endParaRPr lang="vi-VN" sz="2500">
                        <a:solidFill>
                          <a:srgbClr val="FF0000"/>
                        </a:solidFill>
                        <a:latin typeface="Times New Roman" pitchFamily="18" charset="0"/>
                        <a:cs typeface="Times New Roman" pitchFamily="18" charset="0"/>
                      </a:endParaRPr>
                    </a:p>
                  </a:txBody>
                  <a:tcPr anchor="ctr"/>
                </a:tc>
                <a:tc>
                  <a:txBody>
                    <a:bodyPr/>
                    <a:lstStyle/>
                    <a:p>
                      <a:pPr algn="just"/>
                      <a:r>
                        <a:rPr lang="vi-VN" sz="2500" b="0" i="0" u="none" strike="noStrike" cap="none">
                          <a:solidFill>
                            <a:srgbClr val="000000"/>
                          </a:solidFill>
                          <a:effectLst/>
                          <a:latin typeface="Times New Roman" pitchFamily="18" charset="0"/>
                          <a:ea typeface="Arial"/>
                          <a:cs typeface="Times New Roman" pitchFamily="18" charset="0"/>
                          <a:sym typeface="Arial"/>
                        </a:rPr>
                        <a:t>Người hành nghề của một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KBCB </a:t>
                      </a:r>
                      <a:r>
                        <a:rPr lang="vi-VN" sz="2500" b="0" i="0" u="none" strike="noStrike" cap="none" smtClean="0">
                          <a:solidFill>
                            <a:srgbClr val="000000"/>
                          </a:solidFill>
                          <a:effectLst/>
                          <a:latin typeface="Times New Roman" pitchFamily="18" charset="0"/>
                          <a:ea typeface="Arial"/>
                          <a:cs typeface="Times New Roman" pitchFamily="18" charset="0"/>
                          <a:sym typeface="Arial"/>
                        </a:rPr>
                        <a:t>khác </a:t>
                      </a:r>
                      <a:r>
                        <a:rPr lang="vi-VN" sz="2500" b="0" i="0" u="none" strike="noStrike" cap="none">
                          <a:solidFill>
                            <a:srgbClr val="000000"/>
                          </a:solidFill>
                          <a:effectLst/>
                          <a:latin typeface="Times New Roman" pitchFamily="18" charset="0"/>
                          <a:ea typeface="Arial"/>
                          <a:cs typeface="Times New Roman" pitchFamily="18" charset="0"/>
                          <a:sym typeface="Arial"/>
                        </a:rPr>
                        <a:t>không cùng thời gian hoạt động hành chính</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1"/>
                  </a:ext>
                </a:extLst>
              </a:tr>
              <a:tr h="1432064">
                <a:tc vMerge="1">
                  <a:txBody>
                    <a:bodyPr/>
                    <a:lstStyle/>
                    <a:p>
                      <a:endParaRPr lang="vi-VN" dirty="0"/>
                    </a:p>
                  </a:txBody>
                  <a:tcPr anchor="ctr"/>
                </a:tc>
                <a:tc vMerge="1">
                  <a:txBody>
                    <a:bodyPr/>
                    <a:lstStyle/>
                    <a:p>
                      <a:endParaRPr lang="vi-VN" dirty="0"/>
                    </a:p>
                  </a:txBody>
                  <a:tcPr anchor="ctr"/>
                </a:tc>
                <a:tc>
                  <a:txBody>
                    <a:bodyPr/>
                    <a:lstStyle/>
                    <a:p>
                      <a:pPr algn="just"/>
                      <a:r>
                        <a:rPr lang="en-US" sz="2500" b="0" i="0" u="none" strike="noStrike" cap="none" smtClean="0">
                          <a:solidFill>
                            <a:srgbClr val="000000"/>
                          </a:solidFill>
                          <a:effectLst/>
                          <a:latin typeface="Times New Roman" pitchFamily="18" charset="0"/>
                          <a:ea typeface="Arial"/>
                          <a:cs typeface="Times New Roman" pitchFamily="18" charset="0"/>
                          <a:sym typeface="Arial"/>
                        </a:rPr>
                        <a:t>Hoặc</a:t>
                      </a:r>
                      <a:r>
                        <a:rPr lang="en-US" sz="2500" b="0" i="0" u="none" strike="noStrike" cap="none" baseline="0" smtClean="0">
                          <a:solidFill>
                            <a:srgbClr val="000000"/>
                          </a:solidFill>
                          <a:effectLst/>
                          <a:latin typeface="Times New Roman" pitchFamily="18" charset="0"/>
                          <a:ea typeface="Arial"/>
                          <a:cs typeface="Times New Roman" pitchFamily="18" charset="0"/>
                          <a:sym typeface="Arial"/>
                        </a:rPr>
                        <a:t> là </a:t>
                      </a:r>
                      <a:r>
                        <a:rPr lang="vi-VN" sz="2500" b="0" i="0" u="none" strike="noStrike" cap="none" smtClean="0">
                          <a:solidFill>
                            <a:srgbClr val="000000"/>
                          </a:solidFill>
                          <a:effectLst/>
                          <a:latin typeface="Times New Roman" pitchFamily="18" charset="0"/>
                          <a:ea typeface="Arial"/>
                          <a:cs typeface="Times New Roman" pitchFamily="18" charset="0"/>
                          <a:sym typeface="Arial"/>
                        </a:rPr>
                        <a:t>Người </a:t>
                      </a:r>
                      <a:r>
                        <a:rPr lang="vi-VN" sz="2500" b="0" i="0" u="none" strike="noStrike" cap="none">
                          <a:solidFill>
                            <a:srgbClr val="000000"/>
                          </a:solidFill>
                          <a:effectLst/>
                          <a:latin typeface="Times New Roman" pitchFamily="18" charset="0"/>
                          <a:ea typeface="Arial"/>
                          <a:cs typeface="Times New Roman" pitchFamily="18" charset="0"/>
                          <a:sym typeface="Arial"/>
                        </a:rPr>
                        <a:t>chịu trách nhiệm chuyên môn kỹ thuật của một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KBCB </a:t>
                      </a:r>
                      <a:r>
                        <a:rPr lang="vi-VN" sz="2500" b="0" i="0" u="none" strike="noStrike" cap="none" smtClean="0">
                          <a:solidFill>
                            <a:srgbClr val="000000"/>
                          </a:solidFill>
                          <a:effectLst/>
                          <a:latin typeface="Times New Roman" pitchFamily="18" charset="0"/>
                          <a:ea typeface="Arial"/>
                          <a:cs typeface="Times New Roman" pitchFamily="18" charset="0"/>
                          <a:sym typeface="Arial"/>
                        </a:rPr>
                        <a:t>khác </a:t>
                      </a:r>
                      <a:r>
                        <a:rPr lang="vi-VN" sz="2500" b="0" i="0" u="none" strike="noStrike" cap="none">
                          <a:solidFill>
                            <a:srgbClr val="000000"/>
                          </a:solidFill>
                          <a:effectLst/>
                          <a:latin typeface="Times New Roman" pitchFamily="18" charset="0"/>
                          <a:ea typeface="Arial"/>
                          <a:cs typeface="Times New Roman" pitchFamily="18" charset="0"/>
                          <a:sym typeface="Arial"/>
                        </a:rPr>
                        <a:t>không cùng thời gian hoạt động hành chính</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2"/>
                  </a:ext>
                </a:extLst>
              </a:tr>
              <a:tr h="1307863">
                <a:tc rowSpan="2">
                  <a:txBody>
                    <a:bodyPr/>
                    <a:lstStyle/>
                    <a:p>
                      <a:r>
                        <a:rPr lang="en-US" sz="2500" smtClean="0">
                          <a:latin typeface="Times New Roman" pitchFamily="18" charset="0"/>
                          <a:cs typeface="Times New Roman" pitchFamily="18" charset="0"/>
                        </a:rPr>
                        <a:t>3</a:t>
                      </a:r>
                      <a:endParaRPr lang="vi-VN" sz="2500">
                        <a:latin typeface="Times New Roman" pitchFamily="18" charset="0"/>
                        <a:cs typeface="Times New Roman" pitchFamily="18" charset="0"/>
                      </a:endParaRPr>
                    </a:p>
                  </a:txBody>
                  <a:tcPr anchor="ctr"/>
                </a:tc>
                <a:tc rowSpan="2">
                  <a:txBody>
                    <a:bodyPr/>
                    <a:lstStyle/>
                    <a:p>
                      <a:r>
                        <a:rPr lang="vi-VN" sz="2500" b="0" i="0" u="none" strike="noStrike" cap="none">
                          <a:solidFill>
                            <a:srgbClr val="000000"/>
                          </a:solidFill>
                          <a:effectLst/>
                          <a:latin typeface="Times New Roman" pitchFamily="18" charset="0"/>
                          <a:ea typeface="Arial"/>
                          <a:cs typeface="Times New Roman" pitchFamily="18" charset="0"/>
                          <a:sym typeface="Arial"/>
                        </a:rPr>
                        <a:t>Người hành nghề đang làm việc với vị trí người hành nghề tại một cơ sở khám bệnh, chữa bệnh không phải là hình thức bệnh viện</a:t>
                      </a:r>
                      <a:endParaRPr lang="vi-VN" sz="2500">
                        <a:latin typeface="Times New Roman" pitchFamily="18" charset="0"/>
                        <a:cs typeface="Times New Roman" pitchFamily="18" charset="0"/>
                      </a:endParaRPr>
                    </a:p>
                  </a:txBody>
                  <a:tcPr anchor="ctr"/>
                </a:tc>
                <a:tc>
                  <a:txBody>
                    <a:bodyPr/>
                    <a:lstStyle/>
                    <a:p>
                      <a:r>
                        <a:rPr lang="vi-VN" sz="2500" b="0" i="0" u="none" strike="noStrike" cap="none">
                          <a:solidFill>
                            <a:srgbClr val="000000"/>
                          </a:solidFill>
                          <a:effectLst/>
                          <a:latin typeface="Times New Roman" pitchFamily="18" charset="0"/>
                          <a:ea typeface="Arial"/>
                          <a:cs typeface="Times New Roman" pitchFamily="18" charset="0"/>
                          <a:sym typeface="Arial"/>
                        </a:rPr>
                        <a:t>Người hành nghề của một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KBCB </a:t>
                      </a:r>
                      <a:r>
                        <a:rPr lang="vi-VN" sz="2500" b="0" i="0" u="none" strike="noStrike" cap="none" smtClean="0">
                          <a:solidFill>
                            <a:srgbClr val="000000"/>
                          </a:solidFill>
                          <a:effectLst/>
                          <a:latin typeface="Times New Roman" pitchFamily="18" charset="0"/>
                          <a:ea typeface="Arial"/>
                          <a:cs typeface="Times New Roman" pitchFamily="18" charset="0"/>
                          <a:sym typeface="Arial"/>
                        </a:rPr>
                        <a:t>khác </a:t>
                      </a:r>
                      <a:r>
                        <a:rPr lang="vi-VN" sz="2500" b="0" i="0" u="none" strike="noStrike" cap="none">
                          <a:solidFill>
                            <a:srgbClr val="000000"/>
                          </a:solidFill>
                          <a:effectLst/>
                          <a:latin typeface="Times New Roman" pitchFamily="18" charset="0"/>
                          <a:ea typeface="Arial"/>
                          <a:cs typeface="Times New Roman" pitchFamily="18" charset="0"/>
                          <a:sym typeface="Arial"/>
                        </a:rPr>
                        <a:t>không cùng thời gian đã đăng </a:t>
                      </a:r>
                      <a:r>
                        <a:rPr lang="vi-VN" sz="2500" b="0" i="0" u="none" strike="noStrike" cap="none" smtClean="0">
                          <a:solidFill>
                            <a:srgbClr val="000000"/>
                          </a:solidFill>
                          <a:effectLst/>
                          <a:latin typeface="Times New Roman" pitchFamily="18" charset="0"/>
                          <a:ea typeface="Arial"/>
                          <a:cs typeface="Times New Roman" pitchFamily="18" charset="0"/>
                          <a:sym typeface="Arial"/>
                        </a:rPr>
                        <a:t>ký</a:t>
                      </a:r>
                      <a:r>
                        <a:rPr lang="en-US" sz="2500" b="0" i="0" u="none" strike="noStrike" cap="none" smtClean="0">
                          <a:solidFill>
                            <a:srgbClr val="000000"/>
                          </a:solidFill>
                          <a:effectLst/>
                          <a:latin typeface="Times New Roman" pitchFamily="18" charset="0"/>
                          <a:ea typeface="Arial"/>
                          <a:cs typeface="Times New Roman" pitchFamily="18" charset="0"/>
                          <a:sym typeface="Arial"/>
                        </a:rPr>
                        <a:t> HN</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3"/>
                  </a:ext>
                </a:extLst>
              </a:tr>
              <a:tr h="1711524">
                <a:tc vMerge="1">
                  <a:txBody>
                    <a:bodyPr/>
                    <a:lstStyle/>
                    <a:p>
                      <a:endParaRPr lang="vi-VN" dirty="0"/>
                    </a:p>
                  </a:txBody>
                  <a:tcPr anchor="ctr"/>
                </a:tc>
                <a:tc vMerge="1">
                  <a:txBody>
                    <a:bodyPr/>
                    <a:lstStyle/>
                    <a:p>
                      <a:endParaRPr lang="vi-VN" dirty="0"/>
                    </a:p>
                  </a:txBody>
                  <a:tcPr anchor="ctr"/>
                </a:tc>
                <a:tc>
                  <a:txBody>
                    <a:bodyPr/>
                    <a:lstStyle/>
                    <a:p>
                      <a:r>
                        <a:rPr lang="en-US" sz="2500" b="0" i="0" u="none" strike="noStrike" cap="none" smtClean="0">
                          <a:solidFill>
                            <a:srgbClr val="000000"/>
                          </a:solidFill>
                          <a:effectLst/>
                          <a:latin typeface="Times New Roman" pitchFamily="18" charset="0"/>
                          <a:ea typeface="Arial"/>
                          <a:cs typeface="Times New Roman" pitchFamily="18" charset="0"/>
                          <a:sym typeface="Arial"/>
                        </a:rPr>
                        <a:t>Hoặc là</a:t>
                      </a:r>
                      <a:r>
                        <a:rPr lang="en-US" sz="2500" b="0" i="0" u="none" strike="noStrike" cap="none" baseline="0" smtClean="0">
                          <a:solidFill>
                            <a:srgbClr val="000000"/>
                          </a:solidFill>
                          <a:effectLst/>
                          <a:latin typeface="Times New Roman" pitchFamily="18" charset="0"/>
                          <a:ea typeface="Arial"/>
                          <a:cs typeface="Times New Roman" pitchFamily="18" charset="0"/>
                          <a:sym typeface="Arial"/>
                        </a:rPr>
                        <a:t> </a:t>
                      </a:r>
                      <a:r>
                        <a:rPr lang="vi-VN" sz="2500" b="0" i="0" u="none" strike="noStrike" cap="none" smtClean="0">
                          <a:solidFill>
                            <a:srgbClr val="000000"/>
                          </a:solidFill>
                          <a:effectLst/>
                          <a:latin typeface="Times New Roman" pitchFamily="18" charset="0"/>
                          <a:ea typeface="Arial"/>
                          <a:cs typeface="Times New Roman" pitchFamily="18" charset="0"/>
                          <a:sym typeface="Arial"/>
                        </a:rPr>
                        <a:t>Người </a:t>
                      </a:r>
                      <a:r>
                        <a:rPr lang="vi-VN" sz="2500" b="0" i="0" u="none" strike="noStrike" cap="none">
                          <a:solidFill>
                            <a:srgbClr val="000000"/>
                          </a:solidFill>
                          <a:effectLst/>
                          <a:latin typeface="Times New Roman" pitchFamily="18" charset="0"/>
                          <a:ea typeface="Arial"/>
                          <a:cs typeface="Times New Roman" pitchFamily="18" charset="0"/>
                          <a:sym typeface="Arial"/>
                        </a:rPr>
                        <a:t>chịu trách nhiệm chuyên môn kỹ thuật của một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KBCB</a:t>
                      </a:r>
                      <a:r>
                        <a:rPr lang="vi-VN" sz="2500" b="0" i="0" u="none" strike="noStrike" cap="none" smtClean="0">
                          <a:solidFill>
                            <a:srgbClr val="000000"/>
                          </a:solidFill>
                          <a:effectLst/>
                          <a:latin typeface="Times New Roman" pitchFamily="18" charset="0"/>
                          <a:ea typeface="Arial"/>
                          <a:cs typeface="Times New Roman" pitchFamily="18" charset="0"/>
                          <a:sym typeface="Arial"/>
                        </a:rPr>
                        <a:t> </a:t>
                      </a:r>
                      <a:r>
                        <a:rPr lang="vi-VN" sz="2500" b="0" i="0" u="none" strike="noStrike" cap="none">
                          <a:solidFill>
                            <a:srgbClr val="000000"/>
                          </a:solidFill>
                          <a:effectLst/>
                          <a:latin typeface="Times New Roman" pitchFamily="18" charset="0"/>
                          <a:ea typeface="Arial"/>
                          <a:cs typeface="Times New Roman" pitchFamily="18" charset="0"/>
                          <a:sym typeface="Arial"/>
                        </a:rPr>
                        <a:t>khác không cùng thời gian đã đăng ký hành nghề</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72542696"/>
              </p:ext>
            </p:extLst>
          </p:nvPr>
        </p:nvGraphicFramePr>
        <p:xfrm>
          <a:off x="700086" y="528637"/>
          <a:ext cx="11172826" cy="5835968"/>
        </p:xfrm>
        <a:graphic>
          <a:graphicData uri="http://schemas.openxmlformats.org/drawingml/2006/table">
            <a:tbl>
              <a:tblPr firstRow="1" bandRow="1"/>
              <a:tblGrid>
                <a:gridCol w="608132">
                  <a:extLst>
                    <a:ext uri="{9D8B030D-6E8A-4147-A177-3AD203B41FA5}">
                      <a16:colId xmlns:a16="http://schemas.microsoft.com/office/drawing/2014/main" val="20000"/>
                    </a:ext>
                  </a:extLst>
                </a:gridCol>
                <a:gridCol w="4997870">
                  <a:extLst>
                    <a:ext uri="{9D8B030D-6E8A-4147-A177-3AD203B41FA5}">
                      <a16:colId xmlns:a16="http://schemas.microsoft.com/office/drawing/2014/main" val="20001"/>
                    </a:ext>
                  </a:extLst>
                </a:gridCol>
                <a:gridCol w="5566824">
                  <a:extLst>
                    <a:ext uri="{9D8B030D-6E8A-4147-A177-3AD203B41FA5}">
                      <a16:colId xmlns:a16="http://schemas.microsoft.com/office/drawing/2014/main" val="20002"/>
                    </a:ext>
                  </a:extLst>
                </a:gridCol>
              </a:tblGrid>
              <a:tr h="1114739">
                <a:tc>
                  <a:txBody>
                    <a:bodyPr/>
                    <a:lstStyle/>
                    <a:p>
                      <a:pPr algn="ctr"/>
                      <a:r>
                        <a:rPr lang="vi-VN" sz="2500" err="1">
                          <a:latin typeface="Times New Roman" pitchFamily="18" charset="0"/>
                          <a:cs typeface="Times New Roman" pitchFamily="18" charset="0"/>
                        </a:rPr>
                        <a:t>TT</a:t>
                      </a:r>
                      <a:endParaRPr lang="vi-VN" sz="2500">
                        <a:latin typeface="Times New Roman" pitchFamily="18" charset="0"/>
                        <a:cs typeface="Times New Roman" pitchFamily="18" charset="0"/>
                      </a:endParaRPr>
                    </a:p>
                  </a:txBody>
                  <a:tcPr anchor="ctr"/>
                </a:tc>
                <a:tc>
                  <a:txBody>
                    <a:bodyPr/>
                    <a:lstStyle/>
                    <a:p>
                      <a:pPr algn="ctr"/>
                      <a:r>
                        <a:rPr lang="vi-VN" sz="2500">
                          <a:latin typeface="Times New Roman" pitchFamily="18" charset="0"/>
                          <a:cs typeface="Times New Roman" pitchFamily="18" charset="0"/>
                        </a:rPr>
                        <a:t>Trường hợp</a:t>
                      </a:r>
                    </a:p>
                  </a:txBody>
                  <a:tcPr anchor="ctr"/>
                </a:tc>
                <a:tc>
                  <a:txBody>
                    <a:bodyPr/>
                    <a:lstStyle/>
                    <a:p>
                      <a:pPr algn="ctr"/>
                      <a:r>
                        <a:rPr lang="vi-VN" sz="2500">
                          <a:latin typeface="Times New Roman" pitchFamily="18" charset="0"/>
                          <a:cs typeface="Times New Roman" pitchFamily="18" charset="0"/>
                        </a:rPr>
                        <a:t>Được đăng ký </a:t>
                      </a:r>
                      <a:r>
                        <a:rPr lang="en-US" sz="2500" smtClean="0">
                          <a:latin typeface="Times New Roman" pitchFamily="18" charset="0"/>
                          <a:cs typeface="Times New Roman" pitchFamily="18" charset="0"/>
                        </a:rPr>
                        <a:t>HN </a:t>
                      </a:r>
                      <a:r>
                        <a:rPr lang="vi-VN" sz="2500" smtClean="0">
                          <a:latin typeface="Times New Roman" pitchFamily="18" charset="0"/>
                          <a:cs typeface="Times New Roman" pitchFamily="18" charset="0"/>
                        </a:rPr>
                        <a:t>ở </a:t>
                      </a:r>
                      <a:r>
                        <a:rPr lang="vi-VN" sz="2500">
                          <a:latin typeface="Times New Roman" pitchFamily="18" charset="0"/>
                          <a:cs typeface="Times New Roman" pitchFamily="18" charset="0"/>
                        </a:rPr>
                        <a:t>cơ sở </a:t>
                      </a:r>
                      <a:r>
                        <a:rPr lang="vi-VN" sz="2500" err="1">
                          <a:latin typeface="Times New Roman" pitchFamily="18" charset="0"/>
                          <a:cs typeface="Times New Roman" pitchFamily="18" charset="0"/>
                        </a:rPr>
                        <a:t>KBCB</a:t>
                      </a:r>
                      <a:r>
                        <a:rPr lang="vi-VN" sz="2500">
                          <a:latin typeface="Times New Roman" pitchFamily="18" charset="0"/>
                          <a:cs typeface="Times New Roman" pitchFamily="18" charset="0"/>
                        </a:rPr>
                        <a:t> khác</a:t>
                      </a:r>
                    </a:p>
                  </a:txBody>
                  <a:tcPr anchor="ctr"/>
                </a:tc>
                <a:extLst>
                  <a:ext uri="{0D108BD9-81ED-4DB2-BD59-A6C34878D82A}">
                    <a16:rowId xmlns:a16="http://schemas.microsoft.com/office/drawing/2014/main" val="10000"/>
                  </a:ext>
                </a:extLst>
              </a:tr>
              <a:tr h="1871349">
                <a:tc>
                  <a:txBody>
                    <a:bodyPr/>
                    <a:lstStyle/>
                    <a:p>
                      <a:pPr algn="just"/>
                      <a:r>
                        <a:rPr lang="en-US" sz="2500" smtClean="0">
                          <a:latin typeface="Times New Roman" pitchFamily="18" charset="0"/>
                          <a:cs typeface="Times New Roman" pitchFamily="18" charset="0"/>
                        </a:rPr>
                        <a:t>4</a:t>
                      </a:r>
                      <a:endParaRPr lang="vi-VN" sz="2500">
                        <a:latin typeface="Times New Roman" pitchFamily="18" charset="0"/>
                        <a:cs typeface="Times New Roman" pitchFamily="18" charset="0"/>
                      </a:endParaRPr>
                    </a:p>
                  </a:txBody>
                  <a:tcPr anchor="ctr"/>
                </a:tc>
                <a:tc>
                  <a:txBody>
                    <a:bodyPr/>
                    <a:lstStyle/>
                    <a:p>
                      <a:pPr algn="just"/>
                      <a:r>
                        <a:rPr lang="vi-VN" sz="2500" b="0" i="0" u="none" strike="noStrike" cap="none">
                          <a:solidFill>
                            <a:srgbClr val="000000"/>
                          </a:solidFill>
                          <a:effectLst/>
                          <a:latin typeface="Times New Roman" pitchFamily="18" charset="0"/>
                          <a:ea typeface="Arial"/>
                          <a:cs typeface="Times New Roman" pitchFamily="18" charset="0"/>
                          <a:sym typeface="Arial"/>
                        </a:rPr>
                        <a:t>Người hành nghề đang làm việc với vị trí </a:t>
                      </a:r>
                      <a:r>
                        <a:rPr lang="vi-VN" sz="2500" b="0" i="0" u="none" strike="noStrike" cap="none">
                          <a:solidFill>
                            <a:srgbClr val="FF0000"/>
                          </a:solidFill>
                          <a:effectLst/>
                          <a:latin typeface="Times New Roman" pitchFamily="18" charset="0"/>
                          <a:ea typeface="Arial"/>
                          <a:cs typeface="Times New Roman" pitchFamily="18" charset="0"/>
                          <a:sym typeface="Arial"/>
                        </a:rPr>
                        <a:t>người chịu trách nhiệm </a:t>
                      </a:r>
                      <a:r>
                        <a:rPr lang="vi-VN" sz="2500" b="0" i="0" u="none" strike="noStrike" cap="none">
                          <a:solidFill>
                            <a:srgbClr val="000000"/>
                          </a:solidFill>
                          <a:effectLst/>
                          <a:latin typeface="Times New Roman" pitchFamily="18" charset="0"/>
                          <a:ea typeface="Arial"/>
                          <a:cs typeface="Times New Roman" pitchFamily="18" charset="0"/>
                          <a:sym typeface="Arial"/>
                        </a:rPr>
                        <a:t>chuyên môn kỹ thuật của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KBCB </a:t>
                      </a:r>
                      <a:r>
                        <a:rPr lang="vi-VN" sz="2500" b="0" i="0" u="none" strike="noStrike" cap="none" smtClean="0">
                          <a:solidFill>
                            <a:srgbClr val="000000"/>
                          </a:solidFill>
                          <a:effectLst/>
                          <a:latin typeface="Times New Roman" pitchFamily="18" charset="0"/>
                          <a:ea typeface="Arial"/>
                          <a:cs typeface="Times New Roman" pitchFamily="18" charset="0"/>
                          <a:sym typeface="Arial"/>
                        </a:rPr>
                        <a:t>không </a:t>
                      </a:r>
                      <a:r>
                        <a:rPr lang="vi-VN" sz="2500" b="0" i="0" u="none" strike="noStrike" cap="none">
                          <a:solidFill>
                            <a:srgbClr val="000000"/>
                          </a:solidFill>
                          <a:effectLst/>
                          <a:latin typeface="Times New Roman" pitchFamily="18" charset="0"/>
                          <a:ea typeface="Arial"/>
                          <a:cs typeface="Times New Roman" pitchFamily="18" charset="0"/>
                          <a:sym typeface="Arial"/>
                        </a:rPr>
                        <a:t>phải là hình thức bệnh viện</a:t>
                      </a:r>
                      <a:endParaRPr lang="vi-VN" sz="2500">
                        <a:latin typeface="Times New Roman" pitchFamily="18" charset="0"/>
                        <a:cs typeface="Times New Roman" pitchFamily="18" charset="0"/>
                      </a:endParaRPr>
                    </a:p>
                  </a:txBody>
                  <a:tcPr anchor="ctr"/>
                </a:tc>
                <a:tc>
                  <a:txBody>
                    <a:bodyPr/>
                    <a:lstStyle/>
                    <a:p>
                      <a:pPr algn="just"/>
                      <a:r>
                        <a:rPr lang="vi-VN" sz="2500" b="0" i="0" u="none" strike="noStrike" cap="none">
                          <a:solidFill>
                            <a:srgbClr val="000000"/>
                          </a:solidFill>
                          <a:effectLst/>
                          <a:latin typeface="Times New Roman" pitchFamily="18" charset="0"/>
                          <a:ea typeface="Arial"/>
                          <a:cs typeface="Times New Roman" pitchFamily="18" charset="0"/>
                          <a:sym typeface="Arial"/>
                        </a:rPr>
                        <a:t>Người hành nghề của một cơ sở khám bệnh, chữa bệnh khác không cùng thời gian đã đăng ký hành nghề</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1"/>
                  </a:ext>
                </a:extLst>
              </a:tr>
              <a:tr h="1208978">
                <a:tc rowSpan="2">
                  <a:txBody>
                    <a:bodyPr/>
                    <a:lstStyle/>
                    <a:p>
                      <a:r>
                        <a:rPr lang="en-US" sz="2500" smtClean="0">
                          <a:latin typeface="Times New Roman" pitchFamily="18" charset="0"/>
                          <a:cs typeface="Times New Roman" pitchFamily="18" charset="0"/>
                        </a:rPr>
                        <a:t>5</a:t>
                      </a:r>
                      <a:endParaRPr lang="vi-VN" sz="2500">
                        <a:latin typeface="Times New Roman" pitchFamily="18" charset="0"/>
                        <a:cs typeface="Times New Roman" pitchFamily="18" charset="0"/>
                      </a:endParaRPr>
                    </a:p>
                  </a:txBody>
                  <a:tcPr anchor="ctr"/>
                </a:tc>
                <a:tc rowSpan="2">
                  <a:txBody>
                    <a:bodyPr/>
                    <a:lstStyle/>
                    <a:p>
                      <a:r>
                        <a:rPr lang="vi-VN" sz="2500" b="0" i="0" u="none" strike="noStrike" cap="none">
                          <a:solidFill>
                            <a:srgbClr val="000000"/>
                          </a:solidFill>
                          <a:effectLst/>
                          <a:latin typeface="Times New Roman" pitchFamily="18" charset="0"/>
                          <a:ea typeface="Arial"/>
                          <a:cs typeface="Times New Roman" pitchFamily="18" charset="0"/>
                          <a:sym typeface="Arial"/>
                        </a:rPr>
                        <a:t>Người chịu trách nhiệm chuyên môn kỹ thuật của trạm y tế</a:t>
                      </a:r>
                      <a:endParaRPr lang="vi-VN" sz="2500">
                        <a:latin typeface="Times New Roman" pitchFamily="18" charset="0"/>
                        <a:cs typeface="Times New Roman" pitchFamily="18" charset="0"/>
                      </a:endParaRPr>
                    </a:p>
                  </a:txBody>
                  <a:tcPr anchor="ctr"/>
                </a:tc>
                <a:tc>
                  <a:txBody>
                    <a:bodyPr/>
                    <a:lstStyle/>
                    <a:p>
                      <a:r>
                        <a:rPr lang="vi-VN" sz="2500" b="0" i="0" u="none" strike="noStrike" cap="none">
                          <a:solidFill>
                            <a:srgbClr val="000000"/>
                          </a:solidFill>
                          <a:effectLst/>
                          <a:latin typeface="Times New Roman" pitchFamily="18" charset="0"/>
                          <a:ea typeface="Arial"/>
                          <a:cs typeface="Times New Roman" pitchFamily="18" charset="0"/>
                          <a:sym typeface="Arial"/>
                        </a:rPr>
                        <a:t>Người hành nghề của một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 KBCB </a:t>
                      </a:r>
                      <a:r>
                        <a:rPr lang="vi-VN" sz="2500" b="0" i="0" u="none" strike="noStrike" cap="none" smtClean="0">
                          <a:solidFill>
                            <a:srgbClr val="000000"/>
                          </a:solidFill>
                          <a:effectLst/>
                          <a:latin typeface="Times New Roman" pitchFamily="18" charset="0"/>
                          <a:ea typeface="Arial"/>
                          <a:cs typeface="Times New Roman" pitchFamily="18" charset="0"/>
                          <a:sym typeface="Arial"/>
                        </a:rPr>
                        <a:t>khác </a:t>
                      </a:r>
                      <a:r>
                        <a:rPr lang="vi-VN" sz="2500" b="0" i="0" u="none" strike="noStrike" cap="none">
                          <a:solidFill>
                            <a:srgbClr val="000000"/>
                          </a:solidFill>
                          <a:effectLst/>
                          <a:latin typeface="Times New Roman" pitchFamily="18" charset="0"/>
                          <a:ea typeface="Arial"/>
                          <a:cs typeface="Times New Roman" pitchFamily="18" charset="0"/>
                          <a:sym typeface="Arial"/>
                        </a:rPr>
                        <a:t>không cùng thời gian hoạt động hành chính</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2"/>
                  </a:ext>
                </a:extLst>
              </a:tr>
              <a:tr h="1582119">
                <a:tc vMerge="1">
                  <a:txBody>
                    <a:bodyPr/>
                    <a:lstStyle/>
                    <a:p>
                      <a:endParaRPr lang="vi-VN" dirty="0"/>
                    </a:p>
                  </a:txBody>
                  <a:tcPr anchor="ctr"/>
                </a:tc>
                <a:tc vMerge="1">
                  <a:txBody>
                    <a:bodyPr/>
                    <a:lstStyle/>
                    <a:p>
                      <a:endParaRPr lang="vi-VN" dirty="0"/>
                    </a:p>
                  </a:txBody>
                  <a:tcPr anchor="ctr"/>
                </a:tc>
                <a:tc>
                  <a:txBody>
                    <a:bodyPr/>
                    <a:lstStyle/>
                    <a:p>
                      <a:r>
                        <a:rPr lang="en-US" sz="2500" b="0" i="0" u="none" strike="noStrike" cap="none" smtClean="0">
                          <a:solidFill>
                            <a:srgbClr val="000000"/>
                          </a:solidFill>
                          <a:effectLst/>
                          <a:latin typeface="Times New Roman" pitchFamily="18" charset="0"/>
                          <a:ea typeface="Arial"/>
                          <a:cs typeface="Times New Roman" pitchFamily="18" charset="0"/>
                          <a:sym typeface="Arial"/>
                        </a:rPr>
                        <a:t>Hoặc</a:t>
                      </a:r>
                      <a:r>
                        <a:rPr lang="en-US" sz="2500" b="0" i="0" u="none" strike="noStrike" cap="none" baseline="0" smtClean="0">
                          <a:solidFill>
                            <a:srgbClr val="000000"/>
                          </a:solidFill>
                          <a:effectLst/>
                          <a:latin typeface="Times New Roman" pitchFamily="18" charset="0"/>
                          <a:ea typeface="Arial"/>
                          <a:cs typeface="Times New Roman" pitchFamily="18" charset="0"/>
                          <a:sym typeface="Arial"/>
                        </a:rPr>
                        <a:t> là </a:t>
                      </a:r>
                      <a:r>
                        <a:rPr lang="vi-VN" sz="2500" b="0" i="0" u="none" strike="noStrike" cap="none" smtClean="0">
                          <a:solidFill>
                            <a:srgbClr val="000000"/>
                          </a:solidFill>
                          <a:effectLst/>
                          <a:latin typeface="Times New Roman" pitchFamily="18" charset="0"/>
                          <a:ea typeface="Arial"/>
                          <a:cs typeface="Times New Roman" pitchFamily="18" charset="0"/>
                          <a:sym typeface="Arial"/>
                        </a:rPr>
                        <a:t>Người </a:t>
                      </a:r>
                      <a:r>
                        <a:rPr lang="vi-VN" sz="2500" b="0" i="0" u="none" strike="noStrike" cap="none">
                          <a:solidFill>
                            <a:srgbClr val="000000"/>
                          </a:solidFill>
                          <a:effectLst/>
                          <a:latin typeface="Times New Roman" pitchFamily="18" charset="0"/>
                          <a:ea typeface="Arial"/>
                          <a:cs typeface="Times New Roman" pitchFamily="18" charset="0"/>
                          <a:sym typeface="Arial"/>
                        </a:rPr>
                        <a:t>chịu trách nhiệm chuyên môn kỹ thuật của một cơ sở </a:t>
                      </a:r>
                      <a:r>
                        <a:rPr lang="en-US" sz="2500" b="0" i="0" u="none" strike="noStrike" cap="none" smtClean="0">
                          <a:solidFill>
                            <a:srgbClr val="000000"/>
                          </a:solidFill>
                          <a:effectLst/>
                          <a:latin typeface="Times New Roman" pitchFamily="18" charset="0"/>
                          <a:ea typeface="Arial"/>
                          <a:cs typeface="Times New Roman" pitchFamily="18" charset="0"/>
                          <a:sym typeface="Arial"/>
                        </a:rPr>
                        <a:t>KBCB</a:t>
                      </a:r>
                      <a:r>
                        <a:rPr lang="vi-VN" sz="2500" b="0" i="0" u="none" strike="noStrike" cap="none" smtClean="0">
                          <a:solidFill>
                            <a:srgbClr val="000000"/>
                          </a:solidFill>
                          <a:effectLst/>
                          <a:latin typeface="Times New Roman" pitchFamily="18" charset="0"/>
                          <a:ea typeface="Arial"/>
                          <a:cs typeface="Times New Roman" pitchFamily="18" charset="0"/>
                          <a:sym typeface="Arial"/>
                        </a:rPr>
                        <a:t> </a:t>
                      </a:r>
                      <a:r>
                        <a:rPr lang="vi-VN" sz="2500" b="0" i="0" u="none" strike="noStrike" cap="none">
                          <a:solidFill>
                            <a:srgbClr val="000000"/>
                          </a:solidFill>
                          <a:effectLst/>
                          <a:latin typeface="Times New Roman" pitchFamily="18" charset="0"/>
                          <a:ea typeface="Arial"/>
                          <a:cs typeface="Times New Roman" pitchFamily="18" charset="0"/>
                          <a:sym typeface="Arial"/>
                        </a:rPr>
                        <a:t>khác không cùng thời gian hoạt động hành chính</a:t>
                      </a:r>
                      <a:endParaRPr lang="vi-VN" sz="2500">
                        <a:latin typeface="Times New Roman" pitchFamily="18" charset="0"/>
                        <a:cs typeface="Times New Roman" pitchFamily="18" charset="0"/>
                      </a:endParaRPr>
                    </a:p>
                  </a:txBody>
                  <a:tcPr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2945" y="637309"/>
            <a:ext cx="10543310" cy="5509200"/>
          </a:xfrm>
          <a:prstGeom prst="rect">
            <a:avLst/>
          </a:prstGeom>
        </p:spPr>
        <p:txBody>
          <a:bodyPr wrap="square">
            <a:spAutoFit/>
          </a:bodyPr>
          <a:lstStyle/>
          <a:p>
            <a:r>
              <a:rPr lang="en-US" sz="2600" b="1" smtClean="0">
                <a:latin typeface="Times New Roman" pitchFamily="18" charset="0"/>
                <a:cs typeface="Times New Roman" pitchFamily="18" charset="0"/>
              </a:rPr>
              <a:t>Điều 27. Hướng dẫn đăng ký hành nghề (tiếp)</a:t>
            </a:r>
          </a:p>
          <a:p>
            <a:pPr algn="just"/>
            <a:r>
              <a:rPr lang="en-US" sz="2800" smtClean="0">
                <a:latin typeface="Times New Roman" pitchFamily="18" charset="0"/>
                <a:cs typeface="Times New Roman" pitchFamily="18" charset="0"/>
              </a:rPr>
              <a:t>6. Người hành nghề chỉ được phụ trách 1bộ phận CM trong cùng 1 BV.</a:t>
            </a:r>
          </a:p>
          <a:p>
            <a:pPr algn="just"/>
            <a:r>
              <a:rPr lang="en-US" sz="2800" smtClean="0">
                <a:latin typeface="Times New Roman" pitchFamily="18" charset="0"/>
                <a:cs typeface="Times New Roman" pitchFamily="18" charset="0"/>
              </a:rPr>
              <a:t>7. Người PTCMKT của BV có thể kiêm nhiệm phụ trách 1 bộ phận CM của bệnh viện đó nhưng phải phù hợp với phạm vi hành nghề.</a:t>
            </a:r>
          </a:p>
          <a:p>
            <a:pPr algn="just"/>
            <a:r>
              <a:rPr lang="en-US" sz="2800" smtClean="0">
                <a:latin typeface="Times New Roman" pitchFamily="18" charset="0"/>
                <a:cs typeface="Times New Roman" pitchFamily="18" charset="0"/>
              </a:rPr>
              <a:t>8. Người hành nghề thuộc cơ sở KCB </a:t>
            </a:r>
            <a:r>
              <a:rPr lang="en-US" sz="2800" smtClean="0">
                <a:solidFill>
                  <a:srgbClr val="FF0000"/>
                </a:solidFill>
                <a:latin typeface="Times New Roman" pitchFamily="18" charset="0"/>
                <a:cs typeface="Times New Roman" pitchFamily="18" charset="0"/>
              </a:rPr>
              <a:t>có nhiều địa điểm KCB </a:t>
            </a:r>
            <a:r>
              <a:rPr lang="en-US" sz="2800" smtClean="0">
                <a:latin typeface="Times New Roman" pitchFamily="18" charset="0"/>
                <a:cs typeface="Times New Roman" pitchFamily="18" charset="0"/>
              </a:rPr>
              <a:t>được đăng ký là người hành nghề tại </a:t>
            </a:r>
            <a:r>
              <a:rPr lang="en-US" sz="2800" smtClean="0">
                <a:solidFill>
                  <a:srgbClr val="FF0000"/>
                </a:solidFill>
                <a:latin typeface="Times New Roman" pitchFamily="18" charset="0"/>
                <a:cs typeface="Times New Roman" pitchFamily="18" charset="0"/>
              </a:rPr>
              <a:t>tất cả các địa điểm của cơ sở KCB đó</a:t>
            </a:r>
            <a:r>
              <a:rPr lang="en-US" sz="2800"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9. Người hành nghề đã đăng ký HN tại 1 cơ sở KCB khi KCB </a:t>
            </a:r>
            <a:r>
              <a:rPr lang="en-US" sz="2800" smtClean="0">
                <a:solidFill>
                  <a:srgbClr val="FF0000"/>
                </a:solidFill>
                <a:latin typeface="Times New Roman" pitchFamily="18" charset="0"/>
                <a:cs typeface="Times New Roman" pitchFamily="18" charset="0"/>
              </a:rPr>
              <a:t>theo hợp đồng giữa các cơ sở KCB với nhau</a:t>
            </a:r>
            <a:r>
              <a:rPr lang="en-US" sz="2800" smtClean="0">
                <a:latin typeface="Times New Roman" pitchFamily="18" charset="0"/>
                <a:cs typeface="Times New Roman" pitchFamily="18" charset="0"/>
              </a:rPr>
              <a:t> thì không phải đăng ký HN tại cơ sở KCB ký hợp đồng với cơ sở KCB mà người HN đã đăng ký </a:t>
            </a:r>
          </a:p>
          <a:p>
            <a:pPr algn="just"/>
            <a:r>
              <a:rPr lang="en-US" sz="2800" smtClean="0">
                <a:latin typeface="Times New Roman" pitchFamily="18" charset="0"/>
                <a:cs typeface="Times New Roman" pitchFamily="18" charset="0"/>
              </a:rPr>
              <a:t>(VD: thực hiện hợp đồng Chuyển giao kỹ thuật, luân phiên người HN)</a:t>
            </a:r>
          </a:p>
          <a:p>
            <a:pPr algn="just"/>
            <a:r>
              <a:rPr lang="en-US" sz="2800" smtClean="0">
                <a:latin typeface="Times New Roman" pitchFamily="18" charset="0"/>
                <a:cs typeface="Times New Roman" pitchFamily="18" charset="0"/>
              </a:rPr>
              <a:t>10. Trường hợp người hành nghề đăng ký HN tại nhiều cơ sở KCB phải bảo đảm hợp lý về thời gian đi lại giữa các địa điểm HN đã đăng ký.</a:t>
            </a:r>
            <a:endParaRPr lang="en-US" sz="2800" b="1" smtClean="0">
              <a:latin typeface="Times New Roman" pitchFamily="18" charset="0"/>
              <a:cs typeface="Times New Roman" pitchFamily="18" charset="0"/>
            </a:endParaRPr>
          </a:p>
          <a:p>
            <a:endParaRPr lang="en-US" b="1" smtClean="0">
              <a:solidFill>
                <a:srgbClr val="FF0000"/>
              </a:solidFill>
              <a:latin typeface="Times New Roman" pitchFamily="18" charset="0"/>
              <a:cs typeface="Times New Roman" pitchFamily="18"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2945" y="457201"/>
            <a:ext cx="10695710" cy="5724644"/>
          </a:xfrm>
          <a:prstGeom prst="rect">
            <a:avLst/>
          </a:prstGeom>
        </p:spPr>
        <p:txBody>
          <a:bodyPr wrap="square">
            <a:spAutoFit/>
          </a:bodyPr>
          <a:lstStyle/>
          <a:p>
            <a:r>
              <a:rPr lang="en-US" sz="2400" b="1" smtClean="0">
                <a:latin typeface="Times New Roman" pitchFamily="18" charset="0"/>
                <a:cs typeface="Times New Roman" pitchFamily="18" charset="0"/>
              </a:rPr>
              <a:t>Điều 27. Hướng dẫn đăng ký hành nghề (tiếp)</a:t>
            </a:r>
          </a:p>
          <a:p>
            <a:pPr algn="just"/>
            <a:r>
              <a:rPr lang="en-US" sz="2700" b="1" smtClean="0">
                <a:solidFill>
                  <a:srgbClr val="FF0000"/>
                </a:solidFill>
                <a:latin typeface="Times New Roman" pitchFamily="18" charset="0"/>
                <a:cs typeface="Times New Roman" pitchFamily="18" charset="0"/>
              </a:rPr>
              <a:t>11. Nếu </a:t>
            </a:r>
            <a:r>
              <a:rPr lang="en-US" sz="2700" b="1" smtClean="0">
                <a:latin typeface="Times New Roman" pitchFamily="18" charset="0"/>
                <a:cs typeface="Times New Roman" pitchFamily="18" charset="0"/>
              </a:rPr>
              <a:t>người PTCMKT của cơ sở KCB vắng mặt </a:t>
            </a:r>
            <a:r>
              <a:rPr lang="en-US" sz="2700" smtClean="0">
                <a:latin typeface="Times New Roman" pitchFamily="18" charset="0"/>
                <a:cs typeface="Times New Roman" pitchFamily="18" charset="0"/>
              </a:rPr>
              <a:t>tại cơ sở vì lý do ốm đau, nghỉ phép, đi học hoặc vì các lý do khác thì phải thực hiện:</a:t>
            </a:r>
          </a:p>
          <a:p>
            <a:pPr algn="just"/>
            <a:r>
              <a:rPr lang="en-US" sz="2700" smtClean="0">
                <a:latin typeface="Times New Roman" pitchFamily="18" charset="0"/>
                <a:cs typeface="Times New Roman" pitchFamily="18" charset="0"/>
              </a:rPr>
              <a:t>a) Nếu vắng mặt dưới 15 ngày thì phải ủy quyền bằng văn bản cho người có GPHN với phạm vi HN tại cơ sở đó phù hợp với một trong các CK mà cơ sở KCB đăng ký hoạt động và có thời gian HN tối thiểu là 36 tháng.  </a:t>
            </a:r>
          </a:p>
          <a:p>
            <a:pPr algn="just"/>
            <a:r>
              <a:rPr lang="en-US" sz="2700" smtClean="0">
                <a:latin typeface="Times New Roman" pitchFamily="18" charset="0"/>
                <a:cs typeface="Times New Roman" pitchFamily="18" charset="0"/>
              </a:rPr>
              <a:t>b) Nếu vắng mặt từ 15 ngày đến dưới 90 ngày thì phải ủy quyền theo quy định tại điểm a khoản này và có văn bản thông báo cho cơ quan cấp GPHĐ</a:t>
            </a:r>
          </a:p>
          <a:p>
            <a:pPr algn="just"/>
            <a:r>
              <a:rPr lang="en-US" sz="2700" smtClean="0">
                <a:latin typeface="Times New Roman" pitchFamily="18" charset="0"/>
                <a:cs typeface="Times New Roman" pitchFamily="18" charset="0"/>
              </a:rPr>
              <a:t>c) Nếu vắng từ 90 ngày đến 180 ngày thì phải ủy quyền theo quy định tại điểm a khoản này và có văn bản thông báo cho cơ quan cấp GPHĐ và được cơ quan cấp giấy phép hoạt động chấp thuận bằng văn bản.</a:t>
            </a:r>
          </a:p>
          <a:p>
            <a:pPr algn="just"/>
            <a:r>
              <a:rPr lang="en-US" sz="2700" smtClean="0">
                <a:latin typeface="Times New Roman" pitchFamily="18" charset="0"/>
                <a:cs typeface="Times New Roman" pitchFamily="18" charset="0"/>
              </a:rPr>
              <a:t>d) Nếu vắng mặt trên 180 ngày thì cơ sở KCB phải làm hồ sơ đề nghị thay đổi người chịu trách nhiệm CMKT của cơ sở khám bệnh, chữa bệnh.</a:t>
            </a:r>
          </a:p>
          <a:p>
            <a:endParaRPr lang="en-US" b="1" smtClean="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2108" y="443345"/>
            <a:ext cx="10792691" cy="5846619"/>
          </a:xfrm>
          <a:prstGeom prst="rect">
            <a:avLst/>
          </a:prstGeom>
        </p:spPr>
        <p:txBody>
          <a:bodyPr wrap="square">
            <a:spAutoFit/>
          </a:bodyPr>
          <a:lstStyle/>
          <a:p>
            <a:pPr algn="just"/>
            <a:r>
              <a:rPr lang="en-US" sz="2600" b="1" smtClean="0">
                <a:latin typeface="Times New Roman" pitchFamily="18" charset="0"/>
                <a:cs typeface="Times New Roman" pitchFamily="18" charset="0"/>
              </a:rPr>
              <a:t>Điều 27. Hướng dẫn đăng ký hành nghề (tiếp)</a:t>
            </a:r>
          </a:p>
          <a:p>
            <a:pPr algn="just"/>
            <a:r>
              <a:rPr lang="en-US" sz="2700" b="1" smtClean="0">
                <a:solidFill>
                  <a:srgbClr val="FF0000"/>
                </a:solidFill>
                <a:latin typeface="Times New Roman" pitchFamily="18" charset="0"/>
                <a:cs typeface="Times New Roman" pitchFamily="18" charset="0"/>
              </a:rPr>
              <a:t>12. Khi cơ sở KCB có sự thay đổi về người hành nghề thì phải:</a:t>
            </a:r>
          </a:p>
          <a:p>
            <a:pPr algn="just"/>
            <a:r>
              <a:rPr lang="en-US" sz="2700" smtClean="0">
                <a:latin typeface="Times New Roman" pitchFamily="18" charset="0"/>
                <a:cs typeface="Times New Roman" pitchFamily="18" charset="0"/>
              </a:rPr>
              <a:t>a) Trường hợp người hành nghề không còn làm việc tại cơ sở:</a:t>
            </a:r>
          </a:p>
          <a:p>
            <a:pPr algn="just"/>
            <a:r>
              <a:rPr lang="en-US" sz="2700" smtClean="0">
                <a:latin typeface="Times New Roman" pitchFamily="18" charset="0"/>
                <a:cs typeface="Times New Roman" pitchFamily="18" charset="0"/>
              </a:rPr>
              <a:t>- Tạm dừng cung cấp dịch vụ KCB thuộc PVHN của người HN đó nếu chưa có người HN thay thế kể từ thời điểm người HN không HN tại cơ sở;</a:t>
            </a:r>
          </a:p>
          <a:p>
            <a:pPr algn="just"/>
            <a:r>
              <a:rPr lang="en-US" sz="2700" smtClean="0">
                <a:latin typeface="Times New Roman" pitchFamily="18" charset="0"/>
                <a:cs typeface="Times New Roman" pitchFamily="18" charset="0"/>
              </a:rPr>
              <a:t>- Báo cáo với SYT trong thời gian 03 ngày kể từ thời điểm người HN nghỉ</a:t>
            </a:r>
          </a:p>
          <a:p>
            <a:pPr algn="just"/>
            <a:r>
              <a:rPr lang="en-US" sz="2700" smtClean="0">
                <a:latin typeface="Times New Roman" pitchFamily="18" charset="0"/>
                <a:cs typeface="Times New Roman" pitchFamily="18" charset="0"/>
              </a:rPr>
              <a:t>b) Trường hợp bổ sung người hành nghề: thực hiện việc đăng ký HN theo quy định tại Nghị định này. </a:t>
            </a:r>
          </a:p>
          <a:p>
            <a:pPr algn="just"/>
            <a:r>
              <a:rPr lang="en-US" sz="2700" b="1" smtClean="0">
                <a:latin typeface="Times New Roman" pitchFamily="18" charset="0"/>
                <a:cs typeface="Times New Roman" pitchFamily="18" charset="0"/>
              </a:rPr>
              <a:t>Điều 28. Nội dung đăng ký hành nghề</a:t>
            </a:r>
          </a:p>
          <a:p>
            <a:pPr algn="just"/>
            <a:r>
              <a:rPr lang="en-US" sz="2700" smtClean="0">
                <a:latin typeface="Times New Roman" pitchFamily="18" charset="0"/>
                <a:cs typeface="Times New Roman" pitchFamily="18" charset="0"/>
              </a:rPr>
              <a:t>1. Nội dung đăng ký hành nghề:</a:t>
            </a:r>
          </a:p>
          <a:p>
            <a:pPr algn="just"/>
            <a:r>
              <a:rPr lang="en-US" sz="2700" smtClean="0">
                <a:latin typeface="Times New Roman" pitchFamily="18" charset="0"/>
                <a:cs typeface="Times New Roman" pitchFamily="18" charset="0"/>
              </a:rPr>
              <a:t>2. </a:t>
            </a:r>
            <a:r>
              <a:rPr lang="vi-VN" sz="2700" smtClean="0">
                <a:latin typeface="Times New Roman" pitchFamily="18" charset="0"/>
                <a:cs typeface="Times New Roman" pitchFamily="18" charset="0"/>
              </a:rPr>
              <a:t>Việc kê khai danh sách đăng ký </a:t>
            </a:r>
            <a:r>
              <a:rPr lang="en-US" sz="2700" smtClean="0">
                <a:latin typeface="Times New Roman" pitchFamily="18" charset="0"/>
                <a:cs typeface="Times New Roman" pitchFamily="18" charset="0"/>
              </a:rPr>
              <a:t>HN </a:t>
            </a:r>
            <a:r>
              <a:rPr lang="vi-VN" sz="2700" smtClean="0">
                <a:latin typeface="Times New Roman" pitchFamily="18" charset="0"/>
                <a:cs typeface="Times New Roman" pitchFamily="18" charset="0"/>
              </a:rPr>
              <a:t>theo Mẫu 01 Phụ lục II</a:t>
            </a:r>
            <a:r>
              <a:rPr lang="en-US" sz="2700" smtClean="0">
                <a:latin typeface="Times New Roman" pitchFamily="18" charset="0"/>
                <a:cs typeface="Times New Roman" pitchFamily="18" charset="0"/>
              </a:rPr>
              <a:t>,  NĐ này</a:t>
            </a:r>
          </a:p>
          <a:p>
            <a:pPr algn="just"/>
            <a:r>
              <a:rPr lang="en-US" sz="2700" b="1" smtClean="0">
                <a:solidFill>
                  <a:srgbClr val="FF0000"/>
                </a:solidFill>
                <a:latin typeface="Times New Roman" pitchFamily="18" charset="0"/>
                <a:cs typeface="Times New Roman" pitchFamily="18" charset="0"/>
              </a:rPr>
              <a:t>3. (điểm mới) </a:t>
            </a:r>
            <a:r>
              <a:rPr lang="en-US" sz="2700" smtClean="0">
                <a:solidFill>
                  <a:srgbClr val="FF0000"/>
                </a:solidFill>
                <a:latin typeface="Times New Roman" pitchFamily="18" charset="0"/>
                <a:cs typeface="Times New Roman" pitchFamily="18" charset="0"/>
              </a:rPr>
              <a:t>Nếu người đăng ký hành nghề của cơ sở KCB này đang tham gia HN tại 1 cơ sở KCB khác thì phải kê khai thêm thông tin về việc hành nghề tại cơ sở KCB khác đó.</a:t>
            </a:r>
            <a:endParaRPr lang="en-US" sz="2700" b="1" smtClean="0">
              <a:solidFill>
                <a:srgbClr val="FF0000"/>
              </a:solidFill>
              <a:latin typeface="Times New Roman" pitchFamily="18" charset="0"/>
              <a:cs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271463" y="2443163"/>
          <a:ext cx="11715752" cy="4414837"/>
        </p:xfrm>
        <a:graphic>
          <a:graphicData uri="http://schemas.openxmlformats.org/drawingml/2006/table">
            <a:tbl>
              <a:tblPr/>
              <a:tblGrid>
                <a:gridCol w="542925">
                  <a:extLst>
                    <a:ext uri="{9D8B030D-6E8A-4147-A177-3AD203B41FA5}">
                      <a16:colId xmlns:a16="http://schemas.microsoft.com/office/drawing/2014/main" val="20000"/>
                    </a:ext>
                  </a:extLst>
                </a:gridCol>
                <a:gridCol w="1557337">
                  <a:extLst>
                    <a:ext uri="{9D8B030D-6E8A-4147-A177-3AD203B41FA5}">
                      <a16:colId xmlns:a16="http://schemas.microsoft.com/office/drawing/2014/main" val="20001"/>
                    </a:ext>
                  </a:extLst>
                </a:gridCol>
                <a:gridCol w="2057401">
                  <a:extLst>
                    <a:ext uri="{9D8B030D-6E8A-4147-A177-3AD203B41FA5}">
                      <a16:colId xmlns:a16="http://schemas.microsoft.com/office/drawing/2014/main" val="20002"/>
                    </a:ext>
                  </a:extLst>
                </a:gridCol>
                <a:gridCol w="1357312">
                  <a:extLst>
                    <a:ext uri="{9D8B030D-6E8A-4147-A177-3AD203B41FA5}">
                      <a16:colId xmlns:a16="http://schemas.microsoft.com/office/drawing/2014/main" val="20003"/>
                    </a:ext>
                  </a:extLst>
                </a:gridCol>
                <a:gridCol w="1900239">
                  <a:extLst>
                    <a:ext uri="{9D8B030D-6E8A-4147-A177-3AD203B41FA5}">
                      <a16:colId xmlns:a16="http://schemas.microsoft.com/office/drawing/2014/main" val="20004"/>
                    </a:ext>
                  </a:extLst>
                </a:gridCol>
                <a:gridCol w="1628775">
                  <a:extLst>
                    <a:ext uri="{9D8B030D-6E8A-4147-A177-3AD203B41FA5}">
                      <a16:colId xmlns:a16="http://schemas.microsoft.com/office/drawing/2014/main" val="20005"/>
                    </a:ext>
                  </a:extLst>
                </a:gridCol>
                <a:gridCol w="1771650">
                  <a:extLst>
                    <a:ext uri="{9D8B030D-6E8A-4147-A177-3AD203B41FA5}">
                      <a16:colId xmlns:a16="http://schemas.microsoft.com/office/drawing/2014/main" val="20006"/>
                    </a:ext>
                  </a:extLst>
                </a:gridCol>
                <a:gridCol w="900113">
                  <a:extLst>
                    <a:ext uri="{9D8B030D-6E8A-4147-A177-3AD203B41FA5}">
                      <a16:colId xmlns:a16="http://schemas.microsoft.com/office/drawing/2014/main" val="20007"/>
                    </a:ext>
                  </a:extLst>
                </a:gridCol>
              </a:tblGrid>
              <a:tr h="1074826">
                <a:tc>
                  <a:txBody>
                    <a:bodyPr/>
                    <a:lstStyle/>
                    <a:p>
                      <a:pPr algn="ctr">
                        <a:lnSpc>
                          <a:spcPct val="107000"/>
                        </a:lnSpc>
                        <a:spcAft>
                          <a:spcPts val="0"/>
                        </a:spcAft>
                      </a:pPr>
                      <a:r>
                        <a:rPr lang="en-US" sz="1600" b="1">
                          <a:latin typeface="Times New Roman"/>
                          <a:ea typeface="Times New Roman"/>
                          <a:cs typeface="Times New Roman"/>
                        </a:rPr>
                        <a:t>STT</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Họ và tên</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Số giấy phép hành nghề/số chứng chỉ hành nghề</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Phạm vi hành nghề</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Thời gian đăng ký hành nghề tại cơ sở </a:t>
                      </a:r>
                      <a:r>
                        <a:rPr lang="en-US" sz="1600" b="1" smtClean="0">
                          <a:latin typeface="Times New Roman"/>
                          <a:ea typeface="Times New Roman"/>
                          <a:cs typeface="Times New Roman"/>
                        </a:rPr>
                        <a:t>KBCB</a:t>
                      </a:r>
                      <a:r>
                        <a:rPr lang="en-SG" sz="1600" b="1" baseline="30000" smtClean="0">
                          <a:latin typeface="Times New Roman"/>
                          <a:ea typeface="Times New Roman"/>
                          <a:cs typeface="Times New Roman"/>
                        </a:rPr>
                        <a:t>2</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Vị trí chuyên môn</a:t>
                      </a:r>
                      <a:r>
                        <a:rPr lang="en-SG" sz="1600" b="1" baseline="30000">
                          <a:latin typeface="Times New Roman"/>
                          <a:ea typeface="Times New Roman"/>
                          <a:cs typeface="Times New Roman"/>
                        </a:rPr>
                        <a:t>3</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Thời gian đăng ký hành nghề tại cơ sở </a:t>
                      </a:r>
                      <a:r>
                        <a:rPr lang="en-US" sz="1600" b="1" smtClean="0">
                          <a:latin typeface="Times New Roman"/>
                          <a:ea typeface="Times New Roman"/>
                          <a:cs typeface="Times New Roman"/>
                        </a:rPr>
                        <a:t>KCB khác </a:t>
                      </a:r>
                      <a:r>
                        <a:rPr lang="en-US" sz="1600" b="1">
                          <a:latin typeface="Times New Roman"/>
                          <a:ea typeface="Times New Roman"/>
                          <a:cs typeface="Times New Roman"/>
                        </a:rPr>
                        <a:t>(nếu có)</a:t>
                      </a:r>
                      <a:r>
                        <a:rPr lang="en-SG" sz="1600" b="1" baseline="30000">
                          <a:latin typeface="Times New Roman"/>
                          <a:ea typeface="Times New Roman"/>
                          <a:cs typeface="Times New Roman"/>
                        </a:rPr>
                        <a:t>4</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07000"/>
                        </a:lnSpc>
                        <a:spcAft>
                          <a:spcPts val="0"/>
                        </a:spcAft>
                      </a:pPr>
                      <a:r>
                        <a:rPr lang="en-US" sz="1600" b="1">
                          <a:latin typeface="Times New Roman"/>
                          <a:ea typeface="Times New Roman"/>
                          <a:cs typeface="Times New Roman"/>
                        </a:rPr>
                        <a:t>Ghi chú</a:t>
                      </a:r>
                      <a:r>
                        <a:rPr lang="en-SG" sz="1600" b="1" baseline="30000">
                          <a:latin typeface="Times New Roman"/>
                          <a:ea typeface="Times New Roman"/>
                          <a:cs typeface="Times New Roman"/>
                        </a:rPr>
                        <a:t>5</a:t>
                      </a:r>
                      <a:endParaRPr lang="en-US" sz="1600">
                        <a:latin typeface="Times New Roman"/>
                        <a:ea typeface="Times New Roman"/>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1701374">
                <a:tc>
                  <a:txBody>
                    <a:bodyPr/>
                    <a:lstStyle/>
                    <a:p>
                      <a:pPr algn="ctr">
                        <a:lnSpc>
                          <a:spcPct val="107000"/>
                        </a:lnSpc>
                        <a:spcAft>
                          <a:spcPts val="0"/>
                        </a:spcAft>
                      </a:pPr>
                      <a:r>
                        <a:rPr lang="en-US" sz="1800">
                          <a:latin typeface="Times New Roman" pitchFamily="18" charset="0"/>
                          <a:ea typeface="Times New Roman"/>
                          <a:cs typeface="Times New Roman" pitchFamily="18" charset="0"/>
                        </a:rPr>
                        <a:t>1</a:t>
                      </a: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vi-VN" sz="18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vi-VN" sz="18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vi-VN" sz="18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vi-VN" sz="1600">
                          <a:solidFill>
                            <a:srgbClr val="000000"/>
                          </a:solidFill>
                          <a:latin typeface="Times New Roman" pitchFamily="18" charset="0"/>
                          <a:ea typeface="Courier New"/>
                          <a:cs typeface="Times New Roman" pitchFamily="18" charset="0"/>
                        </a:rPr>
                        <a:t>Ghi cụ thể thời gian làm việc từ mấy giờ đến mấy giờ trong ngày và mấy ngày trong tuần</a:t>
                      </a:r>
                      <a:endParaRPr lang="en-US" sz="16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vi-VN" sz="1600">
                          <a:solidFill>
                            <a:srgbClr val="000000"/>
                          </a:solidFill>
                          <a:latin typeface="Times New Roman" pitchFamily="18" charset="0"/>
                          <a:ea typeface="Courier New"/>
                          <a:cs typeface="Times New Roman" pitchFamily="18" charset="0"/>
                        </a:rPr>
                        <a:t>Ghi cụ thể chức danh, vị trí chuyên môn được phân công đảm nhiệm</a:t>
                      </a:r>
                      <a:endParaRPr lang="en-US" sz="16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vi-VN" sz="1600">
                          <a:solidFill>
                            <a:srgbClr val="000000"/>
                          </a:solidFill>
                          <a:latin typeface="Times New Roman" pitchFamily="18" charset="0"/>
                          <a:ea typeface="Courier New"/>
                          <a:cs typeface="Times New Roman" pitchFamily="18" charset="0"/>
                        </a:rPr>
                        <a:t>Ghi cụ thể thời gian làm việc từ mấy giờ đến mấy giờ trong ngày và mấy ngày trong tuần tại cơ sở </a:t>
                      </a:r>
                      <a:r>
                        <a:rPr lang="en-US" sz="1600" smtClean="0">
                          <a:solidFill>
                            <a:srgbClr val="000000"/>
                          </a:solidFill>
                          <a:latin typeface="Times New Roman" pitchFamily="18" charset="0"/>
                          <a:ea typeface="Courier New"/>
                          <a:cs typeface="Times New Roman" pitchFamily="18" charset="0"/>
                        </a:rPr>
                        <a:t>KCB</a:t>
                      </a:r>
                      <a:r>
                        <a:rPr lang="vi-VN" sz="1600" smtClean="0">
                          <a:solidFill>
                            <a:srgbClr val="000000"/>
                          </a:solidFill>
                          <a:latin typeface="Times New Roman" pitchFamily="18" charset="0"/>
                          <a:ea typeface="Courier New"/>
                          <a:cs typeface="Times New Roman" pitchFamily="18" charset="0"/>
                        </a:rPr>
                        <a:t> </a:t>
                      </a:r>
                      <a:r>
                        <a:rPr lang="vi-VN" sz="1600">
                          <a:solidFill>
                            <a:srgbClr val="000000"/>
                          </a:solidFill>
                          <a:latin typeface="Times New Roman" pitchFamily="18" charset="0"/>
                          <a:ea typeface="Courier New"/>
                          <a:cs typeface="Times New Roman" pitchFamily="18" charset="0"/>
                        </a:rPr>
                        <a:t>khác</a:t>
                      </a:r>
                      <a:endParaRPr lang="en-US" sz="16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vi-VN" sz="2000">
                        <a:solidFill>
                          <a:srgbClr val="000000"/>
                        </a:solidFill>
                        <a:latin typeface="Times New Roman" pitchFamily="18" charset="0"/>
                        <a:ea typeface="Courier New"/>
                        <a:cs typeface="Times New Roman" pitchFamily="18" charset="0"/>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1"/>
                  </a:ext>
                </a:extLst>
              </a:tr>
              <a:tr h="1638637">
                <a:tc>
                  <a:txBody>
                    <a:bodyPr/>
                    <a:lstStyle/>
                    <a:p>
                      <a:pPr algn="ctr">
                        <a:lnSpc>
                          <a:spcPct val="107000"/>
                        </a:lnSpc>
                        <a:spcAft>
                          <a:spcPts val="0"/>
                        </a:spcAft>
                      </a:pPr>
                      <a:r>
                        <a:rPr lang="en-US" sz="1800">
                          <a:latin typeface="Times New Roman"/>
                          <a:ea typeface="Times New Roman"/>
                          <a:cs typeface="Times New Roman"/>
                        </a:rPr>
                        <a:t>2</a:t>
                      </a: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1800" smtClean="0">
                          <a:solidFill>
                            <a:srgbClr val="000000"/>
                          </a:solidFill>
                          <a:latin typeface="Times New Roman"/>
                          <a:ea typeface="Courier New"/>
                          <a:cs typeface="Times New Roman"/>
                        </a:rPr>
                        <a:t>Nguyễn</a:t>
                      </a:r>
                      <a:r>
                        <a:rPr lang="en-US" sz="1800" baseline="0" smtClean="0">
                          <a:solidFill>
                            <a:srgbClr val="000000"/>
                          </a:solidFill>
                          <a:latin typeface="Times New Roman"/>
                          <a:ea typeface="Courier New"/>
                          <a:cs typeface="Times New Roman"/>
                        </a:rPr>
                        <a:t> Văn A</a:t>
                      </a:r>
                      <a:endParaRPr lang="vi-VN" sz="1800">
                        <a:solidFill>
                          <a:srgbClr val="000000"/>
                        </a:solidFill>
                        <a:latin typeface="Times New Roman"/>
                        <a:ea typeface="Courier New"/>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r>
                        <a:rPr lang="en-US" sz="1800" smtClean="0">
                          <a:solidFill>
                            <a:srgbClr val="000000"/>
                          </a:solidFill>
                          <a:latin typeface="Times New Roman"/>
                          <a:ea typeface="Courier New"/>
                          <a:cs typeface="Times New Roman"/>
                        </a:rPr>
                        <a:t>112233/HAG-CCHN</a:t>
                      </a:r>
                      <a:endParaRPr lang="vi-VN" sz="1800">
                        <a:solidFill>
                          <a:srgbClr val="000000"/>
                        </a:solidFill>
                        <a:latin typeface="Times New Roman"/>
                        <a:ea typeface="Courier New"/>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800" b="0" i="0" u="none" strike="noStrike">
                          <a:solidFill>
                            <a:srgbClr val="000000"/>
                          </a:solidFill>
                          <a:latin typeface="Times New Roman"/>
                        </a:rPr>
                        <a:t>Khám bệnh, chữa bệnh chuyên khoa ngoại</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800" b="0" i="0" u="none" strike="noStrike" smtClean="0">
                          <a:solidFill>
                            <a:srgbClr val="000000"/>
                          </a:solidFill>
                          <a:latin typeface="Times New Roman"/>
                        </a:rPr>
                        <a:t>7h30-11h30 và</a:t>
                      </a:r>
                      <a:r>
                        <a:rPr lang="pt-BR" sz="1800" b="0" i="0" u="none" strike="noStrike" baseline="0" smtClean="0">
                          <a:solidFill>
                            <a:srgbClr val="000000"/>
                          </a:solidFill>
                          <a:latin typeface="Times New Roman"/>
                        </a:rPr>
                        <a:t> 13h30 -17h30</a:t>
                      </a:r>
                      <a:r>
                        <a:rPr lang="pt-BR" sz="1800" b="0" i="0" u="none" strike="noStrike">
                          <a:solidFill>
                            <a:srgbClr val="000000"/>
                          </a:solidFill>
                          <a:latin typeface="Times New Roman"/>
                        </a:rPr>
                        <a:t/>
                      </a:r>
                      <a:br>
                        <a:rPr lang="pt-BR" sz="1800" b="0" i="0" u="none" strike="noStrike">
                          <a:solidFill>
                            <a:srgbClr val="000000"/>
                          </a:solidFill>
                          <a:latin typeface="Times New Roman"/>
                        </a:rPr>
                      </a:br>
                      <a:r>
                        <a:rPr lang="pt-BR" sz="1800" b="0" i="0" u="none" strike="noStrike">
                          <a:solidFill>
                            <a:srgbClr val="000000"/>
                          </a:solidFill>
                          <a:latin typeface="Times New Roman"/>
                        </a:rPr>
                        <a:t>Từ thứ 2 đến thứ 6</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vi-VN" sz="1800" b="0" i="0" u="none" strike="noStrike">
                          <a:solidFill>
                            <a:srgbClr val="000000"/>
                          </a:solidFill>
                          <a:latin typeface="Times New Roman"/>
                        </a:rPr>
                        <a:t>Bác sỹ KBCB </a:t>
                      </a:r>
                      <a:r>
                        <a:rPr lang="en-US" sz="1800" b="0" i="0" u="none" strike="noStrike" smtClean="0">
                          <a:solidFill>
                            <a:srgbClr val="000000"/>
                          </a:solidFill>
                          <a:latin typeface="Times New Roman"/>
                        </a:rPr>
                        <a:t>CK </a:t>
                      </a:r>
                      <a:r>
                        <a:rPr lang="vi-VN" sz="1800" b="0" i="0" u="none" strike="noStrike" smtClean="0">
                          <a:solidFill>
                            <a:srgbClr val="000000"/>
                          </a:solidFill>
                          <a:latin typeface="Times New Roman"/>
                        </a:rPr>
                        <a:t>ngoại- </a:t>
                      </a:r>
                      <a:r>
                        <a:rPr lang="vi-VN" sz="1800" b="0" i="0" u="none" strike="noStrike">
                          <a:solidFill>
                            <a:srgbClr val="000000"/>
                          </a:solidFill>
                          <a:latin typeface="Times New Roman"/>
                        </a:rPr>
                        <a:t>Người chịu trách nhiệm chuyên môn kỹ thuật của cơ sở</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fontAlgn="ctr"/>
                      <a:r>
                        <a:rPr lang="pt-BR" sz="1800" b="0" i="0" u="none" strike="noStrike" smtClean="0">
                          <a:solidFill>
                            <a:srgbClr val="000000"/>
                          </a:solidFill>
                          <a:latin typeface="Times New Roman"/>
                        </a:rPr>
                        <a:t>17h30-22h từ</a:t>
                      </a:r>
                      <a:r>
                        <a:rPr lang="pt-BR" sz="1800" b="0" i="0" u="none" strike="noStrike" baseline="0" smtClean="0">
                          <a:solidFill>
                            <a:srgbClr val="000000"/>
                          </a:solidFill>
                          <a:latin typeface="Times New Roman"/>
                        </a:rPr>
                        <a:t> thứ 2 đến thứ 6 và </a:t>
                      </a:r>
                      <a:endParaRPr lang="pt-BR" sz="1800" b="0" i="0" u="none" strike="noStrike" smtClean="0">
                        <a:solidFill>
                          <a:srgbClr val="000000"/>
                        </a:solidFill>
                        <a:latin typeface="Times New Roman"/>
                      </a:endParaRPr>
                    </a:p>
                    <a:p>
                      <a:pPr algn="ctr" fontAlgn="ctr"/>
                      <a:r>
                        <a:rPr lang="pt-BR" sz="1800" b="0" i="0" u="none" strike="noStrike" smtClean="0">
                          <a:solidFill>
                            <a:srgbClr val="000000"/>
                          </a:solidFill>
                          <a:latin typeface="Times New Roman"/>
                        </a:rPr>
                        <a:t>7h30-20h30</a:t>
                      </a:r>
                      <a:r>
                        <a:rPr lang="pt-BR" sz="1800" b="0" i="0" u="none" strike="noStrike">
                          <a:solidFill>
                            <a:srgbClr val="000000"/>
                          </a:solidFill>
                          <a:latin typeface="Times New Roman"/>
                        </a:rPr>
                        <a:t/>
                      </a:r>
                      <a:br>
                        <a:rPr lang="pt-BR" sz="1800" b="0" i="0" u="none" strike="noStrike">
                          <a:solidFill>
                            <a:srgbClr val="000000"/>
                          </a:solidFill>
                          <a:latin typeface="Times New Roman"/>
                        </a:rPr>
                      </a:br>
                      <a:r>
                        <a:rPr lang="pt-BR" sz="1800" b="0" i="0" u="none" strike="noStrike">
                          <a:solidFill>
                            <a:srgbClr val="000000"/>
                          </a:solidFill>
                          <a:latin typeface="Times New Roman"/>
                        </a:rPr>
                        <a:t>Thứ </a:t>
                      </a:r>
                      <a:r>
                        <a:rPr lang="pt-BR" sz="1800" b="0" i="0" u="none" strike="noStrike" smtClean="0">
                          <a:solidFill>
                            <a:srgbClr val="000000"/>
                          </a:solidFill>
                          <a:latin typeface="Times New Roman"/>
                        </a:rPr>
                        <a:t>7, CN</a:t>
                      </a:r>
                      <a:r>
                        <a:rPr lang="pt-BR" sz="1800" b="0" i="0" u="none" strike="noStrike">
                          <a:solidFill>
                            <a:srgbClr val="000000"/>
                          </a:solidFill>
                          <a:latin typeface="Times New Roman"/>
                        </a:rPr>
                        <a:t/>
                      </a:r>
                      <a:br>
                        <a:rPr lang="pt-BR" sz="1800" b="0" i="0" u="none" strike="noStrike">
                          <a:solidFill>
                            <a:srgbClr val="000000"/>
                          </a:solidFill>
                          <a:latin typeface="Times New Roman"/>
                        </a:rPr>
                      </a:br>
                      <a:r>
                        <a:rPr lang="pt-BR" sz="1800" b="0" i="0" u="none" strike="noStrike" smtClean="0">
                          <a:solidFill>
                            <a:srgbClr val="000000"/>
                          </a:solidFill>
                          <a:latin typeface="Times New Roman"/>
                        </a:rPr>
                        <a:t>Tại </a:t>
                      </a:r>
                      <a:r>
                        <a:rPr lang="pt-BR" sz="1800" b="0" i="0" u="none" strike="noStrike">
                          <a:solidFill>
                            <a:srgbClr val="000000"/>
                          </a:solidFill>
                          <a:latin typeface="Times New Roman"/>
                        </a:rPr>
                        <a:t>Phòng khám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ctr">
                        <a:lnSpc>
                          <a:spcPct val="115000"/>
                        </a:lnSpc>
                        <a:spcAft>
                          <a:spcPts val="0"/>
                        </a:spcAft>
                      </a:pPr>
                      <a:endParaRPr lang="vi-VN" sz="1800">
                        <a:solidFill>
                          <a:srgbClr val="000000"/>
                        </a:solidFill>
                        <a:latin typeface="Times New Roman"/>
                        <a:ea typeface="Courier New"/>
                        <a:cs typeface="Times New Roman"/>
                      </a:endParaRPr>
                    </a:p>
                  </a:txBody>
                  <a:tcPr marL="6350" marR="63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2"/>
                  </a:ext>
                </a:extLst>
              </a:tr>
            </a:tbl>
          </a:graphicData>
        </a:graphic>
      </p:graphicFrame>
      <p:sp>
        <p:nvSpPr>
          <p:cNvPr id="218113" name="Rectangle 1"/>
          <p:cNvSpPr>
            <a:spLocks noChangeArrowheads="1"/>
          </p:cNvSpPr>
          <p:nvPr/>
        </p:nvSpPr>
        <p:spPr bwMode="auto">
          <a:xfrm>
            <a:off x="371476" y="228601"/>
            <a:ext cx="11387138" cy="200054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l" defTabSz="914400" rtl="0" eaLnBrk="0" fontAlgn="base" latinLnBrk="0" hangingPunct="0">
              <a:lnSpc>
                <a:spcPct val="100000"/>
              </a:lnSpc>
              <a:spcBef>
                <a:spcPct val="0"/>
              </a:spcBef>
              <a:spcAft>
                <a:spcPct val="0"/>
              </a:spcAft>
              <a:buClrTx/>
              <a:buSzTx/>
              <a:buFontTx/>
              <a:buNone/>
              <a:tabLst>
                <a:tab pos="1001713" algn="l"/>
                <a:tab pos="5830888" algn="l"/>
              </a:tabLst>
            </a:pPr>
            <a:r>
              <a:rPr kumimoji="0" lang="en-US"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Mẫu</a:t>
            </a:r>
            <a:r>
              <a:rPr kumimoji="0" lang="en-US" sz="2000" b="1"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01- PL2:  </a:t>
            </a:r>
            <a:r>
              <a:rPr kumimoji="0" lang="en-US" sz="2400" b="1"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a:t>
            </a:r>
            <a:r>
              <a:rPr kumimoji="0" lang="en-US" sz="24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DANH SÁCH ĐĂNG KÝ HÀNH NGHỀ</a:t>
            </a:r>
            <a:endParaRPr kumimoji="0" lang="en-US" sz="24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01713" algn="l"/>
                <a:tab pos="5830888" algn="l"/>
              </a:tabLst>
            </a:pP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1. Tên cơ sở khám bệnh, chữa bệnh: </a:t>
            </a:r>
            <a:r>
              <a:rPr lang="en-US" sz="2000" smtClean="0">
                <a:latin typeface="Times New Roman" pitchFamily="18" charset="0"/>
                <a:ea typeface="Times New Roman" pitchFamily="18" charset="0"/>
                <a:cs typeface="Times New Roman" pitchFamily="18" charset="0"/>
              </a:rPr>
              <a:t>(ghi đúng tên trong GPHĐ)</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01713" algn="l"/>
                <a:tab pos="5830888" algn="l"/>
              </a:tabLst>
            </a:pP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2. Địa chỉ: (Ghi đúng</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như trong GPHĐ)</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lvl="0" indent="457200" eaLnBrk="0" fontAlgn="base" hangingPunct="0">
              <a:spcBef>
                <a:spcPct val="0"/>
              </a:spcBef>
              <a:spcAft>
                <a:spcPct val="0"/>
              </a:spcAft>
              <a:tabLst>
                <a:tab pos="1001713" algn="l"/>
                <a:tab pos="5830888" algn="l"/>
              </a:tabLst>
            </a:pP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3. Thời gian làm việc hằng ngày của cơ sở : </a:t>
            </a:r>
            <a:r>
              <a:rPr lang="vi-VN" sz="2000" smtClean="0">
                <a:latin typeface="Times New Roman" pitchFamily="18" charset="0"/>
                <a:cs typeface="Times New Roman" pitchFamily="18" charset="0"/>
              </a:rPr>
              <a:t>Ghi rõ từ mấy giờ đến mấy giờ trong ngày và mấy ngày trong tuần.</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l" defTabSz="914400" rtl="0" eaLnBrk="0" fontAlgn="base" latinLnBrk="0" hangingPunct="0">
              <a:lnSpc>
                <a:spcPct val="100000"/>
              </a:lnSpc>
              <a:spcBef>
                <a:spcPct val="0"/>
              </a:spcBef>
              <a:spcAft>
                <a:spcPct val="0"/>
              </a:spcAft>
              <a:buClrTx/>
              <a:buSzTx/>
              <a:buFontTx/>
              <a:buNone/>
              <a:tabLst>
                <a:tab pos="1001713" algn="l"/>
                <a:tab pos="5830888" algn="l"/>
              </a:tabLst>
            </a:pP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4. Danh sách đăng ký người hành nghề khám bệnh, chữa bệnh:</a:t>
            </a:r>
            <a:endParaRPr kumimoji="0" lang="en-US" sz="20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764" y="365125"/>
            <a:ext cx="11286836" cy="793115"/>
          </a:xfrm>
        </p:spPr>
        <p:txBody>
          <a:bodyPr>
            <a:noAutofit/>
          </a:bodyPr>
          <a:lstStyle/>
          <a:p>
            <a:r>
              <a:rPr lang="vi-VN" sz="3600">
                <a:solidFill>
                  <a:srgbClr val="0070C0"/>
                </a:solidFill>
                <a:latin typeface="Calibri" panose="020F0502020204030204" pitchFamily="34" charset="0"/>
                <a:cs typeface="Calibri" panose="020F0502020204030204" pitchFamily="34" charset="0"/>
              </a:rPr>
              <a:t/>
            </a:r>
            <a:br>
              <a:rPr lang="vi-VN" sz="3600">
                <a:solidFill>
                  <a:srgbClr val="0070C0"/>
                </a:solidFill>
                <a:latin typeface="Calibri" panose="020F0502020204030204" pitchFamily="34" charset="0"/>
                <a:cs typeface="Calibri" panose="020F0502020204030204" pitchFamily="34" charset="0"/>
              </a:rPr>
            </a:br>
            <a:r>
              <a:rPr lang="de-DE" sz="2800" b="1">
                <a:solidFill>
                  <a:srgbClr val="002060"/>
                </a:solidFill>
                <a:latin typeface="Calibri" panose="020F0502020204030204" pitchFamily="34" charset="0"/>
                <a:cs typeface="Calibri" panose="020F0502020204030204" pitchFamily="34" charset="0"/>
              </a:rPr>
              <a:t>Điều 7. Các hành vi bị nghiêm cấm trong hoạt động </a:t>
            </a:r>
            <a:r>
              <a:rPr lang="vi-VN" sz="2800" b="1">
                <a:solidFill>
                  <a:srgbClr val="002060"/>
                </a:solidFill>
                <a:latin typeface="Calibri" panose="020F0502020204030204" pitchFamily="34" charset="0"/>
                <a:cs typeface="Calibri" panose="020F0502020204030204" pitchFamily="34" charset="0"/>
              </a:rPr>
              <a:t>KCB (tt)</a:t>
            </a:r>
            <a:br>
              <a:rPr lang="vi-VN" sz="2800" b="1">
                <a:solidFill>
                  <a:srgbClr val="002060"/>
                </a:solidFill>
                <a:latin typeface="Calibri" panose="020F0502020204030204" pitchFamily="34" charset="0"/>
                <a:cs typeface="Calibri" panose="020F0502020204030204" pitchFamily="34" charset="0"/>
              </a:rPr>
            </a:br>
            <a:endParaRPr lang="vi-VN" sz="2800" b="1">
              <a:solidFill>
                <a:srgbClr val="002060"/>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538480" y="1270000"/>
            <a:ext cx="11145520" cy="5305461"/>
          </a:xfrm>
        </p:spPr>
        <p:txBody>
          <a:bodyPr>
            <a:noAutofit/>
          </a:bodyPr>
          <a:lstStyle/>
          <a:p>
            <a:pPr marL="0" indent="0" algn="just">
              <a:buNone/>
            </a:pPr>
            <a:r>
              <a:rPr lang="vi-VN" sz="2700">
                <a:solidFill>
                  <a:srgbClr val="7030A0"/>
                </a:solidFill>
                <a:latin typeface="+mj-lt"/>
                <a:cs typeface="Calibri" panose="020F0502020204030204" pitchFamily="34" charset="0"/>
              </a:rPr>
              <a:t>7</a:t>
            </a:r>
            <a:r>
              <a:rPr lang="vi-VN" sz="2700">
                <a:solidFill>
                  <a:srgbClr val="7030A0"/>
                </a:solidFill>
                <a:latin typeface="+mj-lt"/>
                <a:cs typeface="Times New Roman" pitchFamily="18" charset="0"/>
              </a:rPr>
              <a:t>. </a:t>
            </a:r>
            <a:r>
              <a:rPr lang="de-DE" sz="2700">
                <a:solidFill>
                  <a:srgbClr val="7030A0"/>
                </a:solidFill>
                <a:latin typeface="Times New Roman" panose="02020603050405020304" pitchFamily="18" charset="0"/>
                <a:cs typeface="Times New Roman" panose="02020603050405020304" pitchFamily="18" charset="0"/>
              </a:rPr>
              <a:t>Kê đơn, chỉ định sử dụng thuốc chưa được cấp phép lưu hành theo quy định của pháp luật về dược trong </a:t>
            </a:r>
            <a:r>
              <a:rPr lang="vi-VN" sz="2700">
                <a:solidFill>
                  <a:srgbClr val="7030A0"/>
                </a:solidFill>
                <a:latin typeface="Times New Roman" panose="02020603050405020304" pitchFamily="18" charset="0"/>
                <a:cs typeface="Times New Roman" panose="02020603050405020304" pitchFamily="18" charset="0"/>
              </a:rPr>
              <a:t>Khám</a:t>
            </a:r>
            <a:r>
              <a:rPr lang="vi-VN" sz="2700" smtClean="0">
                <a:solidFill>
                  <a:srgbClr val="7030A0"/>
                </a:solidFill>
                <a:latin typeface="Times New Roman" panose="02020603050405020304" pitchFamily="18" charset="0"/>
                <a:cs typeface="Times New Roman" panose="02020603050405020304" pitchFamily="18" charset="0"/>
              </a:rPr>
              <a:t>,</a:t>
            </a:r>
            <a:r>
              <a:rPr lang="en-US" sz="2700" smtClean="0">
                <a:solidFill>
                  <a:srgbClr val="7030A0"/>
                </a:solidFill>
                <a:latin typeface="Times New Roman" panose="02020603050405020304" pitchFamily="18" charset="0"/>
                <a:cs typeface="Times New Roman" panose="02020603050405020304" pitchFamily="18" charset="0"/>
              </a:rPr>
              <a:t> </a:t>
            </a:r>
            <a:r>
              <a:rPr lang="vi-VN" sz="2700" smtClean="0">
                <a:solidFill>
                  <a:srgbClr val="7030A0"/>
                </a:solidFill>
                <a:latin typeface="Times New Roman" panose="02020603050405020304" pitchFamily="18" charset="0"/>
                <a:cs typeface="Times New Roman" panose="02020603050405020304" pitchFamily="18" charset="0"/>
              </a:rPr>
              <a:t>chữa </a:t>
            </a:r>
            <a:r>
              <a:rPr lang="vi-VN" sz="2700">
                <a:solidFill>
                  <a:srgbClr val="7030A0"/>
                </a:solidFill>
                <a:latin typeface="Times New Roman" panose="02020603050405020304" pitchFamily="18" charset="0"/>
                <a:cs typeface="Times New Roman" panose="02020603050405020304" pitchFamily="18" charset="0"/>
              </a:rPr>
              <a:t>bệnh </a:t>
            </a:r>
          </a:p>
          <a:p>
            <a:pPr marL="0" indent="0" algn="just">
              <a:buNone/>
            </a:pPr>
            <a:r>
              <a:rPr lang="vi-VN" sz="2700">
                <a:latin typeface="+mj-lt"/>
                <a:cs typeface="Times New Roman" pitchFamily="18" charset="0"/>
              </a:rPr>
              <a:t>8. </a:t>
            </a:r>
            <a:r>
              <a:rPr lang="de-DE" sz="2700">
                <a:latin typeface="Times New Roman" panose="02020603050405020304" pitchFamily="18" charset="0"/>
                <a:cs typeface="Times New Roman" panose="02020603050405020304" pitchFamily="18" charset="0"/>
              </a:rPr>
              <a:t>Có hành vi nhũng nhiễu trong </a:t>
            </a:r>
            <a:r>
              <a:rPr lang="vi-VN" sz="2700">
                <a:latin typeface="Times New Roman" panose="02020603050405020304" pitchFamily="18" charset="0"/>
                <a:cs typeface="Times New Roman" panose="02020603050405020304" pitchFamily="18" charset="0"/>
              </a:rPr>
              <a:t>Khám</a:t>
            </a:r>
            <a:r>
              <a:rPr lang="vi-VN" sz="2700" smtClean="0">
                <a:latin typeface="Times New Roman" panose="02020603050405020304" pitchFamily="18" charset="0"/>
                <a:cs typeface="Times New Roman" panose="02020603050405020304" pitchFamily="18" charset="0"/>
              </a:rPr>
              <a:t>,</a:t>
            </a:r>
            <a:r>
              <a:rPr lang="en-US" sz="2700" smtClean="0">
                <a:latin typeface="Times New Roman" panose="02020603050405020304" pitchFamily="18" charset="0"/>
                <a:cs typeface="Times New Roman" panose="02020603050405020304" pitchFamily="18" charset="0"/>
              </a:rPr>
              <a:t> </a:t>
            </a:r>
            <a:r>
              <a:rPr lang="vi-VN" sz="2700" smtClean="0">
                <a:latin typeface="Times New Roman" panose="02020603050405020304" pitchFamily="18" charset="0"/>
                <a:cs typeface="Times New Roman" panose="02020603050405020304" pitchFamily="18" charset="0"/>
              </a:rPr>
              <a:t>chữa </a:t>
            </a:r>
            <a:r>
              <a:rPr lang="vi-VN" sz="2700">
                <a:latin typeface="Times New Roman" panose="02020603050405020304" pitchFamily="18" charset="0"/>
                <a:cs typeface="Times New Roman" panose="02020603050405020304" pitchFamily="18" charset="0"/>
              </a:rPr>
              <a:t>bệnh </a:t>
            </a:r>
            <a:r>
              <a:rPr lang="de-DE" sz="2700">
                <a:latin typeface="Times New Roman" panose="02020603050405020304" pitchFamily="18" charset="0"/>
                <a:cs typeface="Times New Roman" panose="02020603050405020304" pitchFamily="18" charset="0"/>
              </a:rPr>
              <a:t>.</a:t>
            </a:r>
            <a:endParaRPr lang="vi-VN" sz="2700">
              <a:latin typeface="Times New Roman" panose="02020603050405020304" pitchFamily="18" charset="0"/>
              <a:cs typeface="Times New Roman" panose="02020603050405020304" pitchFamily="18" charset="0"/>
            </a:endParaRPr>
          </a:p>
          <a:p>
            <a:pPr marL="0" indent="0" algn="just">
              <a:buNone/>
            </a:pPr>
            <a:r>
              <a:rPr lang="vi-VN" sz="2700">
                <a:latin typeface="+mj-lt"/>
                <a:cs typeface="Times New Roman" pitchFamily="18" charset="0"/>
              </a:rPr>
              <a:t>9. </a:t>
            </a:r>
            <a:r>
              <a:rPr lang="de-DE" sz="2700">
                <a:latin typeface="Times New Roman" panose="02020603050405020304" pitchFamily="18" charset="0"/>
                <a:cs typeface="Times New Roman" panose="02020603050405020304" pitchFamily="18" charset="0"/>
              </a:rPr>
              <a:t>Kê đơn thuốc, chỉ định thực hiện các dịch vụ kỹ thuật, thiết bị y tế, </a:t>
            </a:r>
            <a:r>
              <a:rPr lang="vi-VN" sz="2700">
                <a:solidFill>
                  <a:srgbClr val="FF0000"/>
                </a:solidFill>
                <a:latin typeface="+mj-lt"/>
                <a:cs typeface="Times New Roman" pitchFamily="18" charset="0"/>
              </a:rPr>
              <a:t>gợi ý chuyển người bệnh tới cơ sở </a:t>
            </a:r>
            <a:r>
              <a:rPr lang="en-US" sz="2700" smtClean="0">
                <a:solidFill>
                  <a:srgbClr val="FF0000"/>
                </a:solidFill>
                <a:latin typeface="+mj-lt"/>
                <a:cs typeface="Times New Roman" pitchFamily="18" charset="0"/>
              </a:rPr>
              <a:t> KCB </a:t>
            </a:r>
            <a:r>
              <a:rPr lang="vi-VN" sz="2700" smtClean="0">
                <a:solidFill>
                  <a:srgbClr val="FF0000"/>
                </a:solidFill>
                <a:latin typeface="+mj-lt"/>
                <a:cs typeface="Times New Roman" pitchFamily="18" charset="0"/>
              </a:rPr>
              <a:t>khác </a:t>
            </a:r>
            <a:r>
              <a:rPr lang="de-DE" sz="2700">
                <a:solidFill>
                  <a:srgbClr val="FF0000"/>
                </a:solidFill>
                <a:latin typeface="+mj-lt"/>
                <a:cs typeface="Times New Roman" pitchFamily="18" charset="0"/>
              </a:rPr>
              <a:t>hoặc có hành vi khác nhằm trục lợi</a:t>
            </a:r>
            <a:r>
              <a:rPr lang="de-DE" sz="2700">
                <a:latin typeface="+mj-lt"/>
                <a:cs typeface="Times New Roman" pitchFamily="18" charset="0"/>
              </a:rPr>
              <a:t>.</a:t>
            </a:r>
            <a:endParaRPr lang="vi-VN" sz="2700">
              <a:latin typeface="+mj-lt"/>
              <a:cs typeface="Times New Roman" pitchFamily="18" charset="0"/>
            </a:endParaRPr>
          </a:p>
          <a:p>
            <a:pPr marL="0" indent="0" algn="just">
              <a:buNone/>
            </a:pPr>
            <a:r>
              <a:rPr lang="vi-VN" sz="2700">
                <a:solidFill>
                  <a:srgbClr val="FF0000"/>
                </a:solidFill>
                <a:latin typeface="+mj-lt"/>
                <a:cs typeface="Times New Roman" pitchFamily="18" charset="0"/>
              </a:rPr>
              <a:t>10. </a:t>
            </a:r>
            <a:r>
              <a:rPr lang="de-DE" sz="2700">
                <a:solidFill>
                  <a:srgbClr val="FF0000"/>
                </a:solidFill>
                <a:latin typeface="Times New Roman" panose="02020603050405020304" pitchFamily="18" charset="0"/>
                <a:cs typeface="Times New Roman" panose="02020603050405020304" pitchFamily="18" charset="0"/>
              </a:rPr>
              <a:t>Tẩy xóa, sửa chữa </a:t>
            </a:r>
            <a:r>
              <a:rPr lang="vi-VN" sz="2700">
                <a:solidFill>
                  <a:srgbClr val="FF0000"/>
                </a:solidFill>
                <a:latin typeface="Times New Roman" panose="02020603050405020304" pitchFamily="18" charset="0"/>
                <a:cs typeface="Times New Roman" panose="02020603050405020304" pitchFamily="18" charset="0"/>
              </a:rPr>
              <a:t>HSBA </a:t>
            </a:r>
            <a:r>
              <a:rPr lang="de-DE" sz="2700">
                <a:solidFill>
                  <a:srgbClr val="FF0000"/>
                </a:solidFill>
                <a:latin typeface="Times New Roman" panose="02020603050405020304" pitchFamily="18" charset="0"/>
                <a:cs typeface="Times New Roman" panose="02020603050405020304" pitchFamily="18" charset="0"/>
              </a:rPr>
              <a:t>nhằm làm sai lệch thông tin về </a:t>
            </a:r>
            <a:r>
              <a:rPr lang="vi-VN" sz="2700">
                <a:solidFill>
                  <a:srgbClr val="FF0000"/>
                </a:solidFill>
                <a:latin typeface="Times New Roman" panose="02020603050405020304" pitchFamily="18" charset="0"/>
                <a:cs typeface="Times New Roman" panose="02020603050405020304" pitchFamily="18" charset="0"/>
              </a:rPr>
              <a:t>Khám,chữa bệnh </a:t>
            </a:r>
            <a:r>
              <a:rPr lang="de-DE" sz="2700">
                <a:solidFill>
                  <a:srgbClr val="FF0000"/>
                </a:solidFill>
                <a:latin typeface="Times New Roman" panose="02020603050405020304" pitchFamily="18" charset="0"/>
                <a:cs typeface="Times New Roman" panose="02020603050405020304" pitchFamily="18" charset="0"/>
              </a:rPr>
              <a:t>hoặc lập </a:t>
            </a:r>
            <a:r>
              <a:rPr lang="vi-VN" sz="2700">
                <a:solidFill>
                  <a:srgbClr val="FF0000"/>
                </a:solidFill>
                <a:latin typeface="Times New Roman" panose="02020603050405020304" pitchFamily="18" charset="0"/>
                <a:cs typeface="Times New Roman" panose="02020603050405020304" pitchFamily="18" charset="0"/>
              </a:rPr>
              <a:t>HSBA </a:t>
            </a:r>
            <a:r>
              <a:rPr lang="de-DE" sz="2700">
                <a:solidFill>
                  <a:srgbClr val="FF0000"/>
                </a:solidFill>
                <a:latin typeface="Times New Roman" panose="02020603050405020304" pitchFamily="18" charset="0"/>
                <a:cs typeface="Times New Roman" panose="02020603050405020304" pitchFamily="18" charset="0"/>
              </a:rPr>
              <a:t>giả hoặc lập </a:t>
            </a:r>
            <a:r>
              <a:rPr lang="vi-VN" sz="2700">
                <a:solidFill>
                  <a:srgbClr val="FF0000"/>
                </a:solidFill>
                <a:latin typeface="Times New Roman" panose="02020603050405020304" pitchFamily="18" charset="0"/>
                <a:cs typeface="Times New Roman" panose="02020603050405020304" pitchFamily="18" charset="0"/>
              </a:rPr>
              <a:t>HSBA </a:t>
            </a:r>
            <a:r>
              <a:rPr lang="de-DE" sz="2700">
                <a:solidFill>
                  <a:srgbClr val="FF0000"/>
                </a:solidFill>
                <a:latin typeface="Times New Roman" panose="02020603050405020304" pitchFamily="18" charset="0"/>
                <a:cs typeface="Times New Roman" panose="02020603050405020304" pitchFamily="18" charset="0"/>
              </a:rPr>
              <a:t>và các giấy tờ khống khác về kết </a:t>
            </a:r>
            <a:r>
              <a:rPr lang="de-DE" sz="2700" smtClean="0">
                <a:solidFill>
                  <a:srgbClr val="FF0000"/>
                </a:solidFill>
                <a:latin typeface="Times New Roman" panose="02020603050405020304" pitchFamily="18" charset="0"/>
                <a:cs typeface="Times New Roman" panose="02020603050405020304" pitchFamily="18" charset="0"/>
              </a:rPr>
              <a:t>quả KCB</a:t>
            </a:r>
            <a:endParaRPr lang="vi-VN" sz="2700">
              <a:solidFill>
                <a:srgbClr val="FF0000"/>
              </a:solidFill>
              <a:latin typeface="Times New Roman" panose="02020603050405020304" pitchFamily="18" charset="0"/>
              <a:cs typeface="Times New Roman" panose="02020603050405020304" pitchFamily="18" charset="0"/>
            </a:endParaRPr>
          </a:p>
          <a:p>
            <a:pPr marL="0" indent="0" algn="just">
              <a:buNone/>
            </a:pPr>
            <a:r>
              <a:rPr lang="vi-VN" sz="2700">
                <a:latin typeface="+mj-lt"/>
                <a:cs typeface="Times New Roman" pitchFamily="18" charset="0"/>
              </a:rPr>
              <a:t>11. Người hành nghề  </a:t>
            </a:r>
            <a:r>
              <a:rPr lang="de-DE" sz="2700">
                <a:latin typeface="Times New Roman" panose="02020603050405020304" pitchFamily="18" charset="0"/>
                <a:cs typeface="Times New Roman" panose="02020603050405020304" pitchFamily="18" charset="0"/>
              </a:rPr>
              <a:t>bán thuốc dưới mọi hình thức, </a:t>
            </a:r>
            <a:r>
              <a:rPr lang="de-DE" sz="2700">
                <a:solidFill>
                  <a:srgbClr val="FF0000"/>
                </a:solidFill>
                <a:latin typeface="Times New Roman" panose="02020603050405020304" pitchFamily="18" charset="0"/>
                <a:cs typeface="Times New Roman" panose="02020603050405020304" pitchFamily="18" charset="0"/>
              </a:rPr>
              <a:t>trừ các trường hợp sau đây</a:t>
            </a:r>
            <a:r>
              <a:rPr lang="de-DE" sz="2700">
                <a:latin typeface="Times New Roman" panose="02020603050405020304" pitchFamily="18" charset="0"/>
                <a:cs typeface="Times New Roman" panose="02020603050405020304" pitchFamily="18" charset="0"/>
              </a:rPr>
              <a:t>:</a:t>
            </a:r>
            <a:endParaRPr lang="vi-VN" sz="2700">
              <a:latin typeface="Times New Roman" panose="02020603050405020304" pitchFamily="18" charset="0"/>
              <a:cs typeface="Times New Roman" panose="02020603050405020304" pitchFamily="18" charset="0"/>
            </a:endParaRPr>
          </a:p>
          <a:p>
            <a:pPr marL="0" indent="0" algn="just">
              <a:buNone/>
            </a:pPr>
            <a:r>
              <a:rPr lang="de-DE" sz="2700">
                <a:latin typeface="Times New Roman" panose="02020603050405020304" pitchFamily="18" charset="0"/>
                <a:cs typeface="Times New Roman" panose="02020603050405020304" pitchFamily="18" charset="0"/>
              </a:rPr>
              <a:t>a) Bác </a:t>
            </a:r>
            <a:r>
              <a:rPr lang="de-DE" sz="2700" smtClean="0">
                <a:latin typeface="Times New Roman" panose="02020603050405020304" pitchFamily="18" charset="0"/>
                <a:cs typeface="Times New Roman" panose="02020603050405020304" pitchFamily="18" charset="0"/>
              </a:rPr>
              <a:t>sỹ YHCT, </a:t>
            </a:r>
            <a:r>
              <a:rPr lang="de-DE" sz="2700">
                <a:latin typeface="Times New Roman" panose="02020603050405020304" pitchFamily="18" charset="0"/>
                <a:cs typeface="Times New Roman" panose="02020603050405020304" pitchFamily="18" charset="0"/>
              </a:rPr>
              <a:t>y </a:t>
            </a:r>
            <a:r>
              <a:rPr lang="de-DE" sz="2700" smtClean="0">
                <a:latin typeface="Times New Roman" panose="02020603050405020304" pitchFamily="18" charset="0"/>
                <a:cs typeface="Times New Roman" panose="02020603050405020304" pitchFamily="18" charset="0"/>
              </a:rPr>
              <a:t>sỹ YHCT, </a:t>
            </a:r>
            <a:r>
              <a:rPr lang="de-DE" sz="2700">
                <a:latin typeface="Times New Roman" panose="02020603050405020304" pitchFamily="18" charset="0"/>
                <a:cs typeface="Times New Roman" panose="02020603050405020304" pitchFamily="18" charset="0"/>
              </a:rPr>
              <a:t>lương y bán thuốc cổ truyền;</a:t>
            </a:r>
            <a:endParaRPr lang="vi-VN" sz="2700">
              <a:latin typeface="Times New Roman" panose="02020603050405020304" pitchFamily="18" charset="0"/>
              <a:cs typeface="Times New Roman" panose="02020603050405020304" pitchFamily="18" charset="0"/>
            </a:endParaRPr>
          </a:p>
          <a:p>
            <a:pPr marL="0" indent="0" algn="just">
              <a:buNone/>
            </a:pPr>
            <a:r>
              <a:rPr lang="de-DE" sz="2700">
                <a:latin typeface="Times New Roman" panose="02020603050405020304" pitchFamily="18" charset="0"/>
                <a:cs typeface="Times New Roman" panose="02020603050405020304" pitchFamily="18" charset="0"/>
              </a:rPr>
              <a:t>b) Người có bài thuốc gia truyền bán thuốc theo bài thuốc gia truyền thuộc quyền sở hữu của mình đã được đăng ký</a:t>
            </a:r>
            <a:r>
              <a:rPr lang="de-DE" sz="2700" smtClean="0">
                <a:latin typeface="Times New Roman" panose="02020603050405020304" pitchFamily="18" charset="0"/>
                <a:cs typeface="Times New Roman" panose="02020603050405020304" pitchFamily="18" charset="0"/>
              </a:rPr>
              <a:t>.</a:t>
            </a:r>
            <a:endParaRPr lang="vi-VN" sz="27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9879688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1273" y="318655"/>
            <a:ext cx="11055927" cy="5847755"/>
          </a:xfrm>
          <a:prstGeom prst="rect">
            <a:avLst/>
          </a:prstGeom>
        </p:spPr>
        <p:txBody>
          <a:bodyPr wrap="square">
            <a:spAutoFit/>
          </a:bodyPr>
          <a:lstStyle/>
          <a:p>
            <a:r>
              <a:rPr lang="en-US" sz="2400" b="1" smtClean="0">
                <a:latin typeface="Times New Roman" pitchFamily="18" charset="0"/>
                <a:cs typeface="Times New Roman" pitchFamily="18" charset="0"/>
              </a:rPr>
              <a:t>Điều 29. Trình tự đăng ký hành nghề (điểm mới)</a:t>
            </a:r>
          </a:p>
          <a:p>
            <a:pPr algn="just"/>
            <a:r>
              <a:rPr lang="en-US" sz="2500" b="1" i="1" smtClean="0">
                <a:latin typeface="Times New Roman" pitchFamily="18" charset="0"/>
                <a:cs typeface="Times New Roman" pitchFamily="18" charset="0"/>
              </a:rPr>
              <a:t>1. Cơ sở KCB phải đăng ký hành nghề tại cơ sở của mình như sau</a:t>
            </a:r>
            <a:r>
              <a:rPr lang="en-US" sz="2500" smtClean="0">
                <a:latin typeface="Times New Roman" pitchFamily="18" charset="0"/>
                <a:cs typeface="Times New Roman" pitchFamily="18" charset="0"/>
              </a:rPr>
              <a:t>:</a:t>
            </a:r>
          </a:p>
          <a:p>
            <a:pPr algn="just"/>
            <a:r>
              <a:rPr lang="en-US" sz="2500" smtClean="0">
                <a:latin typeface="Times New Roman" pitchFamily="18" charset="0"/>
                <a:cs typeface="Times New Roman" pitchFamily="18" charset="0"/>
              </a:rPr>
              <a:t>a) Gửi danh sách người HN cùng thời điểm với thời điểm đề nghị cấp mới GPHĐ</a:t>
            </a:r>
          </a:p>
          <a:p>
            <a:pPr algn="just"/>
            <a:r>
              <a:rPr lang="en-US" sz="2500" smtClean="0">
                <a:latin typeface="Times New Roman" pitchFamily="18" charset="0"/>
                <a:cs typeface="Times New Roman" pitchFamily="18" charset="0"/>
              </a:rPr>
              <a:t>b) Thay đổi về người HN trong thời gian chờ cấp GPHĐ thì phải gửi danh sách đã thay đổi theo Mẫu 01 Phụ lục II, NĐ này đến cơ quan cấp GPHĐ</a:t>
            </a:r>
          </a:p>
          <a:p>
            <a:pPr algn="just"/>
            <a:r>
              <a:rPr lang="en-US" sz="2500" smtClean="0">
                <a:latin typeface="Times New Roman" pitchFamily="18" charset="0"/>
                <a:cs typeface="Times New Roman" pitchFamily="18" charset="0"/>
              </a:rPr>
              <a:t>c) Thay đổi về người HN trong quá trình hoạt động thì phải gửi văn bản đăng ký đến cơ quan cấp GPHĐ cụ thể như sau:</a:t>
            </a:r>
          </a:p>
          <a:p>
            <a:pPr algn="just"/>
            <a:r>
              <a:rPr lang="en-US" sz="2500" smtClean="0">
                <a:latin typeface="Times New Roman" pitchFamily="18" charset="0"/>
                <a:cs typeface="Times New Roman" pitchFamily="18" charset="0"/>
              </a:rPr>
              <a:t>- Người HN nghỉ làm: BC với cơ quan cấp phép trong thời gian 03 ngày làm việc</a:t>
            </a:r>
          </a:p>
          <a:p>
            <a:pPr algn="just"/>
            <a:r>
              <a:rPr lang="en-US" sz="2500" smtClean="0">
                <a:latin typeface="Times New Roman" pitchFamily="18" charset="0"/>
                <a:cs typeface="Times New Roman" pitchFamily="18" charset="0"/>
              </a:rPr>
              <a:t>- Bổ sung người HN: gửi danh sách HN đã bổ sung theo Mẫu 01 Phụ lục II, NĐ này trong thời gian 10 ngày khi có thêm người người HN.</a:t>
            </a:r>
          </a:p>
          <a:p>
            <a:pPr algn="just"/>
            <a:r>
              <a:rPr lang="en-US" sz="2500" b="1" i="1" smtClean="0">
                <a:latin typeface="Times New Roman" pitchFamily="18" charset="0"/>
                <a:cs typeface="Times New Roman" pitchFamily="18" charset="0"/>
              </a:rPr>
              <a:t>2. Cơ quan cấp GPHĐ công bố công khai danh sách người hành nghề </a:t>
            </a:r>
            <a:r>
              <a:rPr lang="en-US" sz="2500" smtClean="0">
                <a:latin typeface="Times New Roman" pitchFamily="18" charset="0"/>
                <a:cs typeface="Times New Roman" pitchFamily="18" charset="0"/>
              </a:rPr>
              <a:t>trên cổng TTĐT hoặc trang tin điện tử và trên Hệ thống thông tin về QL HĐ KCB như sau:</a:t>
            </a:r>
          </a:p>
          <a:p>
            <a:pPr algn="just"/>
            <a:r>
              <a:rPr lang="en-US" sz="2500" smtClean="0">
                <a:latin typeface="Times New Roman" pitchFamily="18" charset="0"/>
                <a:cs typeface="Times New Roman" pitchFamily="18" charset="0"/>
              </a:rPr>
              <a:t>a) Cùng thời điểm cấp GPHĐ theo quy định tại điểm a, b khoản 1 Điều này;</a:t>
            </a:r>
          </a:p>
          <a:p>
            <a:pPr algn="just"/>
            <a:r>
              <a:rPr lang="en-US" sz="2500" smtClean="0">
                <a:latin typeface="Times New Roman" pitchFamily="18" charset="0"/>
                <a:cs typeface="Times New Roman" pitchFamily="18" charset="0"/>
              </a:rPr>
              <a:t>b) Trong thời hạn 05 ngày làm việc đối với trường hợp tại điểm c khoản 1 Điều này;</a:t>
            </a:r>
          </a:p>
          <a:p>
            <a:pPr algn="just"/>
            <a:r>
              <a:rPr lang="en-US" sz="2500" smtClean="0">
                <a:latin typeface="Times New Roman" pitchFamily="18" charset="0"/>
                <a:cs typeface="Times New Roman" pitchFamily="18" charset="0"/>
              </a:rPr>
              <a:t>c) Trường hợp không đồng ý phải có văn bản trả lời và nêu rõ lý do.</a:t>
            </a:r>
            <a:endParaRPr lang="en-US" sz="25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5839" y="614363"/>
            <a:ext cx="10601324" cy="5468164"/>
          </a:xfrm>
          <a:prstGeom prst="rect">
            <a:avLst/>
          </a:prstGeom>
        </p:spPr>
        <p:txBody>
          <a:bodyPr wrap="square">
            <a:spAutoFit/>
          </a:bodyPr>
          <a:lstStyle/>
          <a:p>
            <a:pPr algn="just">
              <a:spcBef>
                <a:spcPts val="400"/>
              </a:spcBef>
              <a:spcAft>
                <a:spcPts val="400"/>
              </a:spcAft>
            </a:pPr>
            <a:r>
              <a:rPr lang="en-US" sz="2800" b="1" smtClean="0">
                <a:solidFill>
                  <a:srgbClr val="222222"/>
                </a:solidFill>
                <a:latin typeface="Times New Roman" pitchFamily="18" charset="0"/>
                <a:ea typeface="Arial"/>
                <a:cs typeface="Times New Roman" pitchFamily="18" charset="0"/>
                <a:sym typeface="Arial"/>
              </a:rPr>
              <a:t>Lưu ý: </a:t>
            </a:r>
          </a:p>
          <a:p>
            <a:pPr marL="514350" indent="-514350" algn="just">
              <a:spcBef>
                <a:spcPts val="400"/>
              </a:spcBef>
              <a:spcAft>
                <a:spcPts val="400"/>
              </a:spcAft>
              <a:buAutoNum type="arabicPeriod"/>
            </a:pPr>
            <a:r>
              <a:rPr lang="vi-VN" sz="2800" smtClean="0">
                <a:solidFill>
                  <a:srgbClr val="222222"/>
                </a:solidFill>
                <a:latin typeface="Times New Roman" pitchFamily="18" charset="0"/>
                <a:ea typeface="Arial"/>
                <a:cs typeface="Times New Roman" pitchFamily="18" charset="0"/>
                <a:sym typeface="Arial"/>
              </a:rPr>
              <a:t>Cơ sở khám bệnh, chữa bệnh </a:t>
            </a:r>
            <a:r>
              <a:rPr lang="en-US" sz="2800" smtClean="0">
                <a:solidFill>
                  <a:srgbClr val="222222"/>
                </a:solidFill>
                <a:latin typeface="Times New Roman" pitchFamily="18" charset="0"/>
                <a:ea typeface="Arial"/>
                <a:cs typeface="Times New Roman" pitchFamily="18" charset="0"/>
                <a:sym typeface="Arial"/>
              </a:rPr>
              <a:t>khi thay đổi </a:t>
            </a:r>
            <a:r>
              <a:rPr lang="vi-VN" sz="2800" b="1" smtClean="0">
                <a:solidFill>
                  <a:srgbClr val="222222"/>
                </a:solidFill>
                <a:latin typeface="Times New Roman" pitchFamily="18" charset="0"/>
                <a:ea typeface="Arial"/>
                <a:cs typeface="Times New Roman" pitchFamily="18" charset="0"/>
                <a:sym typeface="Arial"/>
              </a:rPr>
              <a:t>người chịu trách nhiệm chuyên môn kỹ thuật</a:t>
            </a:r>
            <a:r>
              <a:rPr lang="en-US" sz="2800" b="1" smtClean="0">
                <a:solidFill>
                  <a:srgbClr val="222222"/>
                </a:solidFill>
                <a:latin typeface="Times New Roman" pitchFamily="18" charset="0"/>
                <a:ea typeface="Arial"/>
                <a:cs typeface="Times New Roman" pitchFamily="18" charset="0"/>
                <a:sym typeface="Arial"/>
              </a:rPr>
              <a:t> không phải làm thủ tục cấp điều chỉnh GPHĐ như trước </a:t>
            </a:r>
            <a:r>
              <a:rPr lang="en-US" sz="2800" smtClean="0">
                <a:solidFill>
                  <a:srgbClr val="222222"/>
                </a:solidFill>
                <a:latin typeface="Times New Roman" pitchFamily="18" charset="0"/>
                <a:ea typeface="Arial"/>
                <a:cs typeface="Times New Roman" pitchFamily="18" charset="0"/>
                <a:sym typeface="Arial"/>
              </a:rPr>
              <a:t>mà </a:t>
            </a:r>
            <a:r>
              <a:rPr lang="vi-VN" sz="2800" smtClean="0">
                <a:solidFill>
                  <a:srgbClr val="222222"/>
                </a:solidFill>
                <a:latin typeface="Times New Roman" pitchFamily="18" charset="0"/>
                <a:ea typeface="Arial"/>
                <a:cs typeface="Times New Roman" pitchFamily="18" charset="0"/>
                <a:sym typeface="Arial"/>
              </a:rPr>
              <a:t>thực hiện thủ tục </a:t>
            </a:r>
            <a:r>
              <a:rPr lang="vi-VN" sz="2800" b="1" smtClean="0">
                <a:solidFill>
                  <a:srgbClr val="222222"/>
                </a:solidFill>
                <a:latin typeface="Times New Roman" pitchFamily="18" charset="0"/>
                <a:ea typeface="Arial"/>
                <a:cs typeface="Times New Roman" pitchFamily="18" charset="0"/>
                <a:sym typeface="Arial"/>
              </a:rPr>
              <a:t>đăng ký hành nghề theo quy định tại Điều 29</a:t>
            </a:r>
            <a:r>
              <a:rPr lang="vi-VN" sz="2800" smtClean="0">
                <a:solidFill>
                  <a:srgbClr val="222222"/>
                </a:solidFill>
                <a:latin typeface="Times New Roman" pitchFamily="18" charset="0"/>
                <a:ea typeface="Arial"/>
                <a:cs typeface="Times New Roman" pitchFamily="18" charset="0"/>
                <a:sym typeface="Arial"/>
              </a:rPr>
              <a:t> Nghị định số 96/2023/NĐ-CP, tự chịu trách nhiệm và bảo đảm thực hiện theo đúng các điều kiện quy định về người chịu trách nhiệm chuyên môn kỹ thuật tương ứng với từng hình thức tổ chức cơ sở khám bệnh, chữa bệnh và hướng dẫn đăng ký hành nghề quy định tại Điều 27 Nghị định số 96/2023/NĐ-CP.</a:t>
            </a:r>
            <a:r>
              <a:rPr lang="en-US" sz="2800" smtClean="0">
                <a:solidFill>
                  <a:srgbClr val="222222"/>
                </a:solidFill>
                <a:latin typeface="Times New Roman" pitchFamily="18" charset="0"/>
                <a:ea typeface="Arial"/>
                <a:cs typeface="Times New Roman" pitchFamily="18" charset="0"/>
                <a:sym typeface="Arial"/>
              </a:rPr>
              <a:t>  </a:t>
            </a:r>
          </a:p>
          <a:p>
            <a:pPr marL="514350" indent="-514350" algn="just">
              <a:spcBef>
                <a:spcPts val="400"/>
              </a:spcBef>
              <a:spcAft>
                <a:spcPts val="400"/>
              </a:spcAft>
            </a:pPr>
            <a:r>
              <a:rPr lang="en-US" sz="2800" smtClean="0">
                <a:solidFill>
                  <a:srgbClr val="222222"/>
                </a:solidFill>
                <a:latin typeface="Times New Roman" pitchFamily="18" charset="0"/>
                <a:ea typeface="Arial"/>
                <a:cs typeface="Times New Roman" pitchFamily="18" charset="0"/>
                <a:sym typeface="Arial"/>
              </a:rPr>
              <a:t>2. Khi có thay đổi người hành nghề thì phải làm thủ tục </a:t>
            </a:r>
            <a:r>
              <a:rPr lang="vi-VN" sz="2800" b="1" smtClean="0">
                <a:solidFill>
                  <a:srgbClr val="222222"/>
                </a:solidFill>
                <a:latin typeface="Times New Roman" pitchFamily="18" charset="0"/>
                <a:ea typeface="Arial"/>
                <a:cs typeface="Times New Roman" pitchFamily="18" charset="0"/>
                <a:sym typeface="Arial"/>
              </a:rPr>
              <a:t>đăng ký hành nghề theo quy định tại Điều 29</a:t>
            </a:r>
            <a:r>
              <a:rPr lang="vi-VN" sz="2800" smtClean="0">
                <a:solidFill>
                  <a:srgbClr val="222222"/>
                </a:solidFill>
                <a:latin typeface="Times New Roman" pitchFamily="18" charset="0"/>
                <a:ea typeface="Arial"/>
                <a:cs typeface="Times New Roman" pitchFamily="18" charset="0"/>
                <a:sym typeface="Arial"/>
              </a:rPr>
              <a:t> Nghị định số 96/2023/NĐ-CP</a:t>
            </a:r>
            <a:r>
              <a:rPr lang="en-US" sz="2800" smtClean="0">
                <a:solidFill>
                  <a:srgbClr val="222222"/>
                </a:solidFill>
                <a:latin typeface="Times New Roman" pitchFamily="18" charset="0"/>
                <a:ea typeface="Arial"/>
                <a:cs typeface="Times New Roman" pitchFamily="18" charset="0"/>
                <a:sym typeface="Arial"/>
              </a:rPr>
              <a:t> (toàn bộ danh sách).</a:t>
            </a:r>
            <a:endParaRPr lang="vi-VN" sz="2800">
              <a:solidFill>
                <a:srgbClr val="222222"/>
              </a:solidFill>
              <a:latin typeface="Times New Roman" pitchFamily="18" charset="0"/>
              <a:ea typeface="Arial"/>
              <a:cs typeface="Times New Roman" pitchFamily="18" charset="0"/>
              <a:sym typeface="Arial"/>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17418" y="484909"/>
            <a:ext cx="10598727" cy="552458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54000" algn="just"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smtClean="0">
                <a:ln>
                  <a:noFill/>
                </a:ln>
                <a:solidFill>
                  <a:srgbClr val="000000"/>
                </a:solidFill>
                <a:effectLst/>
                <a:latin typeface="Times New Roman" pitchFamily="18" charset="0"/>
                <a:ea typeface="Times New Roman" pitchFamily="18" charset="0"/>
                <a:cs typeface="Times New Roman" pitchFamily="18" charset="0"/>
              </a:rPr>
              <a:t>Mục7. ĐÌNH CHỈ, THU HỒI, XỬ LÝ SAU THU HỒI GIẤY PHÉP HÀNH NGHỀ</a:t>
            </a:r>
            <a:endParaRPr kumimoji="0" lang="en-US" sz="2800" b="1"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spcBef>
                <a:spcPts val="600"/>
              </a:spcBef>
              <a:spcAft>
                <a:spcPts val="600"/>
              </a:spcAft>
              <a:buClrTx/>
              <a:buSzTx/>
              <a:buFontTx/>
              <a:buNone/>
              <a:tabLst/>
            </a:pPr>
            <a:r>
              <a:rPr kumimoji="0" lang="en-US" sz="2800" b="1" i="0" u="none" strike="noStrike" cap="none" normalizeH="0" baseline="0" smtClean="0" bmk="bookmark11">
                <a:ln>
                  <a:noFill/>
                </a:ln>
                <a:solidFill>
                  <a:srgbClr val="000000"/>
                </a:solidFill>
                <a:effectLst/>
                <a:latin typeface="Times New Roman" pitchFamily="18" charset="0"/>
                <a:ea typeface="Times New Roman" pitchFamily="18" charset="0"/>
                <a:cs typeface="Times New Roman" pitchFamily="18" charset="0"/>
              </a:rPr>
              <a:t>Điều 30. Thủ tục đình chỉ hành nghề</a:t>
            </a:r>
          </a:p>
          <a:p>
            <a:pPr indent="457200" algn="just" eaLnBrk="0" fontAlgn="base" hangingPunct="0">
              <a:spcBef>
                <a:spcPts val="600"/>
              </a:spcBef>
              <a:spcAft>
                <a:spcPts val="600"/>
              </a:spcAft>
            </a:pPr>
            <a:r>
              <a:rPr lang="en-US" sz="2800" b="1" smtClean="0">
                <a:latin typeface="Times New Roman" pitchFamily="18" charset="0"/>
                <a:cs typeface="Times New Roman" pitchFamily="18" charset="0"/>
              </a:rPr>
              <a:t>Điều 31. Xử lý sau khi đình chỉ</a:t>
            </a:r>
            <a:endParaRPr lang="en-US" sz="2800" smtClean="0">
              <a:latin typeface="Times New Roman" pitchFamily="18" charset="0"/>
              <a:cs typeface="Times New Roman" pitchFamily="18" charset="0"/>
            </a:endParaRPr>
          </a:p>
          <a:p>
            <a:pPr indent="457200" algn="just" eaLnBrk="0" fontAlgn="base" hangingPunct="0">
              <a:spcBef>
                <a:spcPts val="600"/>
              </a:spcBef>
              <a:spcAft>
                <a:spcPts val="600"/>
              </a:spcAft>
            </a:pPr>
            <a:r>
              <a:rPr lang="en-US" sz="2800" b="1" smtClean="0">
                <a:latin typeface="Times New Roman" pitchFamily="18" charset="0"/>
                <a:cs typeface="Times New Roman" pitchFamily="18" charset="0"/>
              </a:rPr>
              <a:t>Điều 32. Thủ tục thu hồi giấy phép hành nghề</a:t>
            </a:r>
            <a:endParaRPr lang="en-US" sz="2800" smtClean="0">
              <a:latin typeface="Times New Roman" pitchFamily="18" charset="0"/>
              <a:cs typeface="Times New Roman" pitchFamily="18" charset="0"/>
            </a:endParaRPr>
          </a:p>
          <a:p>
            <a:pPr indent="457200" algn="just" eaLnBrk="0" fontAlgn="base" hangingPunct="0">
              <a:spcBef>
                <a:spcPts val="600"/>
              </a:spcBef>
              <a:spcAft>
                <a:spcPts val="600"/>
              </a:spcAft>
            </a:pPr>
            <a:r>
              <a:rPr lang="en-US" sz="2800" b="1" smtClean="0">
                <a:latin typeface="Times New Roman" pitchFamily="18" charset="0"/>
                <a:cs typeface="Times New Roman" pitchFamily="18" charset="0"/>
              </a:rPr>
              <a:t>Điều 33. Xử lý sau thu hồi giấy phép hành nghề đối với các chức danh chuyên môn là bác sỹ, y sỹ, điều dưỡng, hộ sinh, kỹ thuật y, dinh dưỡng lâm sàng, cấp cứu viên ngoại viện, tâm lý lâm sàng</a:t>
            </a:r>
          </a:p>
          <a:p>
            <a:pPr indent="457200" algn="just" eaLnBrk="0" fontAlgn="base" hangingPunct="0">
              <a:spcBef>
                <a:spcPts val="600"/>
              </a:spcBef>
              <a:spcAft>
                <a:spcPts val="600"/>
              </a:spcAft>
            </a:pPr>
            <a:r>
              <a:rPr lang="en-US" sz="2800" b="1" smtClean="0">
                <a:latin typeface="Times New Roman" pitchFamily="18" charset="0"/>
                <a:cs typeface="Times New Roman" pitchFamily="18" charset="0"/>
              </a:rPr>
              <a:t>Điều 34. Xử lý sau thu hồi giấy phép hành nghề đối với các chức danh chuyên môn là lương y, người có bài thuốc gia truyền hoặc phương pháp chữa bệnh gia truyền</a:t>
            </a:r>
            <a:endParaRPr kumimoji="0" lang="en-US" sz="28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9BDF8D0-16A3-8B9A-74E9-27968E5BDB67}"/>
              </a:ext>
            </a:extLst>
          </p:cNvPr>
          <p:cNvSpPr>
            <a:spLocks noGrp="1" noChangeArrowheads="1"/>
          </p:cNvSpPr>
          <p:nvPr>
            <p:ph type="title"/>
          </p:nvPr>
        </p:nvSpPr>
        <p:spPr>
          <a:xfrm>
            <a:off x="838200" y="220663"/>
            <a:ext cx="10515600" cy="715962"/>
          </a:xfrm>
        </p:spPr>
        <p:txBody>
          <a:bodyPr/>
          <a:lstStyle/>
          <a:p>
            <a:pPr algn="ctr"/>
            <a:r>
              <a:rPr lang="en-US" altLang="en-US" sz="2800" b="1">
                <a:solidFill>
                  <a:srgbClr val="002060"/>
                </a:solidFill>
                <a:latin typeface="Cambria" panose="02040503050406030204" pitchFamily="18" charset="0"/>
                <a:ea typeface="Cambria" panose="02040503050406030204" pitchFamily="18" charset="0"/>
                <a:cs typeface="Cambria" panose="02040503050406030204" pitchFamily="18" charset="0"/>
              </a:rPr>
              <a:t>SỬ DỤNG NGÔN NGỮ </a:t>
            </a:r>
            <a:r>
              <a:rPr lang="en-US" altLang="en-US" sz="2800" b="1" smtClean="0">
                <a:solidFill>
                  <a:srgbClr val="002060"/>
                </a:solidFill>
                <a:latin typeface="Cambria" panose="02040503050406030204" pitchFamily="18" charset="0"/>
                <a:ea typeface="Cambria" panose="02040503050406030204" pitchFamily="18" charset="0"/>
                <a:cs typeface="Cambria" panose="02040503050406030204" pitchFamily="18" charset="0"/>
              </a:rPr>
              <a:t>TRONG KCB Điều 35, 36)</a:t>
            </a:r>
            <a:endParaRPr lang="en-US" altLang="en-US" sz="2800" b="1">
              <a:solidFill>
                <a:srgbClr val="002060"/>
              </a:solidFill>
              <a:latin typeface="Cambria" panose="02040503050406030204" pitchFamily="18" charset="0"/>
              <a:ea typeface="Cambria" panose="02040503050406030204" pitchFamily="18" charset="0"/>
              <a:cs typeface="Cambria" panose="02040503050406030204" pitchFamily="18" charset="0"/>
            </a:endParaRPr>
          </a:p>
        </p:txBody>
      </p:sp>
      <p:grpSp>
        <p:nvGrpSpPr>
          <p:cNvPr id="12" name="Group 11">
            <a:extLst>
              <a:ext uri="{FF2B5EF4-FFF2-40B4-BE49-F238E27FC236}">
                <a16:creationId xmlns:a16="http://schemas.microsoft.com/office/drawing/2014/main" id="{C36D8E27-EBFD-D050-F326-86881457AAE9}"/>
              </a:ext>
            </a:extLst>
          </p:cNvPr>
          <p:cNvGrpSpPr/>
          <p:nvPr/>
        </p:nvGrpSpPr>
        <p:grpSpPr>
          <a:xfrm>
            <a:off x="236728" y="1034628"/>
            <a:ext cx="11442654" cy="5458935"/>
            <a:chOff x="244475" y="1035528"/>
            <a:chExt cx="8720188" cy="5458935"/>
          </a:xfrm>
        </p:grpSpPr>
        <p:sp>
          <p:nvSpPr>
            <p:cNvPr id="3" name="Rectangle: Rounded Corners 2">
              <a:extLst>
                <a:ext uri="{FF2B5EF4-FFF2-40B4-BE49-F238E27FC236}">
                  <a16:creationId xmlns:a16="http://schemas.microsoft.com/office/drawing/2014/main" id="{8F3DC07F-0785-E588-B35C-EC4B6EEB8268}"/>
                </a:ext>
              </a:extLst>
            </p:cNvPr>
            <p:cNvSpPr/>
            <p:nvPr/>
          </p:nvSpPr>
          <p:spPr>
            <a:xfrm>
              <a:off x="244475" y="2341563"/>
              <a:ext cx="1187450" cy="2747962"/>
            </a:xfrm>
            <a:prstGeom prst="roundRect">
              <a:avLst/>
            </a:prstGeom>
          </p:spPr>
          <p:style>
            <a:lnRef idx="3">
              <a:schemeClr val="lt1"/>
            </a:lnRef>
            <a:fillRef idx="1">
              <a:schemeClr val="accent2"/>
            </a:fillRef>
            <a:effectRef idx="1">
              <a:schemeClr val="accent2"/>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a:lnSpc>
                  <a:spcPct val="150000"/>
                </a:lnSpc>
              </a:pPr>
              <a:r>
                <a:rPr lang="en-US" altLang="en-US" sz="2800" b="1">
                  <a:solidFill>
                    <a:srgbClr val="FFFFFF"/>
                  </a:solidFill>
                  <a:latin typeface="Cambria" panose="02040503050406030204" pitchFamily="18" charset="0"/>
                  <a:ea typeface="Cambria" panose="02040503050406030204" pitchFamily="18" charset="0"/>
                  <a:cs typeface="Cambria" panose="02040503050406030204" pitchFamily="18" charset="0"/>
                </a:rPr>
                <a:t>NGƯỜI NƯỚC NGOÀI</a:t>
              </a:r>
            </a:p>
          </p:txBody>
        </p:sp>
        <p:sp>
          <p:nvSpPr>
            <p:cNvPr id="4" name="Rectangle: Rounded Corners 3">
              <a:extLst>
                <a:ext uri="{FF2B5EF4-FFF2-40B4-BE49-F238E27FC236}">
                  <a16:creationId xmlns:a16="http://schemas.microsoft.com/office/drawing/2014/main" id="{E550B100-5F91-F92B-4076-E673BC33C2DF}"/>
                </a:ext>
              </a:extLst>
            </p:cNvPr>
            <p:cNvSpPr/>
            <p:nvPr/>
          </p:nvSpPr>
          <p:spPr>
            <a:xfrm>
              <a:off x="5298869" y="2198461"/>
              <a:ext cx="3665794" cy="128163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Phải</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đăng</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ký</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ngôn</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ngữ</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sử</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dụng</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để</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khám</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chữa</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endPar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7" name="Rectangle: Rounded Corners 6">
              <a:extLst>
                <a:ext uri="{FF2B5EF4-FFF2-40B4-BE49-F238E27FC236}">
                  <a16:creationId xmlns:a16="http://schemas.microsoft.com/office/drawing/2014/main" id="{6DC17626-6CD2-D607-4425-6D47AF2A7E06}"/>
                </a:ext>
              </a:extLst>
            </p:cNvPr>
            <p:cNvSpPr/>
            <p:nvPr/>
          </p:nvSpPr>
          <p:spPr>
            <a:xfrm>
              <a:off x="5298869" y="5149851"/>
              <a:ext cx="3665794" cy="1344612"/>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342900" indent="-3429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a:lnSpc>
                  <a:spcPct val="100000"/>
                </a:lnSpc>
                <a:spcBef>
                  <a:spcPct val="0"/>
                </a:spcBef>
                <a:buNone/>
              </a:pP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C</a:t>
              </a:r>
              <a:r>
                <a:rPr lang="vi-VN"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ơ sở tổ chức </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KBCB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phải</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có</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người</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phiên</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dịch</a:t>
              </a:r>
              <a:endPar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8" name="Rectangle: Rounded Corners 7">
              <a:extLst>
                <a:ext uri="{FF2B5EF4-FFF2-40B4-BE49-F238E27FC236}">
                  <a16:creationId xmlns:a16="http://schemas.microsoft.com/office/drawing/2014/main" id="{797538EC-DC51-D5DE-3C45-24D658B7ECEF}"/>
                </a:ext>
              </a:extLst>
            </p:cNvPr>
            <p:cNvSpPr/>
            <p:nvPr/>
          </p:nvSpPr>
          <p:spPr>
            <a:xfrm>
              <a:off x="1849438" y="5149851"/>
              <a:ext cx="3037568" cy="1344612"/>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Khám</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chữa</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nhân</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đạo</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chuyển</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giao</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kỹ thuật chuyên môn,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hợp</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tác</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đào</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tạo</a:t>
              </a:r>
              <a:endPar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sp>
          <p:nvSpPr>
            <p:cNvPr id="9" name="Rectangle: Rounded Corners 8">
              <a:extLst>
                <a:ext uri="{FF2B5EF4-FFF2-40B4-BE49-F238E27FC236}">
                  <a16:creationId xmlns:a16="http://schemas.microsoft.com/office/drawing/2014/main" id="{6A3BD8C7-0343-A72C-00C1-C75354C2E799}"/>
                </a:ext>
              </a:extLst>
            </p:cNvPr>
            <p:cNvSpPr/>
            <p:nvPr/>
          </p:nvSpPr>
          <p:spPr>
            <a:xfrm>
              <a:off x="1855088" y="2198460"/>
              <a:ext cx="3031918" cy="1286751"/>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Khám</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chữa</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cho</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người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nước</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ngoài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cùng</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ngôn</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ngữ</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mẹ</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đẻ</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tại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Việt</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Nam</a:t>
              </a:r>
            </a:p>
          </p:txBody>
        </p:sp>
        <p:sp>
          <p:nvSpPr>
            <p:cNvPr id="10" name="Rectangle: Rounded Corners 9">
              <a:extLst>
                <a:ext uri="{FF2B5EF4-FFF2-40B4-BE49-F238E27FC236}">
                  <a16:creationId xmlns:a16="http://schemas.microsoft.com/office/drawing/2014/main" id="{26C9D4FA-7466-D575-D6A9-269A1330883F}"/>
                </a:ext>
              </a:extLst>
            </p:cNvPr>
            <p:cNvSpPr/>
            <p:nvPr/>
          </p:nvSpPr>
          <p:spPr>
            <a:xfrm>
              <a:off x="1849438" y="1035528"/>
              <a:ext cx="3031918" cy="942975"/>
            </a:xfrm>
            <a:prstGeom prst="roundRect">
              <a:avLst/>
            </a:prstGeom>
            <a:ln/>
          </p:spPr>
          <p:style>
            <a:lnRef idx="3">
              <a:schemeClr val="lt1"/>
            </a:lnRef>
            <a:fillRef idx="1">
              <a:schemeClr val="accent6"/>
            </a:fillRef>
            <a:effectRef idx="1">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Khám</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chữa</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cho</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người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Việt</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Nam</a:t>
              </a:r>
            </a:p>
          </p:txBody>
        </p:sp>
        <p:sp>
          <p:nvSpPr>
            <p:cNvPr id="11" name="Rectangle: Rounded Corners 10">
              <a:extLst>
                <a:ext uri="{FF2B5EF4-FFF2-40B4-BE49-F238E27FC236}">
                  <a16:creationId xmlns:a16="http://schemas.microsoft.com/office/drawing/2014/main" id="{90DFB282-402C-4D80-00AB-61C2DADB6243}"/>
                </a:ext>
              </a:extLst>
            </p:cNvPr>
            <p:cNvSpPr/>
            <p:nvPr/>
          </p:nvSpPr>
          <p:spPr>
            <a:xfrm>
              <a:off x="5298869" y="1037535"/>
              <a:ext cx="3665794" cy="940968"/>
            </a:xfrm>
            <a:prstGeom prst="roundRect">
              <a:avLst/>
            </a:prstGeom>
          </p:spPr>
          <p:style>
            <a:lnRef idx="3">
              <a:schemeClr val="lt1"/>
            </a:lnRef>
            <a:fillRef idx="1">
              <a:schemeClr val="accent5"/>
            </a:fillRef>
            <a:effectRef idx="1">
              <a:schemeClr val="accent5"/>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2600" b="1">
                  <a:solidFill>
                    <a:srgbClr val="FFFFFF"/>
                  </a:solidFill>
                  <a:latin typeface="Cambria" panose="02040503050406030204" pitchFamily="18" charset="0"/>
                  <a:ea typeface="Cambria" panose="02040503050406030204" pitchFamily="18" charset="0"/>
                  <a:cs typeface="Cambria" panose="02040503050406030204" pitchFamily="18" charset="0"/>
                </a:rPr>
                <a:t>BIẾT TIẾNG VIỆT </a:t>
              </a:r>
              <a:endParaRPr lang="en-US" altLang="en-US" sz="2600" b="1" smtClean="0">
                <a:solidFill>
                  <a:srgbClr val="FFFFFF"/>
                </a:solidFill>
                <a:latin typeface="Cambria" panose="02040503050406030204" pitchFamily="18" charset="0"/>
                <a:ea typeface="Cambria" panose="02040503050406030204" pitchFamily="18" charset="0"/>
                <a:cs typeface="Cambria" panose="02040503050406030204" pitchFamily="18" charset="0"/>
              </a:endParaRPr>
            </a:p>
            <a:p>
              <a:pPr algn="ctr">
                <a:lnSpc>
                  <a:spcPct val="100000"/>
                </a:lnSpc>
                <a:spcBef>
                  <a:spcPct val="0"/>
                </a:spcBef>
                <a:buFontTx/>
                <a:buNone/>
              </a:pPr>
              <a:r>
                <a:rPr lang="en-US" altLang="en-US" sz="2600" b="1" smtClean="0">
                  <a:solidFill>
                    <a:srgbClr val="FFFFFF"/>
                  </a:solidFill>
                  <a:latin typeface="Cambria" panose="02040503050406030204" pitchFamily="18" charset="0"/>
                  <a:ea typeface="Cambria" panose="02040503050406030204" pitchFamily="18" charset="0"/>
                  <a:cs typeface="Cambria" panose="02040503050406030204" pitchFamily="18" charset="0"/>
                </a:rPr>
                <a:t>THÀNH </a:t>
              </a:r>
              <a:r>
                <a:rPr lang="en-US" altLang="en-US" sz="2600" b="1">
                  <a:solidFill>
                    <a:srgbClr val="FFFFFF"/>
                  </a:solidFill>
                  <a:latin typeface="Cambria" panose="02040503050406030204" pitchFamily="18" charset="0"/>
                  <a:ea typeface="Cambria" panose="02040503050406030204" pitchFamily="18" charset="0"/>
                  <a:cs typeface="Cambria" panose="02040503050406030204" pitchFamily="18" charset="0"/>
                </a:rPr>
                <a:t>THẠO</a:t>
              </a:r>
            </a:p>
          </p:txBody>
        </p:sp>
        <p:cxnSp>
          <p:nvCxnSpPr>
            <p:cNvPr id="5" name="Straight Arrow Connector 4">
              <a:extLst>
                <a:ext uri="{FF2B5EF4-FFF2-40B4-BE49-F238E27FC236}">
                  <a16:creationId xmlns:a16="http://schemas.microsoft.com/office/drawing/2014/main" id="{75F878C9-A5D1-B832-A0E3-E82FF87AE84A}"/>
                </a:ext>
              </a:extLst>
            </p:cNvPr>
            <p:cNvCxnSpPr>
              <a:cxnSpLocks/>
              <a:stCxn id="3" idx="3"/>
              <a:endCxn id="10" idx="1"/>
            </p:cNvCxnSpPr>
            <p:nvPr/>
          </p:nvCxnSpPr>
          <p:spPr>
            <a:xfrm flipV="1">
              <a:off x="1431925" y="1507016"/>
              <a:ext cx="417513" cy="22085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90D866B-DACD-08B7-A966-F301E7765F60}"/>
                </a:ext>
              </a:extLst>
            </p:cNvPr>
            <p:cNvCxnSpPr>
              <a:cxnSpLocks/>
              <a:stCxn id="3" idx="3"/>
              <a:endCxn id="9" idx="1"/>
            </p:cNvCxnSpPr>
            <p:nvPr/>
          </p:nvCxnSpPr>
          <p:spPr>
            <a:xfrm flipV="1">
              <a:off x="1431925" y="2841836"/>
              <a:ext cx="423163" cy="8737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1756728F-5F6F-6C5C-7800-99477F8CBEEC}"/>
                </a:ext>
              </a:extLst>
            </p:cNvPr>
            <p:cNvCxnSpPr>
              <a:cxnSpLocks/>
              <a:stCxn id="3" idx="3"/>
              <a:endCxn id="8" idx="1"/>
            </p:cNvCxnSpPr>
            <p:nvPr/>
          </p:nvCxnSpPr>
          <p:spPr>
            <a:xfrm>
              <a:off x="1431925" y="3715544"/>
              <a:ext cx="417513" cy="21066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C078A52-C8D9-D69A-AB1E-8A905F340B7E}"/>
                </a:ext>
              </a:extLst>
            </p:cNvPr>
            <p:cNvCxnSpPr>
              <a:cxnSpLocks/>
              <a:stCxn id="10" idx="3"/>
              <a:endCxn id="11" idx="1"/>
            </p:cNvCxnSpPr>
            <p:nvPr/>
          </p:nvCxnSpPr>
          <p:spPr>
            <a:xfrm>
              <a:off x="4881356" y="1507016"/>
              <a:ext cx="417513" cy="10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A913C6D-A413-7472-8C12-20A4ABC2D456}"/>
                </a:ext>
              </a:extLst>
            </p:cNvPr>
            <p:cNvCxnSpPr>
              <a:cxnSpLocks/>
              <a:stCxn id="9" idx="3"/>
              <a:endCxn id="4" idx="1"/>
            </p:cNvCxnSpPr>
            <p:nvPr/>
          </p:nvCxnSpPr>
          <p:spPr>
            <a:xfrm flipV="1">
              <a:off x="4887006" y="2839277"/>
              <a:ext cx="411863" cy="25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7340CAD-9C85-8A81-A751-7A66805BCDB8}"/>
                </a:ext>
              </a:extLst>
            </p:cNvPr>
            <p:cNvCxnSpPr>
              <a:cxnSpLocks/>
              <a:stCxn id="8" idx="3"/>
              <a:endCxn id="7" idx="1"/>
            </p:cNvCxnSpPr>
            <p:nvPr/>
          </p:nvCxnSpPr>
          <p:spPr>
            <a:xfrm>
              <a:off x="4887006" y="5822157"/>
              <a:ext cx="41186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30" name="Rectangle: Rounded Corners 29">
            <a:extLst>
              <a:ext uri="{FF2B5EF4-FFF2-40B4-BE49-F238E27FC236}">
                <a16:creationId xmlns:a16="http://schemas.microsoft.com/office/drawing/2014/main" id="{50527F54-E358-B496-12FA-9F09534E3BC6}"/>
              </a:ext>
            </a:extLst>
          </p:cNvPr>
          <p:cNvSpPr/>
          <p:nvPr/>
        </p:nvSpPr>
        <p:spPr>
          <a:xfrm>
            <a:off x="2444859" y="3714644"/>
            <a:ext cx="4156723" cy="1232905"/>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Khám</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chữa</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bệnh</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cho</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người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nước</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ngoài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không</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cùng</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ngôn</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ngữ</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tại</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200" b="1" err="1">
                <a:solidFill>
                  <a:srgbClr val="FFFFFF"/>
                </a:solidFill>
                <a:latin typeface="Cambria" panose="02040503050406030204" pitchFamily="18" charset="0"/>
                <a:ea typeface="Cambria" panose="02040503050406030204" pitchFamily="18" charset="0"/>
                <a:cs typeface="Cambria" panose="02040503050406030204" pitchFamily="18" charset="0"/>
              </a:rPr>
              <a:t>Việt</a:t>
            </a:r>
            <a:r>
              <a:rPr lang="en-US" altLang="en-US" sz="2200" b="1">
                <a:solidFill>
                  <a:srgbClr val="FFFFFF"/>
                </a:solidFill>
                <a:latin typeface="Cambria" panose="02040503050406030204" pitchFamily="18" charset="0"/>
                <a:ea typeface="Cambria" panose="02040503050406030204" pitchFamily="18" charset="0"/>
                <a:cs typeface="Cambria" panose="02040503050406030204" pitchFamily="18" charset="0"/>
              </a:rPr>
              <a:t> Nam</a:t>
            </a:r>
          </a:p>
        </p:txBody>
      </p:sp>
      <p:sp>
        <p:nvSpPr>
          <p:cNvPr id="31" name="Rectangle: Rounded Corners 30">
            <a:extLst>
              <a:ext uri="{FF2B5EF4-FFF2-40B4-BE49-F238E27FC236}">
                <a16:creationId xmlns:a16="http://schemas.microsoft.com/office/drawing/2014/main" id="{96B3A7BD-06C1-14E0-7426-C4C1DEB78748}"/>
              </a:ext>
            </a:extLst>
          </p:cNvPr>
          <p:cNvSpPr/>
          <p:nvPr/>
        </p:nvSpPr>
        <p:spPr>
          <a:xfrm>
            <a:off x="7173988" y="3714644"/>
            <a:ext cx="4533104" cy="1232904"/>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50000"/>
              </a:lnSpc>
              <a:spcBef>
                <a:spcPct val="0"/>
              </a:spcBef>
              <a:buFontTx/>
              <a:buNone/>
            </a:pP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Phải</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có</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người</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phiên</a:t>
            </a:r>
            <a:r>
              <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rPr>
              <a:t> </a:t>
            </a:r>
            <a:r>
              <a:rPr lang="en-US" altLang="en-US" sz="2400" b="1" err="1">
                <a:solidFill>
                  <a:srgbClr val="FFFFFF"/>
                </a:solidFill>
                <a:latin typeface="Cambria" panose="02040503050406030204" pitchFamily="18" charset="0"/>
                <a:ea typeface="Cambria" panose="02040503050406030204" pitchFamily="18" charset="0"/>
                <a:cs typeface="Cambria" panose="02040503050406030204" pitchFamily="18" charset="0"/>
              </a:rPr>
              <a:t>dịch</a:t>
            </a:r>
            <a:endParaRPr lang="en-US" altLang="en-US" sz="2400" b="1">
              <a:solidFill>
                <a:srgbClr val="FFFFFF"/>
              </a:solidFill>
              <a:latin typeface="Cambria" panose="02040503050406030204" pitchFamily="18" charset="0"/>
              <a:ea typeface="Cambria" panose="02040503050406030204" pitchFamily="18" charset="0"/>
              <a:cs typeface="Cambria" panose="02040503050406030204" pitchFamily="18" charset="0"/>
            </a:endParaRPr>
          </a:p>
        </p:txBody>
      </p:sp>
      <p:cxnSp>
        <p:nvCxnSpPr>
          <p:cNvPr id="14336" name="Straight Arrow Connector 14335">
            <a:extLst>
              <a:ext uri="{FF2B5EF4-FFF2-40B4-BE49-F238E27FC236}">
                <a16:creationId xmlns:a16="http://schemas.microsoft.com/office/drawing/2014/main" id="{A45EB2A3-3DF6-24DB-7ACB-2B1055A36145}"/>
              </a:ext>
            </a:extLst>
          </p:cNvPr>
          <p:cNvCxnSpPr>
            <a:cxnSpLocks/>
            <a:stCxn id="3" idx="3"/>
          </p:cNvCxnSpPr>
          <p:nvPr/>
        </p:nvCxnSpPr>
        <p:spPr>
          <a:xfrm>
            <a:off x="1794903" y="3714644"/>
            <a:ext cx="642209" cy="5682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370" name="Straight Arrow Connector 14369">
            <a:extLst>
              <a:ext uri="{FF2B5EF4-FFF2-40B4-BE49-F238E27FC236}">
                <a16:creationId xmlns:a16="http://schemas.microsoft.com/office/drawing/2014/main" id="{F73427B8-927D-EE31-5D5D-B901E88B1CBF}"/>
              </a:ext>
            </a:extLst>
          </p:cNvPr>
          <p:cNvCxnSpPr>
            <a:cxnSpLocks/>
            <a:stCxn id="30" idx="3"/>
            <a:endCxn id="31" idx="1"/>
          </p:cNvCxnSpPr>
          <p:nvPr/>
        </p:nvCxnSpPr>
        <p:spPr>
          <a:xfrm flipV="1">
            <a:off x="6601582" y="4331096"/>
            <a:ext cx="572406"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209951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51163" y="885825"/>
            <a:ext cx="10945091" cy="6004089"/>
          </a:xfrm>
          <a:prstGeom prst="rect">
            <a:avLst/>
          </a:prstGeom>
        </p:spPr>
        <p:txBody>
          <a:bodyPr wrap="square">
            <a:spAutoFit/>
          </a:bodyPr>
          <a:lstStyle/>
          <a:p>
            <a:pPr algn="just">
              <a:spcBef>
                <a:spcPts val="600"/>
              </a:spcBef>
              <a:spcAft>
                <a:spcPts val="0"/>
              </a:spcAft>
            </a:pPr>
            <a:r>
              <a:rPr lang="vi-VN" sz="2700">
                <a:latin typeface="Times New Roman" pitchFamily="18" charset="0"/>
                <a:ea typeface="Times New Roman" panose="02020603050405020304" pitchFamily="18" charset="0"/>
                <a:cs typeface="Times New Roman" pitchFamily="18" charset="0"/>
              </a:rPr>
              <a:t>1. Gia hạn </a:t>
            </a:r>
            <a:r>
              <a:rPr lang="en-US" sz="2700" smtClean="0">
                <a:latin typeface="Times New Roman" pitchFamily="18" charset="0"/>
                <a:ea typeface="Times New Roman" panose="02020603050405020304" pitchFamily="18" charset="0"/>
                <a:cs typeface="Times New Roman" pitchFamily="18" charset="0"/>
              </a:rPr>
              <a:t>GPHN </a:t>
            </a:r>
            <a:r>
              <a:rPr lang="vi-VN" sz="2700" smtClean="0">
                <a:latin typeface="Times New Roman" pitchFamily="18" charset="0"/>
                <a:ea typeface="Times New Roman" panose="02020603050405020304" pitchFamily="18" charset="0"/>
                <a:cs typeface="Times New Roman" pitchFamily="18" charset="0"/>
              </a:rPr>
              <a:t>áp </a:t>
            </a:r>
            <a:r>
              <a:rPr lang="vi-VN" sz="2700">
                <a:latin typeface="Times New Roman" pitchFamily="18" charset="0"/>
                <a:ea typeface="Times New Roman" panose="02020603050405020304" pitchFamily="18" charset="0"/>
                <a:cs typeface="Times New Roman" pitchFamily="18" charset="0"/>
              </a:rPr>
              <a:t>dụng đối với trường hợp giấy phép hành nghề hết hạn</a:t>
            </a:r>
            <a:r>
              <a:rPr lang="vi-VN" sz="2700" smtClean="0">
                <a:latin typeface="Times New Roman" pitchFamily="18" charset="0"/>
                <a:ea typeface="Times New Roman" panose="02020603050405020304" pitchFamily="18" charset="0"/>
                <a:cs typeface="Times New Roman" pitchFamily="18" charset="0"/>
              </a:rPr>
              <a:t>.</a:t>
            </a:r>
            <a:r>
              <a:rPr lang="en-US" sz="2700" smtClean="0">
                <a:latin typeface="Times New Roman" pitchFamily="18" charset="0"/>
                <a:ea typeface="Times New Roman" panose="02020603050405020304" pitchFamily="18" charset="0"/>
                <a:cs typeface="Times New Roman" pitchFamily="18" charset="0"/>
              </a:rPr>
              <a:t> - Đối với CCHN cấp trước ngày 01/01/2024 sẽ thực hiện gia hạn kể từ ngày 01/01/2030. Đối với GPHN cấp từ ngày 01/01/2024 theo hạn ghi trên GPHN.</a:t>
            </a:r>
            <a:endParaRPr lang="vi-VN" sz="2700">
              <a:latin typeface="Times New Roman" pitchFamily="18" charset="0"/>
              <a:ea typeface="Times New Roman" panose="02020603050405020304" pitchFamily="18" charset="0"/>
              <a:cs typeface="Times New Roman" pitchFamily="18" charset="0"/>
            </a:endParaRPr>
          </a:p>
          <a:p>
            <a:pPr>
              <a:spcBef>
                <a:spcPts val="600"/>
              </a:spcBef>
              <a:spcAft>
                <a:spcPts val="0"/>
              </a:spcAft>
            </a:pPr>
            <a:r>
              <a:rPr lang="vi-VN" sz="2650">
                <a:latin typeface="+mj-lt"/>
                <a:ea typeface="Times New Roman" panose="02020603050405020304" pitchFamily="18" charset="0"/>
                <a:cs typeface="Calibri" panose="020F0502020204030204" pitchFamily="34" charset="0"/>
              </a:rPr>
              <a:t>2. </a:t>
            </a:r>
            <a:r>
              <a:rPr lang="vi-VN" sz="2650">
                <a:solidFill>
                  <a:srgbClr val="FF0000"/>
                </a:solidFill>
                <a:latin typeface="+mj-lt"/>
                <a:ea typeface="Times New Roman" panose="02020603050405020304" pitchFamily="18" charset="0"/>
                <a:cs typeface="Calibri" panose="020F0502020204030204" pitchFamily="34" charset="0"/>
              </a:rPr>
              <a:t>Điều kiện gia hạn </a:t>
            </a:r>
            <a:r>
              <a:rPr lang="en-US" sz="2650" smtClean="0">
                <a:solidFill>
                  <a:srgbClr val="FF0000"/>
                </a:solidFill>
                <a:latin typeface="Times New Roman" pitchFamily="18" charset="0"/>
                <a:ea typeface="Times New Roman" panose="02020603050405020304" pitchFamily="18" charset="0"/>
                <a:cs typeface="Times New Roman" pitchFamily="18" charset="0"/>
              </a:rPr>
              <a:t>GPHN </a:t>
            </a:r>
            <a:r>
              <a:rPr lang="vi-VN" sz="2650" smtClean="0">
                <a:latin typeface="+mj-lt"/>
                <a:ea typeface="Times New Roman" panose="02020603050405020304" pitchFamily="18" charset="0"/>
                <a:cs typeface="Calibri" panose="020F0502020204030204" pitchFamily="34" charset="0"/>
              </a:rPr>
              <a:t>đối </a:t>
            </a:r>
            <a:r>
              <a:rPr lang="vi-VN" sz="2650">
                <a:latin typeface="+mj-lt"/>
                <a:ea typeface="Times New Roman" panose="02020603050405020304" pitchFamily="18" charset="0"/>
                <a:cs typeface="Calibri" panose="020F0502020204030204" pitchFamily="34" charset="0"/>
              </a:rPr>
              <a:t>với </a:t>
            </a:r>
            <a:r>
              <a:rPr lang="en-US" sz="2650" smtClean="0">
                <a:latin typeface="+mj-lt"/>
                <a:ea typeface="Times New Roman" panose="02020603050405020304" pitchFamily="18" charset="0"/>
                <a:cs typeface="Calibri" panose="020F0502020204030204" pitchFamily="34" charset="0"/>
              </a:rPr>
              <a:t>các </a:t>
            </a:r>
            <a:r>
              <a:rPr lang="vi-VN" sz="2650" smtClean="0">
                <a:latin typeface="+mj-lt"/>
                <a:ea typeface="Times New Roman" panose="02020603050405020304" pitchFamily="18" charset="0"/>
                <a:cs typeface="Calibri" panose="020F0502020204030204" pitchFamily="34" charset="0"/>
              </a:rPr>
              <a:t>chức danh bác sỹ, y sỹ, điều dưỡng, hộ sinh, kỹ thuật y, dinh dưỡng</a:t>
            </a:r>
            <a:r>
              <a:rPr lang="en-US" sz="2650" smtClean="0">
                <a:latin typeface="+mj-lt"/>
                <a:ea typeface="Times New Roman" panose="02020603050405020304" pitchFamily="18" charset="0"/>
                <a:cs typeface="Calibri" panose="020F0502020204030204" pitchFamily="34" charset="0"/>
              </a:rPr>
              <a:t> </a:t>
            </a:r>
            <a:r>
              <a:rPr lang="en-US" sz="2650" smtClean="0">
                <a:latin typeface="Times New Roman" pitchFamily="18" charset="0"/>
                <a:ea typeface="Times New Roman" panose="02020603050405020304" pitchFamily="18" charset="0"/>
                <a:cs typeface="Times New Roman" pitchFamily="18" charset="0"/>
              </a:rPr>
              <a:t>LS</a:t>
            </a:r>
            <a:r>
              <a:rPr lang="vi-VN" sz="2650" smtClean="0">
                <a:latin typeface="Times New Roman" pitchFamily="18" charset="0"/>
                <a:ea typeface="Times New Roman" panose="02020603050405020304" pitchFamily="18" charset="0"/>
                <a:cs typeface="Times New Roman" pitchFamily="18" charset="0"/>
              </a:rPr>
              <a:t>, </a:t>
            </a:r>
            <a:r>
              <a:rPr lang="vi-VN" sz="2650" smtClean="0">
                <a:latin typeface="+mj-lt"/>
                <a:ea typeface="Times New Roman" panose="02020603050405020304" pitchFamily="18" charset="0"/>
                <a:cs typeface="Calibri" panose="020F0502020204030204" pitchFamily="34" charset="0"/>
              </a:rPr>
              <a:t>cấp cứu viên ngoại viện, tâm lý </a:t>
            </a:r>
            <a:r>
              <a:rPr lang="en-US" sz="2650" smtClean="0">
                <a:latin typeface="Times New Roman" pitchFamily="18" charset="0"/>
                <a:ea typeface="Times New Roman" panose="02020603050405020304" pitchFamily="18" charset="0"/>
                <a:cs typeface="Times New Roman" pitchFamily="18" charset="0"/>
              </a:rPr>
              <a:t>LS</a:t>
            </a:r>
            <a:r>
              <a:rPr lang="en-US" sz="2650" smtClean="0">
                <a:latin typeface="+mj-lt"/>
                <a:ea typeface="Times New Roman" panose="02020603050405020304" pitchFamily="18" charset="0"/>
                <a:cs typeface="Calibri" panose="020F0502020204030204" pitchFamily="34" charset="0"/>
              </a:rPr>
              <a:t> </a:t>
            </a:r>
            <a:r>
              <a:rPr lang="vi-VN" sz="2650" smtClean="0">
                <a:latin typeface="+mj-lt"/>
                <a:ea typeface="Times New Roman" panose="02020603050405020304" pitchFamily="18" charset="0"/>
                <a:cs typeface="Calibri" panose="020F0502020204030204" pitchFamily="34" charset="0"/>
              </a:rPr>
              <a:t>và lương y</a:t>
            </a:r>
            <a:endParaRPr lang="vi-VN" sz="2650">
              <a:latin typeface="+mj-lt"/>
              <a:ea typeface="Times New Roman" panose="02020603050405020304" pitchFamily="18" charset="0"/>
              <a:cs typeface="Calibri" panose="020F0502020204030204" pitchFamily="34" charset="0"/>
            </a:endParaRPr>
          </a:p>
          <a:p>
            <a:pPr>
              <a:spcBef>
                <a:spcPts val="600"/>
              </a:spcBef>
              <a:spcAft>
                <a:spcPts val="0"/>
              </a:spcAft>
            </a:pPr>
            <a:r>
              <a:rPr lang="vi-VN" sz="2650" u="sng">
                <a:solidFill>
                  <a:srgbClr val="FF0000"/>
                </a:solidFill>
                <a:latin typeface="+mj-lt"/>
                <a:ea typeface="Times New Roman" panose="02020603050405020304" pitchFamily="18" charset="0"/>
                <a:cs typeface="Calibri" panose="020F0502020204030204" pitchFamily="34" charset="0"/>
              </a:rPr>
              <a:t>a) Đáp ứng yêu cầu về cập nhật kiến thức y khoa liên tục;</a:t>
            </a:r>
          </a:p>
          <a:p>
            <a:pPr>
              <a:spcBef>
                <a:spcPts val="600"/>
              </a:spcBef>
              <a:spcAft>
                <a:spcPts val="0"/>
              </a:spcAft>
            </a:pPr>
            <a:r>
              <a:rPr lang="vi-VN" sz="2650">
                <a:latin typeface="+mj-lt"/>
                <a:ea typeface="Times New Roman" panose="02020603050405020304" pitchFamily="18" charset="0"/>
                <a:cs typeface="Calibri" panose="020F0502020204030204" pitchFamily="34" charset="0"/>
              </a:rPr>
              <a:t>b) Có đủ sức khỏe để hành nghề;</a:t>
            </a:r>
          </a:p>
          <a:p>
            <a:pPr>
              <a:spcBef>
                <a:spcPts val="600"/>
              </a:spcBef>
              <a:spcAft>
                <a:spcPts val="0"/>
              </a:spcAft>
            </a:pPr>
            <a:r>
              <a:rPr lang="vi-VN" sz="2650">
                <a:latin typeface="+mj-lt"/>
                <a:ea typeface="Times New Roman" panose="02020603050405020304" pitchFamily="18" charset="0"/>
                <a:cs typeface="Calibri" panose="020F0502020204030204" pitchFamily="34" charset="0"/>
              </a:rPr>
              <a:t>c) </a:t>
            </a:r>
            <a:r>
              <a:rPr lang="vi-VN" sz="2650">
                <a:solidFill>
                  <a:srgbClr val="FF0000"/>
                </a:solidFill>
                <a:latin typeface="+mj-lt"/>
                <a:ea typeface="Times New Roman" panose="02020603050405020304" pitchFamily="18" charset="0"/>
                <a:cs typeface="Calibri" panose="020F0502020204030204" pitchFamily="34" charset="0"/>
              </a:rPr>
              <a:t>Phải thực hiện thủ tục gia hạn ít nhất 60 ngày trước thời điểm </a:t>
            </a:r>
            <a:r>
              <a:rPr lang="en-US" sz="2650" smtClean="0">
                <a:solidFill>
                  <a:srgbClr val="FF0000"/>
                </a:solidFill>
                <a:latin typeface="Times New Roman" pitchFamily="18" charset="0"/>
                <a:ea typeface="Times New Roman" panose="02020603050405020304" pitchFamily="18" charset="0"/>
                <a:cs typeface="Times New Roman" pitchFamily="18" charset="0"/>
              </a:rPr>
              <a:t>GPHN</a:t>
            </a:r>
            <a:r>
              <a:rPr lang="en-US" sz="2650" smtClean="0">
                <a:solidFill>
                  <a:srgbClr val="FF0000"/>
                </a:solidFill>
                <a:latin typeface="+mj-lt"/>
                <a:ea typeface="Times New Roman" panose="02020603050405020304" pitchFamily="18" charset="0"/>
                <a:cs typeface="Calibri" panose="020F0502020204030204" pitchFamily="34" charset="0"/>
              </a:rPr>
              <a:t> </a:t>
            </a:r>
            <a:r>
              <a:rPr lang="vi-VN" sz="2650" smtClean="0">
                <a:solidFill>
                  <a:srgbClr val="FF0000"/>
                </a:solidFill>
                <a:latin typeface="+mj-lt"/>
                <a:ea typeface="Times New Roman" panose="02020603050405020304" pitchFamily="18" charset="0"/>
                <a:cs typeface="Calibri" panose="020F0502020204030204" pitchFamily="34" charset="0"/>
              </a:rPr>
              <a:t>hết </a:t>
            </a:r>
            <a:r>
              <a:rPr lang="vi-VN" sz="2650">
                <a:solidFill>
                  <a:srgbClr val="FF0000"/>
                </a:solidFill>
                <a:latin typeface="+mj-lt"/>
                <a:ea typeface="Times New Roman" panose="02020603050405020304" pitchFamily="18" charset="0"/>
                <a:cs typeface="Calibri" panose="020F0502020204030204" pitchFamily="34" charset="0"/>
              </a:rPr>
              <a:t>hạn,</a:t>
            </a:r>
            <a:r>
              <a:rPr lang="vi-VN" sz="2650">
                <a:latin typeface="+mj-lt"/>
                <a:ea typeface="Times New Roman" panose="02020603050405020304" pitchFamily="18" charset="0"/>
                <a:cs typeface="Calibri" panose="020F0502020204030204" pitchFamily="34" charset="0"/>
              </a:rPr>
              <a:t> trừ trường hợp khác theo quy định của Chính phủ;</a:t>
            </a:r>
          </a:p>
          <a:p>
            <a:pPr>
              <a:spcBef>
                <a:spcPts val="600"/>
              </a:spcBef>
              <a:spcAft>
                <a:spcPts val="0"/>
              </a:spcAft>
            </a:pPr>
            <a:r>
              <a:rPr lang="vi-VN" sz="2650">
                <a:latin typeface="+mj-lt"/>
                <a:ea typeface="Times New Roman" panose="02020603050405020304" pitchFamily="18" charset="0"/>
                <a:cs typeface="Calibri" panose="020F0502020204030204" pitchFamily="34" charset="0"/>
              </a:rPr>
              <a:t>d) Không thuộc một trong các trường hợp quy định tại Điều 20 của Luật này.</a:t>
            </a:r>
          </a:p>
          <a:p>
            <a:pPr>
              <a:spcBef>
                <a:spcPts val="600"/>
              </a:spcBef>
              <a:spcAft>
                <a:spcPts val="0"/>
              </a:spcAft>
            </a:pPr>
            <a:r>
              <a:rPr lang="vi-VN" sz="2650">
                <a:latin typeface="+mj-lt"/>
                <a:ea typeface="Times New Roman" panose="02020603050405020304" pitchFamily="18" charset="0"/>
                <a:cs typeface="Calibri" panose="020F0502020204030204" pitchFamily="34" charset="0"/>
              </a:rPr>
              <a:t>3. Điều kiện gia hạn giấy phép hành nghề đối với chức danh người có bài thuốc gia truyền hoặc có phương pháp chữa bệnh gia truyền bao gồm điều kiện quy định tại các điểm b, c và d khoản 2 Điều này.</a:t>
            </a:r>
            <a:endParaRPr lang="vi-VN" sz="2650">
              <a:effectLst/>
              <a:latin typeface="+mj-lt"/>
              <a:ea typeface="Times New Roman" panose="02020603050405020304" pitchFamily="18" charset="0"/>
              <a:cs typeface="Calibri" panose="020F0502020204030204" pitchFamily="34" charset="0"/>
            </a:endParaRPr>
          </a:p>
        </p:txBody>
      </p:sp>
      <p:sp>
        <p:nvSpPr>
          <p:cNvPr id="3" name="Title 9">
            <a:extLst>
              <a:ext uri="{FF2B5EF4-FFF2-40B4-BE49-F238E27FC236}">
                <a16:creationId xmlns:a16="http://schemas.microsoft.com/office/drawing/2014/main" id="{DA2D21F6-751A-B284-E1F9-93AD8BF4A4B8}"/>
              </a:ext>
            </a:extLst>
          </p:cNvPr>
          <p:cNvSpPr txBox="1">
            <a:spLocks/>
          </p:cNvSpPr>
          <p:nvPr/>
        </p:nvSpPr>
        <p:spPr>
          <a:xfrm>
            <a:off x="994464" y="360218"/>
            <a:ext cx="10175360" cy="480131"/>
          </a:xfrm>
          <a:prstGeom prst="rect">
            <a:avLst/>
          </a:prstGeom>
        </p:spPr>
        <p:txBody>
          <a:bodyPr wrap="square">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600"/>
              </a:spcBef>
              <a:spcAft>
                <a:spcPts val="0"/>
              </a:spcAft>
            </a:pPr>
            <a:r>
              <a:rPr lang="vi-VN" sz="2800" b="1">
                <a:solidFill>
                  <a:srgbClr val="002060"/>
                </a:solidFill>
                <a:ea typeface="Times New Roman" panose="02020603050405020304" pitchFamily="18" charset="0"/>
                <a:cs typeface="Calibri" panose="020F0502020204030204" pitchFamily="34" charset="0"/>
              </a:rPr>
              <a:t>Điều 32. Gia hạn giấy phép hành nghề (LUẬT KCB</a:t>
            </a:r>
            <a:r>
              <a:rPr lang="vi-VN" sz="2800" b="1" smtClean="0">
                <a:solidFill>
                  <a:srgbClr val="002060"/>
                </a:solidFill>
                <a:ea typeface="Times New Roman" panose="02020603050405020304" pitchFamily="18" charset="0"/>
                <a:cs typeface="Calibri" panose="020F0502020204030204" pitchFamily="34" charset="0"/>
              </a:rPr>
              <a:t>)</a:t>
            </a:r>
            <a:r>
              <a:rPr lang="en-US" sz="2800" b="1" smtClean="0">
                <a:solidFill>
                  <a:srgbClr val="002060"/>
                </a:solidFill>
                <a:ea typeface="Times New Roman" panose="02020603050405020304" pitchFamily="18" charset="0"/>
                <a:cs typeface="Calibri" panose="020F0502020204030204" pitchFamily="34" charset="0"/>
              </a:rPr>
              <a:t> </a:t>
            </a:r>
            <a:endParaRPr lang="vi-VN" sz="2800">
              <a:solidFill>
                <a:srgbClr val="002060"/>
              </a:solidFill>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02979478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3514" y="415636"/>
            <a:ext cx="10515600" cy="792677"/>
          </a:xfrm>
        </p:spPr>
        <p:txBody>
          <a:bodyPr>
            <a:noAutofit/>
          </a:bodyPr>
          <a:lstStyle/>
          <a:p>
            <a:pPr algn="ctr"/>
            <a:r>
              <a:rPr lang="vi-VN" sz="2800" b="1">
                <a:solidFill>
                  <a:srgbClr val="002060"/>
                </a:solidFill>
                <a:ea typeface="Cambria" panose="02040503050406030204" pitchFamily="18" charset="0"/>
                <a:cs typeface="Calibri" panose="020F0502020204030204" pitchFamily="34" charset="0"/>
              </a:rPr>
              <a:t>THẨM QUYỀN </a:t>
            </a:r>
            <a:r>
              <a:rPr lang="en-US" sz="2800" b="1" smtClean="0">
                <a:solidFill>
                  <a:srgbClr val="002060"/>
                </a:solidFill>
                <a:ea typeface="Cambria" panose="02040503050406030204" pitchFamily="18" charset="0"/>
                <a:cs typeface="Calibri" panose="020F0502020204030204" pitchFamily="34" charset="0"/>
              </a:rPr>
              <a:t> </a:t>
            </a:r>
            <a:r>
              <a:rPr lang="en-US" sz="2800" b="1" smtClean="0">
                <a:solidFill>
                  <a:srgbClr val="002060"/>
                </a:solidFill>
                <a:latin typeface="Times New Roman" pitchFamily="18" charset="0"/>
                <a:ea typeface="Cambria" panose="02040503050406030204" pitchFamily="18" charset="0"/>
                <a:cs typeface="Times New Roman" pitchFamily="18" charset="0"/>
              </a:rPr>
              <a:t>cấp </a:t>
            </a:r>
            <a:r>
              <a:rPr lang="vi-VN" sz="2800" b="1" smtClean="0">
                <a:solidFill>
                  <a:srgbClr val="002060"/>
                </a:solidFill>
                <a:ea typeface="Cambria" panose="02040503050406030204" pitchFamily="18" charset="0"/>
                <a:cs typeface="Calibri" panose="020F0502020204030204" pitchFamily="34" charset="0"/>
              </a:rPr>
              <a:t>/Thu </a:t>
            </a:r>
            <a:r>
              <a:rPr lang="vi-VN" sz="2800" b="1">
                <a:solidFill>
                  <a:srgbClr val="002060"/>
                </a:solidFill>
                <a:ea typeface="Cambria" panose="02040503050406030204" pitchFamily="18" charset="0"/>
                <a:cs typeface="Calibri" panose="020F0502020204030204" pitchFamily="34" charset="0"/>
              </a:rPr>
              <a:t>hồi GPHN (ĐIỀU 28 LUẬT SỐ 15/2023)</a:t>
            </a:r>
          </a:p>
        </p:txBody>
      </p:sp>
      <p:sp>
        <p:nvSpPr>
          <p:cNvPr id="3" name="Content Placeholder 2"/>
          <p:cNvSpPr>
            <a:spLocks noGrp="1"/>
          </p:cNvSpPr>
          <p:nvPr>
            <p:ph idx="1"/>
          </p:nvPr>
        </p:nvSpPr>
        <p:spPr>
          <a:xfrm>
            <a:off x="729343" y="1200150"/>
            <a:ext cx="11070771" cy="5429249"/>
          </a:xfrm>
        </p:spPr>
        <p:txBody>
          <a:bodyPr>
            <a:noAutofit/>
          </a:bodyPr>
          <a:lstStyle/>
          <a:p>
            <a:pPr algn="just">
              <a:lnSpc>
                <a:spcPct val="100000"/>
              </a:lnSpc>
              <a:spcBef>
                <a:spcPts val="600"/>
              </a:spcBef>
            </a:pPr>
            <a:r>
              <a:rPr lang="vi-VN" sz="2700">
                <a:solidFill>
                  <a:srgbClr val="FF0000"/>
                </a:solidFill>
                <a:latin typeface="Times New Roman" pitchFamily="18" charset="0"/>
                <a:cs typeface="Times New Roman" pitchFamily="18" charset="0"/>
              </a:rPr>
              <a:t>Bộ Y tế </a:t>
            </a:r>
            <a:r>
              <a:rPr lang="vi-VN" sz="2700">
                <a:solidFill>
                  <a:srgbClr val="002060"/>
                </a:solidFill>
                <a:latin typeface="Times New Roman" pitchFamily="18" charset="0"/>
                <a:cs typeface="Times New Roman" pitchFamily="18" charset="0"/>
              </a:rPr>
              <a:t>: Bác sỹ, y sỹ, điều dưỡng, hộ sinh, kỹ thuật y, dinh dưỡng lâm sàng, cấp cứu viên ngoại viện, tâm lý lâm sàng </a:t>
            </a:r>
            <a:r>
              <a:rPr lang="vi-VN" sz="2700" b="1" u="sng" kern="100">
                <a:latin typeface="Times New Roman" pitchFamily="18" charset="0"/>
                <a:ea typeface="Calibri" panose="020F0502020204030204" pitchFamily="34" charset="0"/>
                <a:cs typeface="Times New Roman" pitchFamily="18" charset="0"/>
              </a:rPr>
              <a:t>LÀM VIỆC</a:t>
            </a:r>
            <a:r>
              <a:rPr lang="vi-VN" sz="2700" b="1" kern="100">
                <a:latin typeface="Times New Roman" pitchFamily="18" charset="0"/>
                <a:ea typeface="Calibri" panose="020F0502020204030204" pitchFamily="34" charset="0"/>
                <a:cs typeface="Times New Roman" pitchFamily="18" charset="0"/>
              </a:rPr>
              <a:t> </a:t>
            </a:r>
            <a:r>
              <a:rPr lang="vi-VN" sz="2700" kern="100">
                <a:solidFill>
                  <a:srgbClr val="002060"/>
                </a:solidFill>
                <a:latin typeface="Times New Roman" pitchFamily="18" charset="0"/>
                <a:ea typeface="Cambria" panose="02040503050406030204" pitchFamily="18" charset="0"/>
                <a:cs typeface="Times New Roman" pitchFamily="18" charset="0"/>
              </a:rPr>
              <a:t>tại các cơ sở </a:t>
            </a:r>
            <a:r>
              <a:rPr lang="en-US" sz="2700" kern="100" smtClean="0">
                <a:solidFill>
                  <a:srgbClr val="002060"/>
                </a:solidFill>
                <a:latin typeface="Times New Roman" pitchFamily="18" charset="0"/>
                <a:ea typeface="Cambria" panose="02040503050406030204" pitchFamily="18" charset="0"/>
                <a:cs typeface="Times New Roman" pitchFamily="18" charset="0"/>
              </a:rPr>
              <a:t>KBCB </a:t>
            </a:r>
            <a:r>
              <a:rPr lang="vi-VN" sz="2700" kern="100" smtClean="0">
                <a:solidFill>
                  <a:srgbClr val="FF0000"/>
                </a:solidFill>
                <a:latin typeface="Times New Roman" pitchFamily="18" charset="0"/>
                <a:ea typeface="Cambria" panose="02040503050406030204" pitchFamily="18" charset="0"/>
                <a:cs typeface="Times New Roman" pitchFamily="18" charset="0"/>
              </a:rPr>
              <a:t>thuộc </a:t>
            </a:r>
            <a:r>
              <a:rPr lang="vi-VN" sz="2700" kern="100">
                <a:solidFill>
                  <a:srgbClr val="FF0000"/>
                </a:solidFill>
                <a:latin typeface="Times New Roman" pitchFamily="18" charset="0"/>
                <a:ea typeface="Cambria" panose="02040503050406030204" pitchFamily="18" charset="0"/>
                <a:cs typeface="Times New Roman" pitchFamily="18" charset="0"/>
              </a:rPr>
              <a:t>thẩm quyền quản lý của </a:t>
            </a:r>
            <a:r>
              <a:rPr lang="vi-VN" sz="2700" kern="100" smtClean="0">
                <a:solidFill>
                  <a:srgbClr val="FF0000"/>
                </a:solidFill>
                <a:latin typeface="Times New Roman" pitchFamily="18" charset="0"/>
                <a:ea typeface="Cambria" panose="02040503050406030204" pitchFamily="18" charset="0"/>
                <a:cs typeface="Times New Roman" pitchFamily="18" charset="0"/>
              </a:rPr>
              <a:t>BYT</a:t>
            </a:r>
            <a:r>
              <a:rPr lang="en-US" sz="2700" kern="100" smtClean="0">
                <a:solidFill>
                  <a:srgbClr val="FF0000"/>
                </a:solidFill>
                <a:latin typeface="Times New Roman" pitchFamily="18" charset="0"/>
                <a:ea typeface="Cambria" panose="02040503050406030204" pitchFamily="18" charset="0"/>
                <a:cs typeface="Times New Roman" pitchFamily="18" charset="0"/>
              </a:rPr>
              <a:t> (cơ sở trực thuộc BYT, BV tư nhân)</a:t>
            </a:r>
            <a:endParaRPr lang="vi-VN" sz="2700" kern="100">
              <a:solidFill>
                <a:srgbClr val="FF0000"/>
              </a:solidFill>
              <a:latin typeface="Times New Roman" pitchFamily="18" charset="0"/>
              <a:ea typeface="Cambria" panose="02040503050406030204" pitchFamily="18" charset="0"/>
              <a:cs typeface="Times New Roman" pitchFamily="18" charset="0"/>
            </a:endParaRPr>
          </a:p>
          <a:p>
            <a:pPr algn="just">
              <a:lnSpc>
                <a:spcPct val="100000"/>
              </a:lnSpc>
              <a:spcBef>
                <a:spcPts val="600"/>
              </a:spcBef>
            </a:pPr>
            <a:r>
              <a:rPr lang="vi-VN" sz="2700">
                <a:solidFill>
                  <a:srgbClr val="FF0000"/>
                </a:solidFill>
                <a:latin typeface="Times New Roman" pitchFamily="18" charset="0"/>
                <a:cs typeface="Times New Roman" pitchFamily="18" charset="0"/>
                <a:sym typeface="Rhodium Libre"/>
              </a:rPr>
              <a:t>Bộ Quốc phòng: </a:t>
            </a:r>
            <a:r>
              <a:rPr lang="vi-VN" sz="2700">
                <a:solidFill>
                  <a:srgbClr val="002060"/>
                </a:solidFill>
                <a:latin typeface="Times New Roman" pitchFamily="18" charset="0"/>
                <a:cs typeface="Times New Roman" pitchFamily="18" charset="0"/>
              </a:rPr>
              <a:t>Bác sỹ, y sỹ, điều dưỡng, hộ sinh, kỹ thuật y, dinh dưỡng lâm sàng, cấp cứu viên ngoại viện, tâm lý lâm sàng </a:t>
            </a:r>
            <a:r>
              <a:rPr lang="vi-VN" sz="2700" b="1" u="sng" kern="100">
                <a:latin typeface="Times New Roman" pitchFamily="18" charset="0"/>
                <a:ea typeface="Calibri" panose="020F0502020204030204" pitchFamily="34" charset="0"/>
                <a:cs typeface="Times New Roman" pitchFamily="18" charset="0"/>
              </a:rPr>
              <a:t>LÀM VIỆC</a:t>
            </a:r>
            <a:r>
              <a:rPr lang="vi-VN" sz="2700" b="1" kern="100">
                <a:latin typeface="Times New Roman" pitchFamily="18" charset="0"/>
                <a:ea typeface="Calibri" panose="020F0502020204030204" pitchFamily="34" charset="0"/>
                <a:cs typeface="Times New Roman" pitchFamily="18" charset="0"/>
              </a:rPr>
              <a:t> </a:t>
            </a:r>
            <a:r>
              <a:rPr lang="vi-VN" sz="2700" kern="100">
                <a:solidFill>
                  <a:srgbClr val="002060"/>
                </a:solidFill>
                <a:latin typeface="Times New Roman" pitchFamily="18" charset="0"/>
                <a:ea typeface="Cambria" panose="02040503050406030204" pitchFamily="18" charset="0"/>
                <a:cs typeface="Times New Roman" pitchFamily="18" charset="0"/>
              </a:rPr>
              <a:t>tại các cơ sở khám bệnh, chữa bệnh </a:t>
            </a:r>
            <a:r>
              <a:rPr lang="vi-VN" sz="2700" kern="100">
                <a:solidFill>
                  <a:srgbClr val="FF0000"/>
                </a:solidFill>
                <a:latin typeface="Times New Roman" pitchFamily="18" charset="0"/>
                <a:ea typeface="Cambria" panose="02040503050406030204" pitchFamily="18" charset="0"/>
                <a:cs typeface="Times New Roman" pitchFamily="18" charset="0"/>
              </a:rPr>
              <a:t>thuộc thẩm quyền quản lý </a:t>
            </a:r>
            <a:r>
              <a:rPr lang="vi-VN" sz="2700" kern="100">
                <a:solidFill>
                  <a:srgbClr val="002060"/>
                </a:solidFill>
                <a:latin typeface="Times New Roman" pitchFamily="18" charset="0"/>
                <a:ea typeface="Cambria" panose="02040503050406030204" pitchFamily="18" charset="0"/>
                <a:cs typeface="Times New Roman" pitchFamily="18" charset="0"/>
              </a:rPr>
              <a:t>của </a:t>
            </a:r>
            <a:r>
              <a:rPr lang="vi-VN" sz="2700" kern="100" smtClean="0">
                <a:solidFill>
                  <a:srgbClr val="002060"/>
                </a:solidFill>
                <a:latin typeface="Times New Roman" pitchFamily="18" charset="0"/>
                <a:ea typeface="Cambria" panose="02040503050406030204" pitchFamily="18" charset="0"/>
                <a:cs typeface="Times New Roman" pitchFamily="18" charset="0"/>
              </a:rPr>
              <a:t>Bộ</a:t>
            </a:r>
            <a:r>
              <a:rPr lang="en-US" sz="2700" kern="100" smtClean="0">
                <a:solidFill>
                  <a:srgbClr val="002060"/>
                </a:solidFill>
                <a:latin typeface="Times New Roman" pitchFamily="18" charset="0"/>
                <a:ea typeface="Cambria" panose="02040503050406030204" pitchFamily="18" charset="0"/>
                <a:cs typeface="Times New Roman" pitchFamily="18" charset="0"/>
              </a:rPr>
              <a:t> QP (Bệnh xá D40)</a:t>
            </a:r>
            <a:endParaRPr lang="vi-VN" sz="2700" kern="100">
              <a:solidFill>
                <a:srgbClr val="002060"/>
              </a:solidFill>
              <a:latin typeface="Times New Roman" pitchFamily="18" charset="0"/>
              <a:ea typeface="Cambria" panose="02040503050406030204" pitchFamily="18" charset="0"/>
              <a:cs typeface="Times New Roman" pitchFamily="18" charset="0"/>
            </a:endParaRPr>
          </a:p>
          <a:p>
            <a:pPr algn="just">
              <a:lnSpc>
                <a:spcPct val="100000"/>
              </a:lnSpc>
              <a:spcBef>
                <a:spcPts val="600"/>
              </a:spcBef>
            </a:pPr>
            <a:r>
              <a:rPr lang="vi-VN" sz="2700">
                <a:solidFill>
                  <a:srgbClr val="FF0000"/>
                </a:solidFill>
                <a:latin typeface="Times New Roman" pitchFamily="18" charset="0"/>
                <a:cs typeface="Times New Roman" pitchFamily="18" charset="0"/>
                <a:sym typeface="Rhodium Libre"/>
              </a:rPr>
              <a:t>Bộ Công an: </a:t>
            </a:r>
            <a:r>
              <a:rPr lang="vi-VN" sz="2700">
                <a:solidFill>
                  <a:srgbClr val="002060"/>
                </a:solidFill>
                <a:latin typeface="Times New Roman" pitchFamily="18" charset="0"/>
                <a:cs typeface="Times New Roman" pitchFamily="18" charset="0"/>
              </a:rPr>
              <a:t>Bác sỹ, y sỹ, điều dưỡng, hộ sinh, kỹ thuật y, dinh dưỡng lâm sàng, cấp cứu viên ngoại viện, tâm lý lâm sàng </a:t>
            </a:r>
            <a:r>
              <a:rPr lang="vi-VN" sz="2700" b="1" u="sng" kern="100">
                <a:latin typeface="Times New Roman" pitchFamily="18" charset="0"/>
                <a:ea typeface="Calibri" panose="020F0502020204030204" pitchFamily="34" charset="0"/>
                <a:cs typeface="Times New Roman" pitchFamily="18" charset="0"/>
              </a:rPr>
              <a:t>LÀM VIỆC</a:t>
            </a:r>
            <a:r>
              <a:rPr lang="vi-VN" sz="2700" b="1" kern="100">
                <a:latin typeface="Times New Roman" pitchFamily="18" charset="0"/>
                <a:ea typeface="Calibri" panose="020F0502020204030204" pitchFamily="34" charset="0"/>
                <a:cs typeface="Times New Roman" pitchFamily="18" charset="0"/>
              </a:rPr>
              <a:t> </a:t>
            </a:r>
            <a:r>
              <a:rPr lang="vi-VN" sz="2700" kern="100">
                <a:solidFill>
                  <a:srgbClr val="002060"/>
                </a:solidFill>
                <a:latin typeface="Times New Roman" pitchFamily="18" charset="0"/>
                <a:ea typeface="Cambria" panose="02040503050406030204" pitchFamily="18" charset="0"/>
                <a:cs typeface="Times New Roman" pitchFamily="18" charset="0"/>
              </a:rPr>
              <a:t>tại các cơ sở khám bệnh, chữa bệnh </a:t>
            </a:r>
            <a:r>
              <a:rPr lang="vi-VN" sz="2700" kern="100">
                <a:solidFill>
                  <a:srgbClr val="FF0000"/>
                </a:solidFill>
                <a:latin typeface="Times New Roman" pitchFamily="18" charset="0"/>
                <a:ea typeface="Cambria" panose="02040503050406030204" pitchFamily="18" charset="0"/>
                <a:cs typeface="Times New Roman" pitchFamily="18" charset="0"/>
              </a:rPr>
              <a:t>thuộc thẩm quyền quản lý </a:t>
            </a:r>
            <a:r>
              <a:rPr lang="vi-VN" sz="2700" kern="100">
                <a:solidFill>
                  <a:srgbClr val="002060"/>
                </a:solidFill>
                <a:latin typeface="Times New Roman" pitchFamily="18" charset="0"/>
                <a:ea typeface="Cambria" panose="02040503050406030204" pitchFamily="18" charset="0"/>
                <a:cs typeface="Times New Roman" pitchFamily="18" charset="0"/>
              </a:rPr>
              <a:t>của Bộ </a:t>
            </a:r>
            <a:r>
              <a:rPr lang="en-US" sz="2700" kern="100" smtClean="0">
                <a:solidFill>
                  <a:srgbClr val="002060"/>
                </a:solidFill>
                <a:latin typeface="Times New Roman" pitchFamily="18" charset="0"/>
                <a:ea typeface="Cambria" panose="02040503050406030204" pitchFamily="18" charset="0"/>
                <a:cs typeface="Times New Roman" pitchFamily="18" charset="0"/>
              </a:rPr>
              <a:t>CS (Bệnh xá CA)</a:t>
            </a:r>
            <a:endParaRPr lang="vi-VN" sz="2700" kern="100">
              <a:solidFill>
                <a:srgbClr val="002060"/>
              </a:solidFill>
              <a:latin typeface="Times New Roman" pitchFamily="18" charset="0"/>
              <a:ea typeface="Cambria" panose="02040503050406030204" pitchFamily="18" charset="0"/>
              <a:cs typeface="Times New Roman" pitchFamily="18" charset="0"/>
            </a:endParaRPr>
          </a:p>
          <a:p>
            <a:pPr algn="just">
              <a:lnSpc>
                <a:spcPct val="100000"/>
              </a:lnSpc>
              <a:spcBef>
                <a:spcPts val="600"/>
              </a:spcBef>
            </a:pPr>
            <a:r>
              <a:rPr lang="vi-VN" sz="2700" kern="100">
                <a:solidFill>
                  <a:srgbClr val="FF0000"/>
                </a:solidFill>
                <a:latin typeface="Times New Roman" pitchFamily="18" charset="0"/>
                <a:ea typeface="Cambria" panose="02040503050406030204" pitchFamily="18" charset="0"/>
                <a:cs typeface="Times New Roman" pitchFamily="18" charset="0"/>
              </a:rPr>
              <a:t>Sở Y tế: </a:t>
            </a:r>
            <a:r>
              <a:rPr lang="vi-VN" sz="2700" kern="100">
                <a:solidFill>
                  <a:srgbClr val="002060"/>
                </a:solidFill>
                <a:latin typeface="Times New Roman" pitchFamily="18" charset="0"/>
                <a:ea typeface="Cambria" panose="02040503050406030204" pitchFamily="18" charset="0"/>
                <a:cs typeface="Times New Roman" pitchFamily="18" charset="0"/>
              </a:rPr>
              <a:t>cấp GPHN cho tất cả các đối tượng </a:t>
            </a:r>
            <a:r>
              <a:rPr lang="vi-VN" sz="2700" b="1" u="sng" kern="100">
                <a:latin typeface="Times New Roman" pitchFamily="18" charset="0"/>
                <a:ea typeface="Calibri" panose="020F0502020204030204" pitchFamily="34" charset="0"/>
                <a:cs typeface="Times New Roman" pitchFamily="18" charset="0"/>
              </a:rPr>
              <a:t>LÀM VIỆC</a:t>
            </a:r>
            <a:r>
              <a:rPr lang="vi-VN" sz="2700" kern="100">
                <a:solidFill>
                  <a:srgbClr val="002060"/>
                </a:solidFill>
                <a:latin typeface="Times New Roman" pitchFamily="18" charset="0"/>
                <a:ea typeface="Cambria" panose="02040503050406030204" pitchFamily="18" charset="0"/>
                <a:cs typeface="Times New Roman" pitchFamily="18" charset="0"/>
              </a:rPr>
              <a:t> đang tại các cơ sở KCB </a:t>
            </a:r>
            <a:r>
              <a:rPr lang="vi-VN" sz="2700" kern="100" smtClean="0">
                <a:solidFill>
                  <a:srgbClr val="FF0000"/>
                </a:solidFill>
                <a:latin typeface="Times New Roman" pitchFamily="18" charset="0"/>
                <a:ea typeface="Cambria" panose="02040503050406030204" pitchFamily="18" charset="0"/>
                <a:cs typeface="Times New Roman" pitchFamily="18" charset="0"/>
              </a:rPr>
              <a:t>thuộc thẩm quyền quản lý của SYT </a:t>
            </a:r>
            <a:r>
              <a:rPr lang="vi-VN" sz="2700" kern="100" smtClean="0">
                <a:solidFill>
                  <a:srgbClr val="002060"/>
                </a:solidFill>
                <a:latin typeface="Times New Roman" pitchFamily="18" charset="0"/>
                <a:ea typeface="Cambria" panose="02040503050406030204" pitchFamily="18" charset="0"/>
                <a:cs typeface="Times New Roman" pitchFamily="18" charset="0"/>
              </a:rPr>
              <a:t>và </a:t>
            </a:r>
            <a:r>
              <a:rPr lang="vi-VN" sz="2700" kern="100">
                <a:solidFill>
                  <a:srgbClr val="002060"/>
                </a:solidFill>
                <a:latin typeface="Times New Roman" pitchFamily="18" charset="0"/>
                <a:ea typeface="Cambria" panose="02040503050406030204" pitchFamily="18" charset="0"/>
                <a:cs typeface="Times New Roman" pitchFamily="18" charset="0"/>
              </a:rPr>
              <a:t>Lương y, người có bài thuốc gia </a:t>
            </a:r>
            <a:r>
              <a:rPr lang="vi-VN" sz="2700" kern="100" smtClean="0">
                <a:solidFill>
                  <a:srgbClr val="002060"/>
                </a:solidFill>
                <a:latin typeface="Times New Roman" pitchFamily="18" charset="0"/>
                <a:ea typeface="Cambria" panose="02040503050406030204" pitchFamily="18" charset="0"/>
                <a:cs typeface="Times New Roman" pitchFamily="18" charset="0"/>
              </a:rPr>
              <a:t>truyền</a:t>
            </a:r>
            <a:r>
              <a:rPr lang="en-US" sz="2700" kern="100" smtClean="0">
                <a:solidFill>
                  <a:srgbClr val="002060"/>
                </a:solidFill>
                <a:latin typeface="Times New Roman" pitchFamily="18" charset="0"/>
                <a:ea typeface="Cambria" panose="02040503050406030204" pitchFamily="18" charset="0"/>
                <a:cs typeface="Times New Roman" pitchFamily="18" charset="0"/>
              </a:rPr>
              <a:t> (trừ các đối tượng thuộc </a:t>
            </a:r>
            <a:r>
              <a:rPr lang="vi-VN" sz="2700" kern="100" smtClean="0">
                <a:solidFill>
                  <a:srgbClr val="FF0000"/>
                </a:solidFill>
                <a:latin typeface="Times New Roman" pitchFamily="18" charset="0"/>
                <a:ea typeface="Cambria" panose="02040503050406030204" pitchFamily="18" charset="0"/>
                <a:cs typeface="Times New Roman" pitchFamily="18" charset="0"/>
              </a:rPr>
              <a:t>thẩm quyền quản lý </a:t>
            </a:r>
            <a:r>
              <a:rPr lang="en-US" sz="2700" kern="100" smtClean="0">
                <a:solidFill>
                  <a:srgbClr val="FF0000"/>
                </a:solidFill>
                <a:latin typeface="Times New Roman" pitchFamily="18" charset="0"/>
                <a:ea typeface="Cambria" panose="02040503050406030204" pitchFamily="18" charset="0"/>
                <a:cs typeface="Times New Roman" pitchFamily="18" charset="0"/>
              </a:rPr>
              <a:t>của BYT, BCA, BQP)</a:t>
            </a:r>
            <a:endParaRPr lang="vi-VN" sz="2700" kern="100">
              <a:solidFill>
                <a:srgbClr val="002060"/>
              </a:solidFill>
              <a:latin typeface="Times New Roman" pitchFamily="18" charset="0"/>
              <a:ea typeface="Cambria" panose="02040503050406030204" pitchFamily="18" charset="0"/>
              <a:cs typeface="Times New Roman" pitchFamily="18" charset="0"/>
            </a:endParaRPr>
          </a:p>
          <a:p>
            <a:endParaRPr lang="vi-VN" sz="2700" b="1" i="1">
              <a:solidFill>
                <a:srgbClr val="002060"/>
              </a:solidFill>
              <a:latin typeface="Times New Roman" pitchFamily="18" charset="0"/>
              <a:ea typeface="Rhodium Libre"/>
              <a:cs typeface="Times New Roman" pitchFamily="18" charset="0"/>
              <a:sym typeface="Rhodium Libre"/>
            </a:endParaRPr>
          </a:p>
        </p:txBody>
      </p:sp>
    </p:spTree>
    <p:extLst>
      <p:ext uri="{BB962C8B-B14F-4D97-AF65-F5344CB8AC3E}">
        <p14:creationId xmlns:p14="http://schemas.microsoft.com/office/powerpoint/2010/main" val="31731494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58981" y="623455"/>
            <a:ext cx="10668001" cy="5570756"/>
          </a:xfrm>
          <a:prstGeom prst="rect">
            <a:avLst/>
          </a:prstGeom>
        </p:spPr>
        <p:txBody>
          <a:bodyPr wrap="square">
            <a:spAutoFit/>
          </a:bodyPr>
          <a:lstStyle/>
          <a:p>
            <a:pPr algn="ctr"/>
            <a:r>
              <a:rPr lang="en-US" sz="2600" b="1" err="1" smtClean="0">
                <a:solidFill>
                  <a:srgbClr val="FF0000"/>
                </a:solidFill>
                <a:latin typeface="Times New Roman" pitchFamily="18" charset="0"/>
                <a:cs typeface="Times New Roman" pitchFamily="18" charset="0"/>
              </a:rPr>
              <a:t>Chương</a:t>
            </a:r>
            <a:r>
              <a:rPr lang="en-US" sz="2600" b="1" smtClean="0">
                <a:solidFill>
                  <a:srgbClr val="FF0000"/>
                </a:solidFill>
                <a:latin typeface="Times New Roman" pitchFamily="18" charset="0"/>
                <a:cs typeface="Times New Roman" pitchFamily="18" charset="0"/>
              </a:rPr>
              <a:t> VIII. HƯỚNG DẪN THỰC HIỆN CÁC QUY ĐỊNH VỀ LỘ TRÌNH THỰC HIỆN; QUY ĐỊNH CHUYỂN TIẾP LIÊN QUAN ĐẾN GIẤY PHÉP HÀNH NGHỀ VÀ GIẤY PHÉP HOẠT ĐỘNG</a:t>
            </a:r>
            <a:endParaRPr lang="en-US" sz="2600" smtClean="0">
              <a:solidFill>
                <a:srgbClr val="FF0000"/>
              </a:solidFill>
              <a:latin typeface="Times New Roman" pitchFamily="18" charset="0"/>
              <a:cs typeface="Times New Roman" pitchFamily="18" charset="0"/>
            </a:endParaRPr>
          </a:p>
          <a:p>
            <a:pPr algn="just"/>
            <a:r>
              <a:rPr lang="en-US" sz="2600" smtClean="0">
                <a:solidFill>
                  <a:srgbClr val="FF0000"/>
                </a:solidFill>
                <a:latin typeface="Times New Roman" pitchFamily="18" charset="0"/>
                <a:cs typeface="Times New Roman" pitchFamily="18" charset="0"/>
              </a:rPr>
              <a:t> </a:t>
            </a:r>
          </a:p>
          <a:p>
            <a:pPr algn="just"/>
            <a:r>
              <a:rPr lang="en-US" sz="2800" b="1" err="1" smtClean="0">
                <a:latin typeface="Times New Roman" pitchFamily="18" charset="0"/>
                <a:cs typeface="Times New Roman" pitchFamily="18" charset="0"/>
              </a:rPr>
              <a:t>Mục</a:t>
            </a:r>
            <a:r>
              <a:rPr lang="en-US" sz="2800" b="1" smtClean="0">
                <a:latin typeface="Times New Roman" pitchFamily="18" charset="0"/>
                <a:cs typeface="Times New Roman" pitchFamily="18" charset="0"/>
              </a:rPr>
              <a:t> 1.CẤP MỚI GPHN TRONG GIAI ĐOẠN CHUYỂN TIẾP ĐỐI VỚI HỒ SƠ NỘP TỪ NGÀY 01/01/2024 ĐẾN THỜI ĐIỂM KIỂM TRA ĐÁNH GIÁ NĂNG LỰC HÀNH NGHỀ, CỤ THỂ:</a:t>
            </a:r>
          </a:p>
          <a:p>
            <a:pPr algn="just"/>
            <a:r>
              <a:rPr lang="en-US" sz="2800" smtClean="0">
                <a:latin typeface="Times New Roman" pitchFamily="18" charset="0"/>
                <a:cs typeface="Times New Roman" pitchFamily="18" charset="0"/>
              </a:rPr>
              <a:t> - CHỨC DANH BÁC SỸ: </a:t>
            </a:r>
            <a:r>
              <a:rPr lang="en-US" sz="2800" err="1" smtClean="0">
                <a:latin typeface="Times New Roman" pitchFamily="18" charset="0"/>
                <a:cs typeface="Times New Roman" pitchFamily="18" charset="0"/>
              </a:rPr>
              <a:t>Từ</a:t>
            </a:r>
            <a:r>
              <a:rPr lang="en-US" sz="2800" smtClean="0">
                <a:latin typeface="Times New Roman" pitchFamily="18" charset="0"/>
                <a:cs typeface="Times New Roman" pitchFamily="18" charset="0"/>
              </a:rPr>
              <a:t> ngày 01/01/2024 </a:t>
            </a:r>
            <a:r>
              <a:rPr lang="en-US" sz="2800" err="1" smtClean="0">
                <a:latin typeface="Times New Roman" pitchFamily="18" charset="0"/>
                <a:cs typeface="Times New Roman" pitchFamily="18" charset="0"/>
              </a:rPr>
              <a:t>đến</a:t>
            </a:r>
            <a:r>
              <a:rPr lang="en-US" sz="2800" smtClean="0">
                <a:latin typeface="Times New Roman" pitchFamily="18" charset="0"/>
                <a:cs typeface="Times New Roman" pitchFamily="18" charset="0"/>
              </a:rPr>
              <a:t> ngày 31/12/2026</a:t>
            </a:r>
          </a:p>
          <a:p>
            <a:pPr algn="just"/>
            <a:r>
              <a:rPr lang="en-US" sz="2800" smtClean="0">
                <a:latin typeface="Times New Roman" pitchFamily="18" charset="0"/>
                <a:cs typeface="Times New Roman" pitchFamily="18" charset="0"/>
              </a:rPr>
              <a:t> -CHỨC DANH Y SỸ, ĐIỀU DƯỠNG, HỘ SINH: </a:t>
            </a:r>
            <a:r>
              <a:rPr lang="en-US" sz="2800" err="1" smtClean="0">
                <a:latin typeface="Times New Roman" pitchFamily="18" charset="0"/>
                <a:cs typeface="Times New Roman" pitchFamily="18" charset="0"/>
              </a:rPr>
              <a:t>Từ</a:t>
            </a:r>
            <a:r>
              <a:rPr lang="en-US" sz="2800" smtClean="0">
                <a:latin typeface="Times New Roman" pitchFamily="18" charset="0"/>
                <a:cs typeface="Times New Roman" pitchFamily="18" charset="0"/>
              </a:rPr>
              <a:t> ngày 01/01/2024 </a:t>
            </a:r>
            <a:r>
              <a:rPr lang="en-US" sz="2800" err="1" smtClean="0">
                <a:latin typeface="Times New Roman" pitchFamily="18" charset="0"/>
                <a:cs typeface="Times New Roman" pitchFamily="18" charset="0"/>
              </a:rPr>
              <a:t>đến</a:t>
            </a:r>
            <a:r>
              <a:rPr lang="en-US" sz="2800" smtClean="0">
                <a:latin typeface="Times New Roman" pitchFamily="18" charset="0"/>
                <a:cs typeface="Times New Roman" pitchFamily="18" charset="0"/>
              </a:rPr>
              <a:t> ngày 31/12/2027</a:t>
            </a:r>
          </a:p>
          <a:p>
            <a:pPr algn="just"/>
            <a:r>
              <a:rPr lang="en-US" sz="2800" smtClean="0">
                <a:latin typeface="Times New Roman" pitchFamily="18" charset="0"/>
                <a:cs typeface="Times New Roman" pitchFamily="18" charset="0"/>
              </a:rPr>
              <a:t>- CHỨC DANH KỸ THUẬT Y, DINH DƯỠNG LÂM SÀNG, CẤP CỨU VIÊN NGOẠI VIỆN, TÂM LÝ LÂM SÀNG: </a:t>
            </a:r>
            <a:r>
              <a:rPr lang="en-US" sz="2800" err="1" smtClean="0">
                <a:latin typeface="Times New Roman" pitchFamily="18" charset="0"/>
                <a:cs typeface="Times New Roman" pitchFamily="18" charset="0"/>
              </a:rPr>
              <a:t>Từ</a:t>
            </a:r>
            <a:r>
              <a:rPr lang="en-US" sz="2800" smtClean="0">
                <a:latin typeface="Times New Roman" pitchFamily="18" charset="0"/>
                <a:cs typeface="Times New Roman" pitchFamily="18" charset="0"/>
              </a:rPr>
              <a:t> ngày 01/01/2024 </a:t>
            </a:r>
            <a:r>
              <a:rPr lang="en-US" sz="2800" err="1" smtClean="0">
                <a:latin typeface="Times New Roman" pitchFamily="18" charset="0"/>
                <a:cs typeface="Times New Roman" pitchFamily="18" charset="0"/>
              </a:rPr>
              <a:t>đến</a:t>
            </a:r>
            <a:r>
              <a:rPr lang="en-US" sz="2800" smtClean="0">
                <a:latin typeface="Times New Roman" pitchFamily="18" charset="0"/>
                <a:cs typeface="Times New Roman" pitchFamily="18" charset="0"/>
              </a:rPr>
              <a:t> ngày 31/12/2028</a:t>
            </a:r>
            <a:endParaRPr lang="en-US" sz="2800">
              <a:latin typeface="Times New Roman" pitchFamily="18" charset="0"/>
              <a:cs typeface="Times New Roman"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10;p41">
            <a:extLst>
              <a:ext uri="{FF2B5EF4-FFF2-40B4-BE49-F238E27FC236}">
                <a16:creationId xmlns:a16="http://schemas.microsoft.com/office/drawing/2014/main" id="{FCD3A4A2-FCD4-5472-27FD-DC5205D33FB3}"/>
              </a:ext>
            </a:extLst>
          </p:cNvPr>
          <p:cNvSpPr txBox="1">
            <a:spLocks/>
          </p:cNvSpPr>
          <p:nvPr/>
        </p:nvSpPr>
        <p:spPr>
          <a:xfrm>
            <a:off x="756240" y="431929"/>
            <a:ext cx="11088098" cy="6211927"/>
          </a:xfrm>
          <a:prstGeom prst="rect">
            <a:avLst/>
          </a:prstGeom>
          <a:noFill/>
          <a:ln>
            <a:noFill/>
          </a:ln>
        </p:spPr>
        <p:txBody>
          <a:bodyPr spcFirstLastPara="1" wrap="square" lIns="91425" tIns="91425" rIns="91425" bIns="91425" anchor="b" anchorCtr="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Rhodium Libre"/>
              <a:buNone/>
              <a:defRPr sz="2000" b="1" i="1" u="none" strike="noStrike" cap="none">
                <a:solidFill>
                  <a:schemeClr val="lt1"/>
                </a:solidFill>
                <a:latin typeface="Rhodium Libre"/>
                <a:ea typeface="Rhodium Libre"/>
                <a:cs typeface="Rhodium Libre"/>
                <a:sym typeface="Rhodium Libre"/>
              </a:defRPr>
            </a:lvl1pPr>
            <a:lvl2pPr marR="0" lvl="1"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2pPr>
            <a:lvl3pPr marR="0" lvl="2"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3pPr>
            <a:lvl4pPr marR="0" lvl="3"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4pPr>
            <a:lvl5pPr marR="0" lvl="4"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5pPr>
            <a:lvl6pPr marR="0" lvl="5"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6pPr>
            <a:lvl7pPr marR="0" lvl="6"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7pPr>
            <a:lvl8pPr marR="0" lvl="7"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8pPr>
            <a:lvl9pPr marR="0" lvl="8" algn="ctr" rtl="0">
              <a:lnSpc>
                <a:spcPct val="100000"/>
              </a:lnSpc>
              <a:spcBef>
                <a:spcPts val="0"/>
              </a:spcBef>
              <a:spcAft>
                <a:spcPts val="0"/>
              </a:spcAft>
              <a:buClr>
                <a:schemeClr val="dk1"/>
              </a:buClr>
              <a:buSzPts val="3500"/>
              <a:buFont typeface="Anton"/>
              <a:buNone/>
              <a:defRPr sz="3500" b="0" i="0" u="none" strike="noStrike" cap="none">
                <a:solidFill>
                  <a:schemeClr val="dk1"/>
                </a:solidFill>
                <a:latin typeface="Anton"/>
                <a:ea typeface="Anton"/>
                <a:cs typeface="Anton"/>
                <a:sym typeface="Anton"/>
              </a:defRPr>
            </a:lvl9pPr>
          </a:lstStyle>
          <a:p>
            <a:pPr algn="ctr">
              <a:spcBef>
                <a:spcPts val="400"/>
              </a:spcBef>
            </a:pPr>
            <a:r>
              <a:rPr lang="en-US" sz="2400" b="0" i="0" smtClean="0">
                <a:solidFill>
                  <a:srgbClr val="FF0000"/>
                </a:solidFill>
                <a:latin typeface="Times New Roman" pitchFamily="18" charset="0"/>
                <a:ea typeface="Arial"/>
                <a:cs typeface="Times New Roman" pitchFamily="18" charset="0"/>
                <a:sym typeface="Arial"/>
              </a:rPr>
              <a:t>TỔNG QUAN QUY TRÌNH CẤP MỚI, CẤP LẠI, ĐIỀU CHỈNH, GIA HẠN GPHN</a:t>
            </a:r>
          </a:p>
          <a:p>
            <a:pPr algn="just">
              <a:spcBef>
                <a:spcPts val="400"/>
              </a:spcBef>
            </a:pPr>
            <a:r>
              <a:rPr lang="en-US" sz="2700" b="0" i="0" smtClean="0">
                <a:solidFill>
                  <a:srgbClr val="222222"/>
                </a:solidFill>
                <a:latin typeface="Times New Roman" pitchFamily="18" charset="0"/>
                <a:ea typeface="Arial"/>
                <a:cs typeface="Times New Roman" pitchFamily="18" charset="0"/>
                <a:sym typeface="Arial"/>
              </a:rPr>
              <a:t>1. </a:t>
            </a:r>
            <a:r>
              <a:rPr lang="vi-VN" sz="2700" b="0" i="0" smtClean="0">
                <a:solidFill>
                  <a:srgbClr val="222222"/>
                </a:solidFill>
                <a:latin typeface="Times New Roman" pitchFamily="18" charset="0"/>
                <a:ea typeface="Arial"/>
                <a:cs typeface="Times New Roman" pitchFamily="18" charset="0"/>
                <a:sym typeface="Arial"/>
              </a:rPr>
              <a:t>Quy trình thực hiện cấp mới, cấp lại, điều chỉnh giấy phép hành nghề trong giai đoạn chuyển tiếp từ 01</a:t>
            </a:r>
            <a:r>
              <a:rPr lang="en-US" sz="2700" b="0" i="0" smtClean="0">
                <a:solidFill>
                  <a:srgbClr val="222222"/>
                </a:solidFill>
                <a:latin typeface="Times New Roman" pitchFamily="18" charset="0"/>
                <a:ea typeface="Arial"/>
                <a:cs typeface="Times New Roman" pitchFamily="18" charset="0"/>
                <a:sym typeface="Arial"/>
              </a:rPr>
              <a:t>/</a:t>
            </a:r>
            <a:r>
              <a:rPr lang="vi-VN" sz="2700" b="0" i="0" smtClean="0">
                <a:solidFill>
                  <a:srgbClr val="222222"/>
                </a:solidFill>
                <a:latin typeface="Times New Roman" pitchFamily="18" charset="0"/>
                <a:ea typeface="Arial"/>
                <a:cs typeface="Times New Roman" pitchFamily="18" charset="0"/>
                <a:sym typeface="Arial"/>
              </a:rPr>
              <a:t>01</a:t>
            </a:r>
            <a:r>
              <a:rPr lang="en-US" sz="2700" b="0" i="0" smtClean="0">
                <a:solidFill>
                  <a:srgbClr val="222222"/>
                </a:solidFill>
                <a:latin typeface="Times New Roman" pitchFamily="18" charset="0"/>
                <a:ea typeface="Arial"/>
                <a:cs typeface="Times New Roman" pitchFamily="18" charset="0"/>
                <a:sym typeface="Arial"/>
              </a:rPr>
              <a:t>/</a:t>
            </a:r>
            <a:r>
              <a:rPr lang="vi-VN" sz="2700" b="0" i="0" smtClean="0">
                <a:solidFill>
                  <a:srgbClr val="222222"/>
                </a:solidFill>
                <a:latin typeface="Times New Roman" pitchFamily="18" charset="0"/>
                <a:ea typeface="Arial"/>
                <a:cs typeface="Times New Roman" pitchFamily="18" charset="0"/>
                <a:sym typeface="Arial"/>
              </a:rPr>
              <a:t>2024 đến thời điểm thực hiện kiểm tra đánh giá năng lực đối với từng chức danh quy định tại Điều 125 Nghị định số 96/2023/NĐ-CP. </a:t>
            </a:r>
            <a:endParaRPr lang="en-US" sz="2700" b="0" i="0" smtClean="0">
              <a:solidFill>
                <a:srgbClr val="222222"/>
              </a:solidFill>
              <a:latin typeface="Times New Roman" pitchFamily="18" charset="0"/>
              <a:ea typeface="Arial"/>
              <a:cs typeface="Times New Roman" pitchFamily="18" charset="0"/>
              <a:sym typeface="Arial"/>
            </a:endParaRPr>
          </a:p>
          <a:p>
            <a:pPr algn="just">
              <a:spcBef>
                <a:spcPts val="400"/>
              </a:spcBef>
            </a:pPr>
            <a:r>
              <a:rPr lang="en-US" sz="2700" b="0" i="0" smtClean="0">
                <a:solidFill>
                  <a:srgbClr val="222222"/>
                </a:solidFill>
                <a:latin typeface="Times New Roman" pitchFamily="18" charset="0"/>
                <a:ea typeface="Arial"/>
                <a:cs typeface="Times New Roman" pitchFamily="18" charset="0"/>
                <a:sym typeface="Arial"/>
              </a:rPr>
              <a:t>2. </a:t>
            </a:r>
            <a:r>
              <a:rPr lang="vi-VN" sz="2700" b="0" i="0" smtClean="0">
                <a:solidFill>
                  <a:srgbClr val="222222"/>
                </a:solidFill>
                <a:latin typeface="Times New Roman" pitchFamily="18" charset="0"/>
                <a:ea typeface="Arial"/>
                <a:cs typeface="Times New Roman" pitchFamily="18" charset="0"/>
                <a:sym typeface="Arial"/>
              </a:rPr>
              <a:t>Điều kiện, trường hợp, hồ sơ, thủ tục cấp mới, cấp lại, điều chỉnh, gia hạn GPHN đối với người hành nghề trong giai đoạn chuyển tiếp thực hiện theo quy định từ Điều 126 đến Điều 136 Nghị định số 96/2023/NĐ-CP, cụ thể như sau:</a:t>
            </a:r>
          </a:p>
          <a:p>
            <a:pPr algn="just">
              <a:spcBef>
                <a:spcPts val="400"/>
              </a:spcBef>
            </a:pPr>
            <a:r>
              <a:rPr lang="vi-VN" sz="2700" b="0" i="0" smtClean="0">
                <a:solidFill>
                  <a:srgbClr val="222222"/>
                </a:solidFill>
                <a:latin typeface="Times New Roman" pitchFamily="18" charset="0"/>
                <a:ea typeface="Arial"/>
                <a:cs typeface="Times New Roman" pitchFamily="18" charset="0"/>
                <a:sym typeface="Arial"/>
              </a:rPr>
              <a:t>2.1. Cấp mới GPHN trong giai đoạn chuyển tiếp: Trường hợp, điều kiện cấp mới thực hiện theo quy định tại Điều 126 Nghị định số 96/2023/NĐ-CP. Hồ sơ, thủ tục thực hiện theo quy định tại Điều 130 Nghị định số 96/2023/NĐ-CP.</a:t>
            </a:r>
          </a:p>
          <a:p>
            <a:pPr algn="just">
              <a:spcBef>
                <a:spcPts val="400"/>
              </a:spcBef>
            </a:pPr>
            <a:r>
              <a:rPr lang="vi-VN" sz="2700" b="0" i="0" smtClean="0">
                <a:solidFill>
                  <a:srgbClr val="222222"/>
                </a:solidFill>
                <a:latin typeface="Times New Roman" pitchFamily="18" charset="0"/>
                <a:ea typeface="Arial"/>
                <a:cs typeface="Times New Roman" pitchFamily="18" charset="0"/>
                <a:sym typeface="Arial"/>
              </a:rPr>
              <a:t>2.2. Cấp lại GPHN trong giai đoạn chuyển tiếp: Trường hợp, điều kiện cấp lại thực hiện theo quy định tại Điều 131 Nghị định số 96/2023/NĐ-CP.</a:t>
            </a:r>
            <a:r>
              <a:rPr lang="en-US" sz="2700" b="0" i="0" smtClean="0">
                <a:solidFill>
                  <a:srgbClr val="222222"/>
                </a:solidFill>
                <a:latin typeface="Times New Roman" pitchFamily="18" charset="0"/>
                <a:ea typeface="Arial"/>
                <a:cs typeface="Times New Roman" pitchFamily="18" charset="0"/>
                <a:sym typeface="Arial"/>
              </a:rPr>
              <a:t> </a:t>
            </a:r>
            <a:r>
              <a:rPr lang="vi-VN" sz="2700" b="0" i="0" smtClean="0">
                <a:solidFill>
                  <a:srgbClr val="222222"/>
                </a:solidFill>
                <a:latin typeface="Times New Roman" pitchFamily="18" charset="0"/>
                <a:ea typeface="Arial"/>
                <a:cs typeface="Times New Roman" pitchFamily="18" charset="0"/>
                <a:sym typeface="Arial"/>
              </a:rPr>
              <a:t> Hồ sơ, thủ tục thực hiện theo quy định tại Điều 132 Nghị định số 96/2023/NĐ-CP</a:t>
            </a:r>
            <a:endParaRPr lang="vi-VN" sz="2700" b="0" i="0">
              <a:solidFill>
                <a:srgbClr val="222222"/>
              </a:solidFill>
              <a:latin typeface="Times New Roman" pitchFamily="18" charset="0"/>
              <a:ea typeface="Arial"/>
              <a:cs typeface="Times New Roman" pitchFamily="18" charset="0"/>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399" y="500063"/>
            <a:ext cx="10758489" cy="5924699"/>
          </a:xfrm>
          <a:prstGeom prst="rect">
            <a:avLst/>
          </a:prstGeom>
        </p:spPr>
        <p:txBody>
          <a:bodyPr wrap="square">
            <a:spAutoFit/>
          </a:bodyPr>
          <a:lstStyle/>
          <a:p>
            <a:pPr algn="just">
              <a:spcAft>
                <a:spcPts val="600"/>
              </a:spcAft>
            </a:pPr>
            <a:r>
              <a:rPr lang="vi-VN" sz="2600" smtClean="0">
                <a:solidFill>
                  <a:srgbClr val="222222"/>
                </a:solidFill>
                <a:latin typeface="Times New Roman" pitchFamily="18" charset="0"/>
                <a:ea typeface="Arial"/>
                <a:cs typeface="Times New Roman" pitchFamily="18" charset="0"/>
                <a:sym typeface="Arial"/>
              </a:rPr>
              <a:t>2.3. Gia hạn GPHN trong giai đoạn chuyển tiếp: Trường hợp, điều kiện gia hạn GPHN thực hiện theo quy định tại Điều 133 Nghị định số 96.</a:t>
            </a:r>
            <a:r>
              <a:rPr lang="en-US" sz="2600" smtClean="0">
                <a:solidFill>
                  <a:srgbClr val="222222"/>
                </a:solidFill>
                <a:latin typeface="Times New Roman" pitchFamily="18" charset="0"/>
                <a:ea typeface="Arial"/>
                <a:cs typeface="Times New Roman" pitchFamily="18" charset="0"/>
                <a:sym typeface="Arial"/>
              </a:rPr>
              <a:t> </a:t>
            </a:r>
            <a:r>
              <a:rPr lang="vi-VN" sz="2600" smtClean="0">
                <a:solidFill>
                  <a:srgbClr val="222222"/>
                </a:solidFill>
                <a:latin typeface="Times New Roman" pitchFamily="18" charset="0"/>
                <a:ea typeface="Arial"/>
                <a:cs typeface="Times New Roman" pitchFamily="18" charset="0"/>
                <a:sym typeface="Arial"/>
              </a:rPr>
              <a:t>Hồ sơ, thủ tục thực hiện theo quy định tại Điều 134 Nghị định số 96/2023/NĐ-CP;</a:t>
            </a:r>
          </a:p>
          <a:p>
            <a:pPr algn="just">
              <a:spcAft>
                <a:spcPts val="600"/>
              </a:spcAft>
            </a:pPr>
            <a:r>
              <a:rPr lang="vi-VN" sz="2600" smtClean="0">
                <a:solidFill>
                  <a:srgbClr val="222222"/>
                </a:solidFill>
                <a:latin typeface="Times New Roman" pitchFamily="18" charset="0"/>
                <a:ea typeface="Arial"/>
                <a:cs typeface="Times New Roman" pitchFamily="18" charset="0"/>
                <a:sym typeface="Arial"/>
              </a:rPr>
              <a:t>2.4. Điều chỉnh GPHN trong giai đoạn chuyển tiếp: Trường hợp, điều kiện cấp lại thực hiện theo quy định tại Điều 135 Nghị định số 96.</a:t>
            </a:r>
            <a:r>
              <a:rPr lang="en-US" sz="2600" smtClean="0">
                <a:solidFill>
                  <a:srgbClr val="222222"/>
                </a:solidFill>
                <a:latin typeface="Times New Roman" pitchFamily="18" charset="0"/>
                <a:ea typeface="Arial"/>
                <a:cs typeface="Times New Roman" pitchFamily="18" charset="0"/>
                <a:sym typeface="Arial"/>
              </a:rPr>
              <a:t> H</a:t>
            </a:r>
            <a:r>
              <a:rPr lang="vi-VN" sz="2600" smtClean="0">
                <a:solidFill>
                  <a:srgbClr val="222222"/>
                </a:solidFill>
                <a:latin typeface="Times New Roman" pitchFamily="18" charset="0"/>
                <a:ea typeface="Arial"/>
                <a:cs typeface="Times New Roman" pitchFamily="18" charset="0"/>
                <a:sym typeface="Arial"/>
              </a:rPr>
              <a:t>ồ sơ, thủ tục thực hiện theo quy định tại Điều 136 Nghị định số 96/2023/NĐ-CP</a:t>
            </a:r>
            <a:endParaRPr lang="en-US" sz="2600" smtClean="0">
              <a:solidFill>
                <a:srgbClr val="222222"/>
              </a:solidFill>
              <a:latin typeface="Times New Roman" pitchFamily="18" charset="0"/>
              <a:ea typeface="Arial"/>
              <a:cs typeface="Times New Roman" pitchFamily="18" charset="0"/>
              <a:sym typeface="Arial"/>
            </a:endParaRPr>
          </a:p>
          <a:p>
            <a:pPr algn="just">
              <a:spcAft>
                <a:spcPts val="600"/>
              </a:spcAft>
            </a:pPr>
            <a:r>
              <a:rPr lang="vi-VN" sz="2600" smtClean="0">
                <a:solidFill>
                  <a:srgbClr val="222222"/>
                </a:solidFill>
                <a:latin typeface="Times New Roman" pitchFamily="18" charset="0"/>
                <a:ea typeface="Arial"/>
                <a:cs typeface="Times New Roman" pitchFamily="18" charset="0"/>
                <a:sym typeface="Arial"/>
              </a:rPr>
              <a:t>2.5. Điều kiện về văn bằng, chứng chỉ đào tạo, thực hành trong giai đoạn chuyển tiếp thực hiện theo quy định: </a:t>
            </a:r>
            <a:r>
              <a:rPr lang="en-US" sz="2600" smtClean="0">
                <a:solidFill>
                  <a:srgbClr val="222222"/>
                </a:solidFill>
                <a:latin typeface="Times New Roman" pitchFamily="18" charset="0"/>
                <a:ea typeface="Arial"/>
                <a:cs typeface="Times New Roman" pitchFamily="18" charset="0"/>
                <a:sym typeface="Arial"/>
              </a:rPr>
              <a:t>(a) </a:t>
            </a:r>
            <a:r>
              <a:rPr lang="vi-VN" sz="2600" smtClean="0">
                <a:solidFill>
                  <a:srgbClr val="222222"/>
                </a:solidFill>
                <a:latin typeface="Times New Roman" pitchFamily="18" charset="0"/>
                <a:ea typeface="Arial"/>
                <a:cs typeface="Times New Roman" pitchFamily="18" charset="0"/>
                <a:sym typeface="Arial"/>
              </a:rPr>
              <a:t>Điều kiện về văn bằng được cấp </a:t>
            </a:r>
            <a:r>
              <a:rPr lang="en-US" sz="2600" smtClean="0">
                <a:solidFill>
                  <a:srgbClr val="222222"/>
                </a:solidFill>
                <a:latin typeface="Times New Roman" pitchFamily="18" charset="0"/>
                <a:ea typeface="Arial"/>
                <a:cs typeface="Times New Roman" pitchFamily="18" charset="0"/>
                <a:sym typeface="Arial"/>
              </a:rPr>
              <a:t>GPHN </a:t>
            </a:r>
            <a:r>
              <a:rPr lang="vi-VN" sz="2600" smtClean="0">
                <a:solidFill>
                  <a:srgbClr val="222222"/>
                </a:solidFill>
                <a:latin typeface="Times New Roman" pitchFamily="18" charset="0"/>
                <a:ea typeface="Arial"/>
                <a:cs typeface="Times New Roman" pitchFamily="18" charset="0"/>
                <a:sym typeface="Arial"/>
              </a:rPr>
              <a:t>thực hiện theo quy định tại Điều 127 Nghị định số 96</a:t>
            </a:r>
            <a:r>
              <a:rPr lang="en-US" sz="2600" smtClean="0">
                <a:solidFill>
                  <a:srgbClr val="222222"/>
                </a:solidFill>
                <a:latin typeface="Times New Roman" pitchFamily="18" charset="0"/>
                <a:ea typeface="Arial"/>
                <a:cs typeface="Times New Roman" pitchFamily="18" charset="0"/>
                <a:sym typeface="Arial"/>
              </a:rPr>
              <a:t>.</a:t>
            </a:r>
            <a:r>
              <a:rPr lang="vi-VN" sz="2600" smtClean="0">
                <a:solidFill>
                  <a:srgbClr val="222222"/>
                </a:solidFill>
                <a:latin typeface="Times New Roman" pitchFamily="18" charset="0"/>
                <a:ea typeface="Arial"/>
                <a:cs typeface="Times New Roman" pitchFamily="18" charset="0"/>
                <a:sym typeface="Arial"/>
              </a:rPr>
              <a:t> </a:t>
            </a:r>
            <a:r>
              <a:rPr lang="en-US" sz="2600" smtClean="0">
                <a:solidFill>
                  <a:srgbClr val="222222"/>
                </a:solidFill>
                <a:latin typeface="Times New Roman" pitchFamily="18" charset="0"/>
                <a:ea typeface="Arial"/>
                <a:cs typeface="Times New Roman" pitchFamily="18" charset="0"/>
                <a:sym typeface="Arial"/>
              </a:rPr>
              <a:t>(b) </a:t>
            </a:r>
            <a:r>
              <a:rPr lang="vi-VN" sz="2600" smtClean="0">
                <a:solidFill>
                  <a:srgbClr val="222222"/>
                </a:solidFill>
                <a:latin typeface="Times New Roman" pitchFamily="18" charset="0"/>
                <a:ea typeface="Arial"/>
                <a:cs typeface="Times New Roman" pitchFamily="18" charset="0"/>
                <a:sym typeface="Arial"/>
              </a:rPr>
              <a:t>Yêu cầu đối với văn bằng chuyên khoa, chứng chỉ đào tạo chuyên khoa cơ bản, chứng chỉ đào tạo kỹ thuật chuyên môn về</a:t>
            </a:r>
            <a:r>
              <a:rPr lang="en-US" sz="2600" smtClean="0">
                <a:solidFill>
                  <a:srgbClr val="222222"/>
                </a:solidFill>
                <a:latin typeface="Times New Roman" pitchFamily="18" charset="0"/>
                <a:ea typeface="Arial"/>
                <a:cs typeface="Times New Roman" pitchFamily="18" charset="0"/>
                <a:sym typeface="Arial"/>
              </a:rPr>
              <a:t> KBCB</a:t>
            </a:r>
            <a:r>
              <a:rPr lang="vi-VN" sz="2600" smtClean="0">
                <a:solidFill>
                  <a:srgbClr val="222222"/>
                </a:solidFill>
                <a:latin typeface="Times New Roman" pitchFamily="18" charset="0"/>
                <a:ea typeface="Arial"/>
                <a:cs typeface="Times New Roman" pitchFamily="18" charset="0"/>
                <a:sym typeface="Arial"/>
              </a:rPr>
              <a:t>, tâm lý lâm sàng trong giai đoạn chuyển tiếp thực hiện theo quy định tại Điều 128 Nghị định số 96/2023/NĐ-CP,</a:t>
            </a:r>
          </a:p>
          <a:p>
            <a:pPr algn="just">
              <a:spcAft>
                <a:spcPts val="600"/>
              </a:spcAft>
            </a:pPr>
            <a:r>
              <a:rPr lang="en-US" sz="2600" smtClean="0">
                <a:solidFill>
                  <a:srgbClr val="222222"/>
                </a:solidFill>
                <a:latin typeface="Times New Roman" pitchFamily="18" charset="0"/>
                <a:ea typeface="Arial"/>
                <a:cs typeface="Times New Roman" pitchFamily="18" charset="0"/>
                <a:sym typeface="Arial"/>
              </a:rPr>
              <a:t>(c) </a:t>
            </a:r>
            <a:r>
              <a:rPr lang="vi-VN" sz="2600" smtClean="0">
                <a:solidFill>
                  <a:srgbClr val="222222"/>
                </a:solidFill>
                <a:latin typeface="Times New Roman" pitchFamily="18" charset="0"/>
                <a:ea typeface="Arial"/>
                <a:cs typeface="Times New Roman" pitchFamily="18" charset="0"/>
                <a:sym typeface="Arial"/>
              </a:rPr>
              <a:t>Điều kiện về thực hành </a:t>
            </a:r>
            <a:r>
              <a:rPr lang="en-US" sz="2600" smtClean="0">
                <a:solidFill>
                  <a:srgbClr val="222222"/>
                </a:solidFill>
                <a:latin typeface="Times New Roman" pitchFamily="18" charset="0"/>
                <a:ea typeface="Arial"/>
                <a:cs typeface="Times New Roman" pitchFamily="18" charset="0"/>
                <a:sym typeface="Arial"/>
              </a:rPr>
              <a:t>KBCB </a:t>
            </a:r>
            <a:r>
              <a:rPr lang="vi-VN" sz="2600" smtClean="0">
                <a:solidFill>
                  <a:srgbClr val="222222"/>
                </a:solidFill>
                <a:latin typeface="Times New Roman" pitchFamily="18" charset="0"/>
                <a:ea typeface="Arial"/>
                <a:cs typeface="Times New Roman" pitchFamily="18" charset="0"/>
                <a:sym typeface="Arial"/>
              </a:rPr>
              <a:t>để cấp mới </a:t>
            </a:r>
            <a:r>
              <a:rPr lang="en-US" sz="2600" smtClean="0">
                <a:solidFill>
                  <a:srgbClr val="222222"/>
                </a:solidFill>
                <a:latin typeface="Times New Roman" pitchFamily="18" charset="0"/>
                <a:ea typeface="Arial"/>
                <a:cs typeface="Times New Roman" pitchFamily="18" charset="0"/>
                <a:sym typeface="Arial"/>
              </a:rPr>
              <a:t>GPHN </a:t>
            </a:r>
            <a:r>
              <a:rPr lang="vi-VN" sz="2600" smtClean="0">
                <a:solidFill>
                  <a:srgbClr val="222222"/>
                </a:solidFill>
                <a:latin typeface="Times New Roman" pitchFamily="18" charset="0"/>
                <a:ea typeface="Arial"/>
                <a:cs typeface="Times New Roman" pitchFamily="18" charset="0"/>
                <a:sym typeface="Arial"/>
              </a:rPr>
              <a:t>trong giai đoạn chuyển tiếp thực hiện theo quy định tại Điều 129 Nghị định số 96/2023/NĐ-CP.</a:t>
            </a:r>
            <a:endParaRPr lang="en-US" sz="2600">
              <a:latin typeface="Times New Roman" pitchFamily="18" charset="0"/>
              <a:cs typeface="Times New Roman"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2109" y="318655"/>
            <a:ext cx="10654146" cy="5486117"/>
          </a:xfrm>
          <a:prstGeom prst="rect">
            <a:avLst/>
          </a:prstGeom>
        </p:spPr>
        <p:txBody>
          <a:bodyPr wrap="square">
            <a:spAutoFit/>
          </a:bodyPr>
          <a:lstStyle/>
          <a:p>
            <a:r>
              <a:rPr lang="en-US" sz="2650" b="1" smtClean="0">
                <a:solidFill>
                  <a:srgbClr val="FF0000"/>
                </a:solidFill>
                <a:latin typeface="Times New Roman" pitchFamily="18" charset="0"/>
                <a:cs typeface="Times New Roman" pitchFamily="18" charset="0"/>
              </a:rPr>
              <a:t>Điều 125. Quy trình cấp giấy phép hành nghề khám bệnh, chữa bệnh</a:t>
            </a:r>
            <a:endParaRPr lang="en-US" sz="2650" smtClean="0">
              <a:solidFill>
                <a:srgbClr val="FF0000"/>
              </a:solidFill>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1. Sau khi có văn bằng tốt nghiệp thuộc lĩnh vực sức khỏe sẽ được lựa chọn1 trong 3 phương án liên quan đến cấp GPHN như sau:</a:t>
            </a:r>
          </a:p>
          <a:p>
            <a:pPr algn="just"/>
            <a:r>
              <a:rPr lang="en-US" sz="2700" smtClean="0">
                <a:solidFill>
                  <a:srgbClr val="FF0000"/>
                </a:solidFill>
                <a:latin typeface="Times New Roman" pitchFamily="18" charset="0"/>
                <a:cs typeface="Times New Roman" pitchFamily="18" charset="0"/>
              </a:rPr>
              <a:t>a) Đề nghị cấp mới GPHN</a:t>
            </a:r>
            <a:r>
              <a:rPr lang="en-US" sz="2700" smtClean="0">
                <a:latin typeface="Times New Roman" pitchFamily="18" charset="0"/>
                <a:cs typeface="Times New Roman" pitchFamily="18" charset="0"/>
              </a:rPr>
              <a:t>, nhưng phải hoàn thành việc thực hành theo quy định tại Điều 129 Nghị định này. (</a:t>
            </a:r>
            <a:r>
              <a:rPr lang="en-US" sz="2700" smtClean="0">
                <a:solidFill>
                  <a:srgbClr val="FF0000"/>
                </a:solidFill>
                <a:latin typeface="Times New Roman" pitchFamily="18" charset="0"/>
                <a:cs typeface="Times New Roman" pitchFamily="18" charset="0"/>
              </a:rPr>
              <a:t>Điều 129: Người bắt đầu thực hành từ ngày 01/01/2024 thực hiện theo quy định tại Mục 1 Chương II Nghị định này (BS</a:t>
            </a:r>
            <a:r>
              <a:rPr lang="en-US" sz="2700" smtClean="0">
                <a:latin typeface="Times New Roman" pitchFamily="18" charset="0"/>
                <a:cs typeface="Times New Roman" pitchFamily="18" charset="0"/>
              </a:rPr>
              <a:t> là 12 tháng,  y sỹ là 09 tháng, Điều dưỡng, hộ sinh, kỹ thuật y, DDLS, CCV ngoại viện là 06 tháng, tâm lý lâm sàng là 09 tháng).</a:t>
            </a:r>
            <a:r>
              <a:rPr lang="en-US" sz="2700" smtClean="0">
                <a:solidFill>
                  <a:srgbClr val="FF0000"/>
                </a:solidFill>
                <a:latin typeface="Times New Roman" pitchFamily="18" charset="0"/>
                <a:cs typeface="Times New Roman" pitchFamily="18" charset="0"/>
              </a:rPr>
              <a:t> </a:t>
            </a:r>
          </a:p>
          <a:p>
            <a:pPr algn="just"/>
            <a:r>
              <a:rPr lang="en-US" sz="2700" smtClean="0">
                <a:latin typeface="Times New Roman" pitchFamily="18" charset="0"/>
                <a:cs typeface="Times New Roman" pitchFamily="18" charset="0"/>
              </a:rPr>
              <a:t>b) Tiếp tục học chuyên khoa, khi có VB được đề nghị cấp mới GPHN với phạm vi hành nghề chuyên khoa (có VBCK không phải thực hành )</a:t>
            </a:r>
          </a:p>
          <a:p>
            <a:pPr algn="just"/>
            <a:r>
              <a:rPr lang="en-US" sz="2700" smtClean="0">
                <a:latin typeface="Times New Roman" pitchFamily="18" charset="0"/>
                <a:cs typeface="Times New Roman" pitchFamily="18" charset="0"/>
              </a:rPr>
              <a:t>c) Tiếp tục học thạc sỹ, tiến sỹ lĩnh vực KCB </a:t>
            </a:r>
            <a:r>
              <a:rPr lang="en-US" sz="2700" smtClean="0">
                <a:solidFill>
                  <a:srgbClr val="FF0000"/>
                </a:solidFill>
                <a:latin typeface="Times New Roman" pitchFamily="18" charset="0"/>
                <a:cs typeface="Times New Roman" pitchFamily="18" charset="0"/>
              </a:rPr>
              <a:t>tại các cơ sở đào tạo nước ngoài,</a:t>
            </a:r>
            <a:r>
              <a:rPr lang="en-US" sz="2700" smtClean="0">
                <a:latin typeface="Times New Roman" pitchFamily="18" charset="0"/>
                <a:cs typeface="Times New Roman" pitchFamily="18" charset="0"/>
              </a:rPr>
              <a:t> khi có bằng được đề nghị cấp mới GPHN với phạm vi hành nghề chuyên khoa, nhưng phải thực hành theo quy định tại Điều 129</a:t>
            </a:r>
            <a:endParaRPr lang="en-US" sz="260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9490"/>
            <a:ext cx="10515600" cy="623455"/>
          </a:xfrm>
        </p:spPr>
        <p:txBody>
          <a:bodyPr>
            <a:normAutofit fontScale="90000"/>
          </a:bodyPr>
          <a:lstStyle/>
          <a:p>
            <a:r>
              <a:rPr lang="de-DE" sz="2900" b="1" smtClean="0">
                <a:solidFill>
                  <a:srgbClr val="002060"/>
                </a:solidFill>
                <a:latin typeface="Calibri" panose="020F0502020204030204" pitchFamily="34" charset="0"/>
                <a:cs typeface="Calibri" panose="020F0502020204030204" pitchFamily="34" charset="0"/>
              </a:rPr>
              <a:t/>
            </a:r>
            <a:br>
              <a:rPr lang="de-DE" sz="2900" b="1" smtClean="0">
                <a:solidFill>
                  <a:srgbClr val="002060"/>
                </a:solidFill>
                <a:latin typeface="Calibri" panose="020F0502020204030204" pitchFamily="34" charset="0"/>
                <a:cs typeface="Calibri" panose="020F0502020204030204" pitchFamily="34" charset="0"/>
              </a:rPr>
            </a:br>
            <a:r>
              <a:rPr lang="de-DE" sz="2900" b="1" smtClean="0">
                <a:solidFill>
                  <a:srgbClr val="002060"/>
                </a:solidFill>
                <a:latin typeface="Calibri" panose="020F0502020204030204" pitchFamily="34" charset="0"/>
                <a:cs typeface="Calibri" panose="020F0502020204030204" pitchFamily="34" charset="0"/>
              </a:rPr>
              <a:t/>
            </a:r>
            <a:br>
              <a:rPr lang="de-DE" sz="2900" b="1" smtClean="0">
                <a:solidFill>
                  <a:srgbClr val="002060"/>
                </a:solidFill>
                <a:latin typeface="Calibri" panose="020F0502020204030204" pitchFamily="34" charset="0"/>
                <a:cs typeface="Calibri" panose="020F0502020204030204" pitchFamily="34" charset="0"/>
              </a:rPr>
            </a:br>
            <a:r>
              <a:rPr lang="de-DE" sz="2900" b="1" smtClean="0">
                <a:solidFill>
                  <a:srgbClr val="002060"/>
                </a:solidFill>
                <a:latin typeface="Calibri" panose="020F0502020204030204" pitchFamily="34" charset="0"/>
                <a:cs typeface="Calibri" panose="020F0502020204030204" pitchFamily="34" charset="0"/>
              </a:rPr>
              <a:t>Điều 7. Các hành vi bị nghiêm cấm trong hoạt động </a:t>
            </a:r>
            <a:r>
              <a:rPr lang="vi-VN" sz="2900" b="1" smtClean="0">
                <a:solidFill>
                  <a:srgbClr val="002060"/>
                </a:solidFill>
                <a:latin typeface="Calibri" panose="020F0502020204030204" pitchFamily="34" charset="0"/>
                <a:cs typeface="Calibri" panose="020F0502020204030204" pitchFamily="34" charset="0"/>
              </a:rPr>
              <a:t>KCB (tt)</a:t>
            </a:r>
            <a:r>
              <a:rPr lang="vi-VN" b="1" smtClean="0">
                <a:solidFill>
                  <a:srgbClr val="002060"/>
                </a:solidFill>
                <a:latin typeface="Calibri" panose="020F0502020204030204" pitchFamily="34" charset="0"/>
                <a:cs typeface="Calibri" panose="020F0502020204030204" pitchFamily="34" charset="0"/>
              </a:rPr>
              <a:t/>
            </a:r>
            <a:br>
              <a:rPr lang="vi-VN" b="1" smtClean="0">
                <a:solidFill>
                  <a:srgbClr val="002060"/>
                </a:solidFill>
                <a:latin typeface="Calibri" panose="020F0502020204030204" pitchFamily="34" charset="0"/>
                <a:cs typeface="Calibri" panose="020F0502020204030204" pitchFamily="34" charset="0"/>
              </a:rPr>
            </a:br>
            <a:endParaRPr lang="en-US"/>
          </a:p>
        </p:txBody>
      </p:sp>
      <p:sp>
        <p:nvSpPr>
          <p:cNvPr id="3" name="Content Placeholder 2"/>
          <p:cNvSpPr>
            <a:spLocks noGrp="1"/>
          </p:cNvSpPr>
          <p:nvPr>
            <p:ph idx="1"/>
          </p:nvPr>
        </p:nvSpPr>
        <p:spPr>
          <a:xfrm>
            <a:off x="838200" y="1316181"/>
            <a:ext cx="10515600" cy="5001491"/>
          </a:xfrm>
        </p:spPr>
        <p:txBody>
          <a:bodyPr>
            <a:normAutofit fontScale="85000" lnSpcReduction="10000"/>
          </a:bodyPr>
          <a:lstStyle/>
          <a:p>
            <a:pPr algn="just">
              <a:buNone/>
            </a:pPr>
            <a:r>
              <a:rPr lang="en-US" sz="3200" smtClean="0">
                <a:latin typeface="Times New Roman" pitchFamily="18" charset="0"/>
                <a:cs typeface="Times New Roman" pitchFamily="18" charset="0"/>
              </a:rPr>
              <a:t>12. Sử dụng rượu, bia và đồ uống có cồn khác, ma túy, thuốc lá tại cơ sở KCB hoặc trong khi khám bệnh, chữa bệnh.</a:t>
            </a:r>
          </a:p>
          <a:p>
            <a:pPr algn="just">
              <a:buNone/>
            </a:pPr>
            <a:r>
              <a:rPr lang="en-US" sz="3200" smtClean="0">
                <a:latin typeface="Times New Roman" pitchFamily="18" charset="0"/>
                <a:cs typeface="Times New Roman" pitchFamily="18" charset="0"/>
              </a:rPr>
              <a:t>13. Sử dụng hình thức mê tín, dị đoan trong khám bệnh, chữa bệnh.</a:t>
            </a:r>
          </a:p>
          <a:p>
            <a:pPr algn="just">
              <a:buNone/>
            </a:pPr>
            <a:r>
              <a:rPr lang="en-US" sz="3200" smtClean="0">
                <a:latin typeface="Times New Roman" pitchFamily="18" charset="0"/>
                <a:cs typeface="Times New Roman" pitchFamily="18" charset="0"/>
              </a:rPr>
              <a:t>14. Từ chối tham gia hoạt động KCB khi có thiên tai, thảm họa, dịch bệnh truyền nhiễm thuộc nhóm A hoặc tình trạng khẩn cấp theo quyết định huy động, điều động của cơ quan, người có thẩm quyền, trừ trường hợp quy định tại điểm a và điểm b khoản 3 Điều 47 của Luật này.</a:t>
            </a:r>
          </a:p>
          <a:p>
            <a:pPr algn="just">
              <a:buNone/>
            </a:pPr>
            <a:r>
              <a:rPr lang="en-US" sz="3200" smtClean="0">
                <a:latin typeface="Times New Roman" pitchFamily="18" charset="0"/>
                <a:cs typeface="Times New Roman" pitchFamily="18" charset="0"/>
              </a:rPr>
              <a:t>15. Cơ sở KCB cung cấp dịch vụ KCB khi :</a:t>
            </a:r>
          </a:p>
          <a:p>
            <a:pPr algn="just">
              <a:buNone/>
            </a:pPr>
            <a:r>
              <a:rPr lang="en-US" sz="3200" smtClean="0">
                <a:latin typeface="Times New Roman" pitchFamily="18" charset="0"/>
                <a:cs typeface="Times New Roman" pitchFamily="18" charset="0"/>
              </a:rPr>
              <a:t>a) Không có giấy phép hoạt động;  b) Đang trong thời gian bị đình chỉ hoạt động; c) Không đúng phạm vi hoạt động chuyên môn cho phép, trừ trường hợp cấp cứu hoặc thực hiện KCB theo quyết định huy động, điều động của cơ quan, người có thẩm quyền khi xảy ra thiên tai, thảm họa, dịch bệnh truyền nhiễm thuộc nhóm A hoặc tình trạng khẩn cấp.</a:t>
            </a:r>
          </a:p>
          <a:p>
            <a:endParaRPr 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2109" y="751344"/>
            <a:ext cx="10474036" cy="4832092"/>
          </a:xfrm>
          <a:prstGeom prst="rect">
            <a:avLst/>
          </a:prstGeom>
        </p:spPr>
        <p:txBody>
          <a:bodyPr wrap="square">
            <a:spAutoFit/>
          </a:bodyPr>
          <a:lstStyle/>
          <a:p>
            <a:r>
              <a:rPr lang="en-US" sz="2800" b="1" smtClean="0">
                <a:latin typeface="Times New Roman" pitchFamily="18" charset="0"/>
                <a:cs typeface="Times New Roman" pitchFamily="18" charset="0"/>
              </a:rPr>
              <a:t>Điều 125. Quy trình cấp GPHN (tiếp)</a:t>
            </a:r>
          </a:p>
          <a:p>
            <a:pPr algn="just"/>
            <a:r>
              <a:rPr lang="en-US" sz="2800" smtClean="0">
                <a:latin typeface="Times New Roman" pitchFamily="18" charset="0"/>
                <a:cs typeface="Times New Roman" pitchFamily="18" charset="0"/>
              </a:rPr>
              <a:t>2. Người đã được cấp GPHN theo quy định tại điểm a khoản 1 Điều này hoặc đã có Chứng chỉ hành nghề được cấp trước ngày 01/01/2024, nếu tiếp tục đi học CK:</a:t>
            </a:r>
          </a:p>
          <a:p>
            <a:pPr algn="just"/>
            <a:r>
              <a:rPr lang="en-US" sz="2800" smtClean="0">
                <a:latin typeface="Times New Roman" pitchFamily="18" charset="0"/>
                <a:cs typeface="Times New Roman" pitchFamily="18" charset="0"/>
              </a:rPr>
              <a:t>a) Có văn bằng CK thì được điều chỉnh GPHN với phạm vi hành nghề chuyên khoa </a:t>
            </a:r>
            <a:r>
              <a:rPr lang="en-US" sz="2800" smtClean="0">
                <a:solidFill>
                  <a:srgbClr val="FF0000"/>
                </a:solidFill>
                <a:latin typeface="Times New Roman" pitchFamily="18" charset="0"/>
                <a:cs typeface="Times New Roman" pitchFamily="18" charset="0"/>
              </a:rPr>
              <a:t>mà không phải thực hành</a:t>
            </a:r>
            <a:r>
              <a:rPr lang="en-US" sz="2800" smtClean="0">
                <a:latin typeface="Times New Roman" pitchFamily="18" charset="0"/>
                <a:cs typeface="Times New Roman" pitchFamily="18" charset="0"/>
              </a:rPr>
              <a:t>;</a:t>
            </a:r>
          </a:p>
          <a:p>
            <a:pPr algn="just"/>
            <a:r>
              <a:rPr lang="en-US" sz="2800" smtClean="0">
                <a:latin typeface="Times New Roman" pitchFamily="18" charset="0"/>
                <a:cs typeface="Times New Roman" pitchFamily="18" charset="0"/>
              </a:rPr>
              <a:t>b) Có chứng chỉ </a:t>
            </a:r>
            <a:r>
              <a:rPr lang="en-US" sz="2800" smtClean="0">
                <a:solidFill>
                  <a:srgbClr val="FF0000"/>
                </a:solidFill>
                <a:latin typeface="Times New Roman" pitchFamily="18" charset="0"/>
                <a:cs typeface="Times New Roman" pitchFamily="18" charset="0"/>
              </a:rPr>
              <a:t>chuyên khoa cơ bản </a:t>
            </a:r>
            <a:r>
              <a:rPr lang="en-US" sz="2800" smtClean="0">
                <a:latin typeface="Times New Roman" pitchFamily="18" charset="0"/>
                <a:cs typeface="Times New Roman" pitchFamily="18" charset="0"/>
              </a:rPr>
              <a:t>thì phải thực hành chuyên khoa tương ứng với chuyên khoa đã được đào tạo ghi trên chứng chỉ CKCB đảm bảo tổng thời gian đào tạo và thực hành đủ 18 tháng (xác định theo thời điểm bắt đầu đào tạo CKCB) và được điều chỉnh GPHN với phạm vi hành nghề CK.</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0545" y="471055"/>
            <a:ext cx="10404764" cy="6124754"/>
          </a:xfrm>
          <a:prstGeom prst="rect">
            <a:avLst/>
          </a:prstGeom>
        </p:spPr>
        <p:txBody>
          <a:bodyPr wrap="square">
            <a:spAutoFit/>
          </a:bodyPr>
          <a:lstStyle/>
          <a:p>
            <a:pPr algn="just"/>
            <a:r>
              <a:rPr lang="en-US" sz="2800" smtClean="0">
                <a:solidFill>
                  <a:srgbClr val="FF0000"/>
                </a:solidFill>
                <a:latin typeface="Times New Roman" pitchFamily="18" charset="0"/>
                <a:cs typeface="Times New Roman" pitchFamily="18" charset="0"/>
              </a:rPr>
              <a:t>Lưu ý: Chứng chỉ chuyên khoa cơ bản phải thỏa mãn các điều kiện:</a:t>
            </a:r>
          </a:p>
          <a:p>
            <a:pPr marL="514350" indent="-514350" algn="just">
              <a:buAutoNum type="arabicPeriod"/>
            </a:pPr>
            <a:r>
              <a:rPr lang="vi-VN" sz="2800" smtClean="0">
                <a:latin typeface="Times New Roman" pitchFamily="18" charset="0"/>
                <a:cs typeface="Times New Roman" pitchFamily="18" charset="0"/>
              </a:rPr>
              <a:t>Tên chứng chỉ phải đúng chính xác với quy định của </a:t>
            </a:r>
            <a:r>
              <a:rPr lang="en-US" sz="2800" smtClean="0">
                <a:latin typeface="Times New Roman" pitchFamily="18" charset="0"/>
                <a:cs typeface="Times New Roman" pitchFamily="18" charset="0"/>
              </a:rPr>
              <a:t>N</a:t>
            </a:r>
            <a:r>
              <a:rPr lang="vi-VN" sz="2800" smtClean="0">
                <a:latin typeface="Times New Roman" pitchFamily="18" charset="0"/>
                <a:cs typeface="Times New Roman" pitchFamily="18" charset="0"/>
              </a:rPr>
              <a:t>ghị định: </a:t>
            </a:r>
            <a:r>
              <a:rPr lang="vi-VN" sz="2800" b="1" smtClean="0">
                <a:latin typeface="Times New Roman" pitchFamily="18" charset="0"/>
                <a:cs typeface="Times New Roman" pitchFamily="18" charset="0"/>
              </a:rPr>
              <a:t>“chứng chỉ đào tạo chuyên khoa cơ bản”</a:t>
            </a:r>
            <a:endParaRPr lang="en-US" sz="2800" b="1" smtClean="0">
              <a:latin typeface="Times New Roman" pitchFamily="18" charset="0"/>
              <a:cs typeface="Times New Roman" pitchFamily="18" charset="0"/>
            </a:endParaRPr>
          </a:p>
          <a:p>
            <a:pPr marL="514350" indent="-514350" algn="just"/>
            <a:r>
              <a:rPr lang="vi-VN" sz="2800" smtClean="0">
                <a:latin typeface="Times New Roman" pitchFamily="18" charset="0"/>
                <a:cs typeface="Times New Roman" pitchFamily="18" charset="0"/>
              </a:rPr>
              <a:t>2. Thời gian bắt đầu đào tạo </a:t>
            </a:r>
            <a:r>
              <a:rPr lang="vi-VN" sz="2800" b="1" smtClean="0">
                <a:latin typeface="Times New Roman" pitchFamily="18" charset="0"/>
                <a:cs typeface="Times New Roman" pitchFamily="18" charset="0"/>
              </a:rPr>
              <a:t>từ sau 01/01/2024 </a:t>
            </a:r>
            <a:r>
              <a:rPr lang="vi-VN" sz="2800" smtClean="0">
                <a:latin typeface="Times New Roman" pitchFamily="18" charset="0"/>
                <a:cs typeface="Times New Roman" pitchFamily="18" charset="0"/>
              </a:rPr>
              <a:t>(ngày </a:t>
            </a:r>
            <a:r>
              <a:rPr lang="en-US" sz="2800" smtClean="0">
                <a:latin typeface="Times New Roman" pitchFamily="18" charset="0"/>
                <a:cs typeface="Times New Roman" pitchFamily="18" charset="0"/>
              </a:rPr>
              <a:t>N</a:t>
            </a:r>
            <a:r>
              <a:rPr lang="vi-VN" sz="2800" smtClean="0">
                <a:latin typeface="Times New Roman" pitchFamily="18" charset="0"/>
                <a:cs typeface="Times New Roman" pitchFamily="18" charset="0"/>
              </a:rPr>
              <a:t>ghị định có hiệu lực)</a:t>
            </a:r>
            <a:endParaRPr lang="en-US" sz="2800" smtClean="0">
              <a:latin typeface="Times New Roman" pitchFamily="18" charset="0"/>
              <a:cs typeface="Times New Roman" pitchFamily="18" charset="0"/>
            </a:endParaRPr>
          </a:p>
          <a:p>
            <a:pPr marL="514350" indent="-514350" algn="just"/>
            <a:r>
              <a:rPr lang="vi-VN" sz="2800" smtClean="0">
                <a:latin typeface="Times New Roman" pitchFamily="18" charset="0"/>
                <a:cs typeface="Times New Roman" pitchFamily="18" charset="0"/>
              </a:rPr>
              <a:t>3. Cơ sở đào tạo phải đáp ứng điều kiện và thực hiện đủ các yêu cầu quy định tại điều 128 nghị định 96 </a:t>
            </a:r>
            <a:endParaRPr lang="en-US" sz="2800" smtClean="0">
              <a:latin typeface="Times New Roman" pitchFamily="18" charset="0"/>
              <a:cs typeface="Times New Roman" pitchFamily="18" charset="0"/>
            </a:endParaRPr>
          </a:p>
          <a:p>
            <a:pPr marL="514350" indent="-514350" algn="just"/>
            <a:r>
              <a:rPr lang="vi-VN" sz="2800" smtClean="0">
                <a:latin typeface="Times New Roman" pitchFamily="18" charset="0"/>
                <a:cs typeface="Times New Roman" pitchFamily="18" charset="0"/>
              </a:rPr>
              <a:t>4. Chứng chỉ đào tạo chuyên khoa cơ bản có </a:t>
            </a:r>
            <a:r>
              <a:rPr lang="vi-VN" sz="2800" b="1" smtClean="0">
                <a:latin typeface="Times New Roman" pitchFamily="18" charset="0"/>
                <a:cs typeface="Times New Roman" pitchFamily="18" charset="0"/>
              </a:rPr>
              <a:t>thời điểm bắt đầu đào tạo sau ngày được cấp giấy phép hành nghề hoặc chứng chỉ hành nghề hoặc điều chỉnh giấy phép hành nghề.</a:t>
            </a:r>
            <a:r>
              <a:rPr lang="en-US" sz="2800" b="1" smtClean="0">
                <a:latin typeface="Times New Roman" pitchFamily="18" charset="0"/>
                <a:cs typeface="Times New Roman" pitchFamily="18" charset="0"/>
              </a:rPr>
              <a:t> </a:t>
            </a:r>
          </a:p>
          <a:p>
            <a:pPr algn="just"/>
            <a:r>
              <a:rPr lang="en-US" sz="2800" smtClean="0">
                <a:latin typeface="Times New Roman" pitchFamily="18" charset="0"/>
                <a:cs typeface="Times New Roman" pitchFamily="18" charset="0"/>
              </a:rPr>
              <a:t>c) Tiếp tục học thạc sỹ, tiến sỹ lĩnh vực KCB </a:t>
            </a:r>
            <a:r>
              <a:rPr lang="en-US" sz="2800" smtClean="0">
                <a:solidFill>
                  <a:srgbClr val="FF0000"/>
                </a:solidFill>
                <a:latin typeface="Times New Roman" pitchFamily="18" charset="0"/>
                <a:cs typeface="Times New Roman" pitchFamily="18" charset="0"/>
              </a:rPr>
              <a:t>tại các cơ sở đào tạo nước ngoài, </a:t>
            </a:r>
            <a:r>
              <a:rPr lang="en-US" sz="2800" smtClean="0">
                <a:latin typeface="Times New Roman" pitchFamily="18" charset="0"/>
                <a:cs typeface="Times New Roman" pitchFamily="18" charset="0"/>
              </a:rPr>
              <a:t>được điều chỉnh GPHN với phạm vi hành nghề chuyên khoa, </a:t>
            </a:r>
            <a:r>
              <a:rPr lang="en-US" sz="2800" smtClean="0">
                <a:solidFill>
                  <a:srgbClr val="FF0000"/>
                </a:solidFill>
                <a:latin typeface="Times New Roman" pitchFamily="18" charset="0"/>
                <a:cs typeface="Times New Roman" pitchFamily="18" charset="0"/>
              </a:rPr>
              <a:t>nhưng phải thực hành CK được đào tạo với thời gian như bác sỹ (12 tháng)</a:t>
            </a:r>
            <a:r>
              <a:rPr lang="en-US" sz="2800" smtClean="0">
                <a:latin typeface="Times New Roman" pitchFamily="18" charset="0"/>
                <a:cs typeface="Times New Roman" pitchFamily="18" charset="0"/>
              </a:rPr>
              <a:t>.</a:t>
            </a:r>
            <a:endParaRPr lang="en-US" sz="2800" b="1" smtClean="0">
              <a:latin typeface="Times New Roman" pitchFamily="18" charset="0"/>
              <a:cs typeface="Times New Roman" pitchFamily="18"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5236" y="290945"/>
            <a:ext cx="10709563" cy="5909310"/>
          </a:xfrm>
          <a:prstGeom prst="rect">
            <a:avLst/>
          </a:prstGeom>
        </p:spPr>
        <p:txBody>
          <a:bodyPr wrap="square">
            <a:spAutoFit/>
          </a:bodyPr>
          <a:lstStyle/>
          <a:p>
            <a:r>
              <a:rPr lang="en-US" sz="2700" b="1" smtClean="0">
                <a:latin typeface="Times New Roman" pitchFamily="18" charset="0"/>
                <a:cs typeface="Times New Roman" pitchFamily="18" charset="0"/>
              </a:rPr>
              <a:t>Điều 125. Quy trình cấp GPHN (tiếp)</a:t>
            </a:r>
          </a:p>
          <a:p>
            <a:pPr algn="just"/>
            <a:r>
              <a:rPr lang="en-US" sz="2700" smtClean="0">
                <a:latin typeface="Times New Roman" pitchFamily="18" charset="0"/>
                <a:cs typeface="Times New Roman" pitchFamily="18" charset="0"/>
              </a:rPr>
              <a:t>3. Người HN tham gia các khóa đào tạo và được cấp chứng chỉ đào tạo KTCM theo quy định tại khoản 3 Điều 128 Nghị định này hoặc chứng chỉ hoặc giấy chứng nhận (bao gồm cả các chứng chỉ, giấy chứng nhận được cấp trước ngày 01/01/2024) chưa có trong phạm vi hành nghề đã được cấp </a:t>
            </a:r>
            <a:r>
              <a:rPr lang="en-US" sz="2700" smtClean="0">
                <a:solidFill>
                  <a:srgbClr val="FF0000"/>
                </a:solidFill>
                <a:latin typeface="Times New Roman" pitchFamily="18" charset="0"/>
                <a:cs typeface="Times New Roman" pitchFamily="18" charset="0"/>
              </a:rPr>
              <a:t>thì không phải điều chỉnh PVHN </a:t>
            </a:r>
            <a:r>
              <a:rPr lang="en-US" sz="2700" smtClean="0">
                <a:latin typeface="Times New Roman" pitchFamily="18" charset="0"/>
                <a:cs typeface="Times New Roman" pitchFamily="18" charset="0"/>
              </a:rPr>
              <a:t>mà căn cứ chứng nhận đào tạo KTCM do cơ sở đào tạo hợp pháp cấp và năng lực thực hiện KTCM của người hành nghề, </a:t>
            </a:r>
            <a:r>
              <a:rPr lang="en-US" sz="2700" smtClean="0">
                <a:solidFill>
                  <a:srgbClr val="FF0000"/>
                </a:solidFill>
                <a:latin typeface="Times New Roman" pitchFamily="18" charset="0"/>
                <a:cs typeface="Times New Roman" pitchFamily="18" charset="0"/>
              </a:rPr>
              <a:t>người PTCMKT của cơ sở KCB quyết định việc cho phép người HN thực hiện kỹ thuật đã được đào tạo bằng văn bản.</a:t>
            </a:r>
          </a:p>
          <a:p>
            <a:pPr algn="just"/>
            <a:r>
              <a:rPr lang="en-US" sz="2700" smtClean="0">
                <a:latin typeface="Times New Roman" pitchFamily="18" charset="0"/>
                <a:cs typeface="Times New Roman" pitchFamily="18" charset="0"/>
              </a:rPr>
              <a:t>Nếu người hành nghề được CGKT đối với kỹ thuật chưa có trong PVHN đã được cấp </a:t>
            </a:r>
            <a:r>
              <a:rPr lang="en-US" sz="2700" smtClean="0">
                <a:solidFill>
                  <a:srgbClr val="FF0000"/>
                </a:solidFill>
                <a:latin typeface="Times New Roman" pitchFamily="18" charset="0"/>
                <a:cs typeface="Times New Roman" pitchFamily="18" charset="0"/>
              </a:rPr>
              <a:t>thì không phải thực hiện thủ tục điều chỉnh phạm vi hành nghề </a:t>
            </a:r>
            <a:r>
              <a:rPr lang="en-US" sz="2700" smtClean="0">
                <a:latin typeface="Times New Roman" pitchFamily="18" charset="0"/>
                <a:cs typeface="Times New Roman" pitchFamily="18" charset="0"/>
              </a:rPr>
              <a:t>mà căn cứ chứng nhận đủ năng lực thực hiện kỹ thuật, </a:t>
            </a:r>
            <a:r>
              <a:rPr lang="en-US" sz="2700" smtClean="0">
                <a:solidFill>
                  <a:srgbClr val="FF0000"/>
                </a:solidFill>
                <a:latin typeface="Times New Roman" pitchFamily="18" charset="0"/>
                <a:cs typeface="Times New Roman" pitchFamily="18" charset="0"/>
              </a:rPr>
              <a:t>người PTCMKT của cơ sở KCB quyết định</a:t>
            </a:r>
            <a:r>
              <a:rPr lang="en-US" sz="2700" smtClean="0">
                <a:latin typeface="Times New Roman" pitchFamily="18" charset="0"/>
                <a:cs typeface="Times New Roman" pitchFamily="18" charset="0"/>
              </a:rPr>
              <a:t> việc cho phép người hành nghề thực hiện kỹ thuật đã được chuyển giao bằng văn bản.</a:t>
            </a:r>
            <a:endParaRPr lang="en-US" b="1" smtClean="0">
              <a:latin typeface="Times New Roman" pitchFamily="18" charset="0"/>
              <a:cs typeface="Times New Roman"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387927"/>
            <a:ext cx="10460182" cy="5493812"/>
          </a:xfrm>
          <a:prstGeom prst="rect">
            <a:avLst/>
          </a:prstGeom>
        </p:spPr>
        <p:txBody>
          <a:bodyPr wrap="square">
            <a:spAutoFit/>
          </a:bodyPr>
          <a:lstStyle/>
          <a:p>
            <a:r>
              <a:rPr lang="en-US" sz="2700" b="1" smtClean="0">
                <a:latin typeface="Times New Roman" pitchFamily="18" charset="0"/>
                <a:cs typeface="Times New Roman" pitchFamily="18" charset="0"/>
              </a:rPr>
              <a:t>Điều 125. Quy trình cấp GPHN (tiếp)</a:t>
            </a:r>
          </a:p>
          <a:p>
            <a:pPr algn="just"/>
            <a:r>
              <a:rPr lang="en-US" sz="2700" smtClean="0">
                <a:latin typeface="Times New Roman" pitchFamily="18" charset="0"/>
                <a:cs typeface="Times New Roman" pitchFamily="18" charset="0"/>
              </a:rPr>
              <a:t>4. Người được cấp văn bằng chuyên khoa theo quy định tại điểm b khoản 1 Điều này </a:t>
            </a:r>
            <a:r>
              <a:rPr lang="en-US" sz="2700" smtClean="0">
                <a:solidFill>
                  <a:srgbClr val="FF0000"/>
                </a:solidFill>
                <a:latin typeface="Times New Roman" pitchFamily="18" charset="0"/>
                <a:cs typeface="Times New Roman" pitchFamily="18" charset="0"/>
              </a:rPr>
              <a:t>nhưng không nộp hồ sơ đề nghị cấp mới GPHN trong vòng 24 tháng kể từ ngày được cấp VBCK thì phải thực hành lại về chuyên khoa đó đủ thời gian theo quy định  để cấp mới GPHN.</a:t>
            </a:r>
          </a:p>
          <a:p>
            <a:pPr algn="just"/>
            <a:r>
              <a:rPr lang="en-US" sz="2700" smtClean="0">
                <a:latin typeface="Times New Roman" pitchFamily="18" charset="0"/>
                <a:cs typeface="Times New Roman" pitchFamily="18" charset="0"/>
              </a:rPr>
              <a:t>5. Nếu đã được cấp văn bằng chuyên khoa theo quy định tại điểm a khoản 2 Điều này </a:t>
            </a:r>
            <a:r>
              <a:rPr lang="en-US" sz="2700" smtClean="0">
                <a:solidFill>
                  <a:srgbClr val="FF0000"/>
                </a:solidFill>
                <a:latin typeface="Times New Roman" pitchFamily="18" charset="0"/>
                <a:cs typeface="Times New Roman" pitchFamily="18" charset="0"/>
              </a:rPr>
              <a:t>nhưng không nộp hồ sơ đề nghị điều chỉnh GPHN trong vòng 24 tháng kể từ ngày được cấp văn bằng thì phải thực hành lại về chuyên khoa đó đủ thời gian theo quy định.</a:t>
            </a:r>
          </a:p>
          <a:p>
            <a:pPr algn="just"/>
            <a:r>
              <a:rPr lang="en-US" sz="2700" smtClean="0">
                <a:latin typeface="Times New Roman" pitchFamily="18" charset="0"/>
                <a:cs typeface="Times New Roman" pitchFamily="18" charset="0"/>
              </a:rPr>
              <a:t>6. Nếu đã được cấp chứng chỉ chuyên khoa cơ bản, đã có XN thực hành  </a:t>
            </a:r>
            <a:r>
              <a:rPr lang="en-US" sz="2700" smtClean="0">
                <a:solidFill>
                  <a:srgbClr val="FF0000"/>
                </a:solidFill>
                <a:latin typeface="Times New Roman" pitchFamily="18" charset="0"/>
                <a:cs typeface="Times New Roman" pitchFamily="18" charset="0"/>
              </a:rPr>
              <a:t>nhưng không nộp hồ sơ đề nghị điều chỉnh GPHN trong vòng 24 tháng kể từ ngày hoàn thành thực hành thì phải thực hành lại về chuyên khoa đó đủ thời gian theo quy định</a:t>
            </a:r>
            <a:endParaRPr lang="en-US" b="1" smtClean="0">
              <a:solidFill>
                <a:srgbClr val="FF0000"/>
              </a:solidFill>
              <a:latin typeface="Times New Roman" pitchFamily="18" charset="0"/>
              <a:cs typeface="Times New Roman" pitchFamily="18" charset="0"/>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7418" y="249383"/>
            <a:ext cx="10889673" cy="6063198"/>
          </a:xfrm>
          <a:prstGeom prst="rect">
            <a:avLst/>
          </a:prstGeom>
        </p:spPr>
        <p:txBody>
          <a:bodyPr wrap="square">
            <a:spAutoFit/>
          </a:bodyPr>
          <a:lstStyle/>
          <a:p>
            <a:pPr algn="just"/>
            <a:r>
              <a:rPr lang="en-US" sz="2600" b="1" smtClean="0">
                <a:latin typeface="Times New Roman" pitchFamily="18" charset="0"/>
                <a:cs typeface="Times New Roman" pitchFamily="18" charset="0"/>
              </a:rPr>
              <a:t>Điều 125. Quy trình cấp GPHN (tiếp)</a:t>
            </a:r>
          </a:p>
          <a:p>
            <a:pPr algn="just"/>
            <a:r>
              <a:rPr lang="en-US" sz="2600" smtClean="0">
                <a:latin typeface="Times New Roman" pitchFamily="18" charset="0"/>
                <a:cs typeface="Times New Roman" pitchFamily="18" charset="0"/>
              </a:rPr>
              <a:t>7. Một người vừa có văn bằng thuộc lĩnh vực sức khỏe và vừa có một hoặc nhiều giấy chứng nhận sau đây: GCN lương y, GCN BTGT hoặc GCN phương pháp chữa bệnh gia truyền thì được cấp GPHN theo 1 trong các chức danh quy định tại Điều 26 của Luật Phạm vi hành nghề ghi trong GPHN bao gồm:</a:t>
            </a:r>
          </a:p>
          <a:p>
            <a:pPr algn="just"/>
            <a:r>
              <a:rPr lang="en-US" sz="2600" smtClean="0">
                <a:latin typeface="Times New Roman" pitchFamily="18" charset="0"/>
                <a:cs typeface="Times New Roman" pitchFamily="18" charset="0"/>
              </a:rPr>
              <a:t>a) Nếu được cấp GPHN theo một trong các chức danh: BS, ĐD, KTY,HS, DDLS, TLLS, cấp cứu viên ngoại viện thì PVHN bao gồm: PVHN của chức danh được cấp GPHN và PVHN tương ứng với một hoặc nhiều GCN sau đây: GCN lương y, bài thuốc gia truyền hoặc phương pháp chữa bệnh gia truyền.</a:t>
            </a:r>
          </a:p>
          <a:p>
            <a:pPr algn="just"/>
            <a:r>
              <a:rPr lang="en-US" sz="2600" smtClean="0">
                <a:latin typeface="Times New Roman" pitchFamily="18" charset="0"/>
                <a:cs typeface="Times New Roman" pitchFamily="18" charset="0"/>
              </a:rPr>
              <a:t>VD: Người có VBCM là điều dưỡng và có GCN bài thuốc GT thì được cấp GPHN với PVHN là Điều dưỡng và KCB bằng bài thuốc gia truyền</a:t>
            </a:r>
          </a:p>
          <a:p>
            <a:pPr algn="just"/>
            <a:r>
              <a:rPr lang="en-US" sz="2600" smtClean="0">
                <a:latin typeface="Times New Roman" pitchFamily="18" charset="0"/>
                <a:cs typeface="Times New Roman" pitchFamily="18" charset="0"/>
              </a:rPr>
              <a:t>b) Nếu được cấp GPHN theo một trong các chức danh: lương y, người có bài thuốc gia truyền hoặc người có phương pháp chữa bệnh gia truyền thì PVHN bao gồm: phạm vi hành nghề của chức danh được cấp GPHN và phạm vi hành nghề tương ứng với kết quả kiểm tra đánh giá năng lực hành nghề.</a:t>
            </a:r>
            <a:endParaRPr lang="en-US" sz="2600" b="1" smtClean="0">
              <a:latin typeface="Times New Roman" pitchFamily="18" charset="0"/>
              <a:cs typeface="Times New Roman"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2108" y="401782"/>
            <a:ext cx="10834255" cy="6209392"/>
          </a:xfrm>
          <a:prstGeom prst="rect">
            <a:avLst/>
          </a:prstGeom>
        </p:spPr>
        <p:txBody>
          <a:bodyPr wrap="square">
            <a:spAutoFit/>
          </a:bodyPr>
          <a:lstStyle/>
          <a:p>
            <a:r>
              <a:rPr lang="en-US" sz="2650" b="1" smtClean="0">
                <a:latin typeface="Times New Roman" pitchFamily="18" charset="0"/>
                <a:cs typeface="Times New Roman" pitchFamily="18" charset="0"/>
              </a:rPr>
              <a:t>Điều 126. Các trường hợp, điều kiện cấp mới giấy phép hành nghề</a:t>
            </a:r>
            <a:endParaRPr lang="en-US" sz="2650" smtClean="0">
              <a:latin typeface="Times New Roman" pitchFamily="18" charset="0"/>
              <a:cs typeface="Times New Roman" pitchFamily="18" charset="0"/>
            </a:endParaRPr>
          </a:p>
          <a:p>
            <a:r>
              <a:rPr lang="en-US" sz="2650" smtClean="0">
                <a:solidFill>
                  <a:srgbClr val="FF0000"/>
                </a:solidFill>
                <a:latin typeface="Times New Roman" pitchFamily="18" charset="0"/>
                <a:cs typeface="Times New Roman" pitchFamily="18" charset="0"/>
              </a:rPr>
              <a:t>1. Cấp mới giấy phép hành nghề </a:t>
            </a:r>
            <a:r>
              <a:rPr lang="en-US" sz="2650" smtClean="0">
                <a:latin typeface="Times New Roman" pitchFamily="18" charset="0"/>
                <a:cs typeface="Times New Roman" pitchFamily="18" charset="0"/>
              </a:rPr>
              <a:t>áp dụng đối với các trường hợp sau:</a:t>
            </a:r>
          </a:p>
          <a:p>
            <a:r>
              <a:rPr lang="en-US" sz="2650" smtClean="0">
                <a:latin typeface="Times New Roman" pitchFamily="18" charset="0"/>
                <a:cs typeface="Times New Roman" pitchFamily="18" charset="0"/>
              </a:rPr>
              <a:t>a) Người lần đầu tiên đề nghị cấp GPHN </a:t>
            </a:r>
          </a:p>
          <a:p>
            <a:r>
              <a:rPr lang="en-US" sz="2650" smtClean="0">
                <a:latin typeface="Times New Roman" pitchFamily="18" charset="0"/>
                <a:cs typeface="Times New Roman" pitchFamily="18" charset="0"/>
              </a:rPr>
              <a:t>b) Người hành nghề thay đổi chức danh chuyên môn đã được ghi trên GPHN ( YS chuyển BS; YS chuyển điều dưỡng...</a:t>
            </a:r>
          </a:p>
          <a:p>
            <a:r>
              <a:rPr lang="en-US" sz="2650" smtClean="0">
                <a:latin typeface="Times New Roman" pitchFamily="18" charset="0"/>
                <a:cs typeface="Times New Roman" pitchFamily="18" charset="0"/>
              </a:rPr>
              <a:t>c) Người thuộc một trong các trường hợp quy định tại:</a:t>
            </a:r>
          </a:p>
          <a:p>
            <a:r>
              <a:rPr lang="en-US" sz="2650" b="1" smtClean="0">
                <a:latin typeface="Times New Roman" pitchFamily="18" charset="0"/>
                <a:cs typeface="Times New Roman" pitchFamily="18" charset="0"/>
              </a:rPr>
              <a:t>- Điểm c khoản 2 Điều 137 </a:t>
            </a:r>
            <a:r>
              <a:rPr lang="en-US" sz="2650" smtClean="0">
                <a:latin typeface="Times New Roman" pitchFamily="18" charset="0"/>
                <a:cs typeface="Times New Roman" pitchFamily="18" charset="0"/>
              </a:rPr>
              <a:t>Nghị định này: (c) Người đã bị thu hồi GPHN </a:t>
            </a:r>
            <a:r>
              <a:rPr lang="vi-VN" sz="2650" smtClean="0">
                <a:latin typeface="Times New Roman" pitchFamily="18" charset="0"/>
                <a:cs typeface="Times New Roman" pitchFamily="18" charset="0"/>
              </a:rPr>
              <a:t>do hồ sơ đề nghị cấp giấy phép hành nghề không đúng quy định</a:t>
            </a:r>
            <a:r>
              <a:rPr lang="en-US" sz="2650" smtClean="0">
                <a:latin typeface="Times New Roman" pitchFamily="18" charset="0"/>
                <a:cs typeface="Times New Roman" pitchFamily="18" charset="0"/>
              </a:rPr>
              <a:t>, nhưng nộp hồ sơ đề nghị cấp GPHN vượt quá 60 tháng kể từ ngày có quyết định thu hồi GPHN thì phải thực hành theo quy định.</a:t>
            </a:r>
          </a:p>
          <a:p>
            <a:r>
              <a:rPr lang="en-US" sz="2650" smtClean="0">
                <a:latin typeface="Times New Roman" pitchFamily="18" charset="0"/>
                <a:cs typeface="Times New Roman" pitchFamily="18" charset="0"/>
              </a:rPr>
              <a:t>- </a:t>
            </a:r>
            <a:r>
              <a:rPr lang="en-US" sz="2650" b="1" smtClean="0">
                <a:latin typeface="Times New Roman" pitchFamily="18" charset="0"/>
                <a:cs typeface="Times New Roman" pitchFamily="18" charset="0"/>
              </a:rPr>
              <a:t>Khoản 3 Điều 137 Nghị định này</a:t>
            </a:r>
            <a:r>
              <a:rPr lang="en-US" sz="2650" smtClean="0">
                <a:latin typeface="Times New Roman" pitchFamily="18" charset="0"/>
                <a:cs typeface="Times New Roman" pitchFamily="18" charset="0"/>
              </a:rPr>
              <a:t>: 3. Người bị thu hồi GPHN do giả mạo tài liệu trong hồ sơ đề nghị cấp GPHN chỉ được nộp hồ sơ đề nghị cấp mới giấy phép hành nghề như sau: (a) Giả mạo văn bằng hoặc giấy xác nhận thực hành thì phải sau 05 năm kể từ ngày có QĐ thu hồi GPHN. (b) Giả mạo các giấy tờ khác thì phải sau 03 năm kể từ ngày có QĐ thu hồi</a:t>
            </a:r>
            <a:endParaRPr lang="en-US" sz="2600" smtClean="0">
              <a:latin typeface="Times New Roman" pitchFamily="18" charset="0"/>
              <a:cs typeface="Times New Roman" pitchFamily="18"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7527" y="751344"/>
            <a:ext cx="10529455" cy="4785926"/>
          </a:xfrm>
          <a:prstGeom prst="rect">
            <a:avLst/>
          </a:prstGeom>
        </p:spPr>
        <p:txBody>
          <a:bodyPr wrap="square">
            <a:spAutoFit/>
          </a:bodyPr>
          <a:lstStyle/>
          <a:p>
            <a:r>
              <a:rPr lang="en-US" sz="2500" b="1" smtClean="0">
                <a:latin typeface="Times New Roman" pitchFamily="18" charset="0"/>
                <a:cs typeface="Times New Roman" pitchFamily="18" charset="0"/>
              </a:rPr>
              <a:t>Điều 126. </a:t>
            </a:r>
            <a:r>
              <a:rPr lang="en-US" sz="2500" smtClean="0">
                <a:solidFill>
                  <a:srgbClr val="FF0000"/>
                </a:solidFill>
                <a:latin typeface="Times New Roman" pitchFamily="18" charset="0"/>
                <a:cs typeface="Times New Roman" pitchFamily="18" charset="0"/>
              </a:rPr>
              <a:t>Cấp mới giấy phép hành nghề  (tiếp điểm c)</a:t>
            </a:r>
            <a:endParaRPr lang="en-US" sz="2500" smtClean="0">
              <a:latin typeface="Times New Roman" pitchFamily="18" charset="0"/>
              <a:cs typeface="Times New Roman" pitchFamily="18" charset="0"/>
            </a:endParaRPr>
          </a:p>
          <a:p>
            <a:pPr algn="just"/>
            <a:r>
              <a:rPr lang="en-US" sz="2800" smtClean="0">
                <a:latin typeface="Times New Roman" pitchFamily="18" charset="0"/>
                <a:cs typeface="Times New Roman" pitchFamily="18" charset="0"/>
              </a:rPr>
              <a:t>- </a:t>
            </a:r>
            <a:r>
              <a:rPr lang="en-US" sz="2800" b="1" smtClean="0">
                <a:latin typeface="Times New Roman" pitchFamily="18" charset="0"/>
                <a:cs typeface="Times New Roman" pitchFamily="18" charset="0"/>
              </a:rPr>
              <a:t>Điểm c khoản 4 Điều 137 </a:t>
            </a:r>
            <a:r>
              <a:rPr lang="en-US" sz="2800" smtClean="0">
                <a:latin typeface="Times New Roman" pitchFamily="18" charset="0"/>
                <a:cs typeface="Times New Roman" pitchFamily="18" charset="0"/>
              </a:rPr>
              <a:t>Nghị định này: c) Nếu bị thu hồi GPHN do </a:t>
            </a:r>
            <a:r>
              <a:rPr lang="vi-VN" sz="2800" smtClean="0">
                <a:latin typeface="Times New Roman" pitchFamily="18" charset="0"/>
                <a:cs typeface="Times New Roman" pitchFamily="18" charset="0"/>
              </a:rPr>
              <a:t>cấp sai chức danh </a:t>
            </a:r>
            <a:r>
              <a:rPr lang="en-US" sz="2800" smtClean="0">
                <a:latin typeface="Times New Roman" pitchFamily="18" charset="0"/>
                <a:cs typeface="Times New Roman" pitchFamily="18" charset="0"/>
              </a:rPr>
              <a:t>CM </a:t>
            </a:r>
            <a:r>
              <a:rPr lang="vi-VN" sz="2800" smtClean="0">
                <a:latin typeface="Times New Roman" pitchFamily="18" charset="0"/>
                <a:cs typeface="Times New Roman" pitchFamily="18" charset="0"/>
              </a:rPr>
              <a:t>hoặc phạm vi hành nghề</a:t>
            </a:r>
            <a:r>
              <a:rPr lang="en-US" sz="2800" smtClean="0">
                <a:latin typeface="Times New Roman" pitchFamily="18" charset="0"/>
                <a:cs typeface="Times New Roman" pitchFamily="18" charset="0"/>
              </a:rPr>
              <a:t> mà</a:t>
            </a: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nộp hồ sơ đề nghị vượt quá 60 tháng kể từ ngày có QĐ thu hồi thì phải thực hành để được cấp mới GPHN.</a:t>
            </a:r>
          </a:p>
          <a:p>
            <a:pPr algn="just"/>
            <a:endParaRPr lang="en-US" sz="2800" smtClean="0">
              <a:latin typeface="Times New Roman" pitchFamily="18" charset="0"/>
              <a:cs typeface="Times New Roman" pitchFamily="18" charset="0"/>
            </a:endParaRPr>
          </a:p>
          <a:p>
            <a:pPr algn="just"/>
            <a:r>
              <a:rPr lang="en-US" sz="2800" smtClean="0">
                <a:latin typeface="Times New Roman" pitchFamily="18" charset="0"/>
                <a:cs typeface="Times New Roman" pitchFamily="18" charset="0"/>
              </a:rPr>
              <a:t>- </a:t>
            </a:r>
            <a:r>
              <a:rPr lang="en-US" sz="2800" b="1" smtClean="0">
                <a:latin typeface="Times New Roman" pitchFamily="18" charset="0"/>
                <a:cs typeface="Times New Roman" pitchFamily="18" charset="0"/>
              </a:rPr>
              <a:t>Điểm b khoản 5 Điều 137 </a:t>
            </a:r>
            <a:r>
              <a:rPr lang="en-US" sz="2800" smtClean="0">
                <a:latin typeface="Times New Roman" pitchFamily="18" charset="0"/>
                <a:cs typeface="Times New Roman" pitchFamily="18" charset="0"/>
              </a:rPr>
              <a:t>Nghị định này: b) Bị thu hồi GPHN </a:t>
            </a:r>
            <a:r>
              <a:rPr lang="vi-VN" sz="2800" smtClean="0">
                <a:latin typeface="Times New Roman" pitchFamily="18" charset="0"/>
                <a:cs typeface="Times New Roman" pitchFamily="18" charset="0"/>
              </a:rPr>
              <a:t>do không hành nghề trong thời gian 24 tháng liên tục</a:t>
            </a:r>
            <a:r>
              <a:rPr lang="en-US" sz="2800" smtClean="0">
                <a:latin typeface="Times New Roman" pitchFamily="18" charset="0"/>
                <a:cs typeface="Times New Roman" pitchFamily="18" charset="0"/>
              </a:rPr>
              <a:t>.</a:t>
            </a:r>
            <a:r>
              <a:rPr lang="vi-VN" sz="2800" smtClean="0">
                <a:latin typeface="Times New Roman" pitchFamily="18" charset="0"/>
                <a:cs typeface="Times New Roman" pitchFamily="18" charset="0"/>
              </a:rPr>
              <a:t> </a:t>
            </a:r>
            <a:r>
              <a:rPr lang="en-US" sz="2800" smtClean="0">
                <a:latin typeface="Times New Roman" pitchFamily="18" charset="0"/>
                <a:cs typeface="Times New Roman" pitchFamily="18" charset="0"/>
              </a:rPr>
              <a:t>Nếu trong thời gian 36 tháng kể từ ngày có QĐ thu hồi GPHN, nếu người bị thu hồi GPHN </a:t>
            </a:r>
            <a:r>
              <a:rPr lang="en-US" sz="2800" smtClean="0">
                <a:solidFill>
                  <a:srgbClr val="FF0000"/>
                </a:solidFill>
                <a:latin typeface="Times New Roman" pitchFamily="18" charset="0"/>
                <a:cs typeface="Times New Roman" pitchFamily="18" charset="0"/>
              </a:rPr>
              <a:t>không có XN thực hành </a:t>
            </a:r>
            <a:r>
              <a:rPr lang="en-US" sz="2800" smtClean="0">
                <a:latin typeface="Times New Roman" pitchFamily="18" charset="0"/>
                <a:cs typeface="Times New Roman" pitchFamily="18" charset="0"/>
              </a:rPr>
              <a:t>thì phải thực hiện theo thủ tục cấp mới giấy phép hành nghề.</a:t>
            </a:r>
            <a:endParaRPr lang="en-US" sz="2500">
              <a:latin typeface="Times New Roman" pitchFamily="18" charset="0"/>
              <a:cs typeface="Times New Roman" pitchFamily="18"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1273" y="415635"/>
            <a:ext cx="10584872" cy="5909310"/>
          </a:xfrm>
          <a:prstGeom prst="rect">
            <a:avLst/>
          </a:prstGeom>
        </p:spPr>
        <p:txBody>
          <a:bodyPr wrap="square">
            <a:spAutoFit/>
          </a:bodyPr>
          <a:lstStyle/>
          <a:p>
            <a:r>
              <a:rPr lang="en-US" sz="2700" b="1" smtClean="0">
                <a:latin typeface="Times New Roman" pitchFamily="18" charset="0"/>
                <a:cs typeface="Times New Roman" pitchFamily="18" charset="0"/>
              </a:rPr>
              <a:t>Điều 126. </a:t>
            </a:r>
            <a:r>
              <a:rPr lang="en-US" sz="2700" smtClean="0">
                <a:solidFill>
                  <a:srgbClr val="FF0000"/>
                </a:solidFill>
                <a:latin typeface="Times New Roman" pitchFamily="18" charset="0"/>
                <a:cs typeface="Times New Roman" pitchFamily="18" charset="0"/>
              </a:rPr>
              <a:t>Cấp mới giấy phép hành nghề  (điểm c tiếp)</a:t>
            </a:r>
            <a:endParaRPr lang="en-US" sz="2700" smtClean="0">
              <a:latin typeface="Times New Roman" pitchFamily="18" charset="0"/>
              <a:cs typeface="Times New Roman" pitchFamily="18" charset="0"/>
            </a:endParaRPr>
          </a:p>
          <a:p>
            <a:pPr algn="just">
              <a:buFontTx/>
              <a:buChar char="-"/>
            </a:pPr>
            <a:r>
              <a:rPr lang="en-US" sz="2700" b="1" smtClean="0">
                <a:latin typeface="Times New Roman" pitchFamily="18" charset="0"/>
                <a:cs typeface="Times New Roman" pitchFamily="18" charset="0"/>
              </a:rPr>
              <a:t>Điểm c khoản 6 Điều 137 </a:t>
            </a:r>
            <a:r>
              <a:rPr lang="en-US" sz="2700" smtClean="0">
                <a:latin typeface="Times New Roman" pitchFamily="18" charset="0"/>
                <a:cs typeface="Times New Roman" pitchFamily="18" charset="0"/>
              </a:rPr>
              <a:t>Nghị định này: c) Người bị thu hồi GPHN do vi phạm 1</a:t>
            </a:r>
            <a:r>
              <a:rPr lang="vi-VN" sz="2700" smtClean="0">
                <a:latin typeface="Times New Roman" pitchFamily="18" charset="0"/>
                <a:cs typeface="Times New Roman" pitchFamily="18" charset="0"/>
              </a:rPr>
              <a:t>trong các trường hợp quy định tại các khoản 1,2, 3, 4 hoặc 6 Điều 20 của Luật</a:t>
            </a:r>
            <a:r>
              <a:rPr lang="en-US" sz="2700" smtClean="0">
                <a:latin typeface="Times New Roman" pitchFamily="18" charset="0"/>
                <a:cs typeface="Times New Roman" pitchFamily="18" charset="0"/>
              </a:rPr>
              <a:t> KCB: (1). Đang bị truy cứu trách nhiệm hình sự về hành vi vi phạm pháp luật có liên quan đến CMKT; (2). Đang trong thời gian thi hành án treo, án phạt cải tạo không giam giữ về hành vi vi phạm pháp luật có liên quan đến CMKT; (3). Đang trong thời gian thử thách đối với người bị kết án phạt tù có liên quan đến CMKT nhưng được tha tù trước thời hạn có điều kiện; (4). Đang trong thời gian thi hành án phạt tù hoặc đang bị áp dụng biện pháp xử lý hành chính đưa vào cơ sở giáo dục bắt buộc, cơ sở cai nghiện bắt buộc; (6) Mất năng lực hành vi dân sự hoặc có khó khăn trong nhận thức, làm chủ hành vi hoặc hạn chế năng lực hành vi dân sự.</a:t>
            </a:r>
          </a:p>
          <a:p>
            <a:pPr algn="just"/>
            <a:r>
              <a:rPr lang="en-US" sz="2700" smtClean="0">
                <a:latin typeface="Times New Roman" pitchFamily="18" charset="0"/>
                <a:cs typeface="Times New Roman" pitchFamily="18" charset="0"/>
              </a:rPr>
              <a:t> </a:t>
            </a:r>
            <a:r>
              <a:rPr lang="en-US" sz="2700" smtClean="0">
                <a:solidFill>
                  <a:srgbClr val="FF0000"/>
                </a:solidFill>
                <a:latin typeface="Times New Roman" pitchFamily="18" charset="0"/>
                <a:cs typeface="Times New Roman" pitchFamily="18" charset="0"/>
              </a:rPr>
              <a:t>Nếu nộp hồ sơ vượt quá 60 tháng kể từ ngày có QĐ thu hồi thì phải thực hành theo quy định.</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5127" y="263237"/>
            <a:ext cx="11028218" cy="6324808"/>
          </a:xfrm>
          <a:prstGeom prst="rect">
            <a:avLst/>
          </a:prstGeom>
        </p:spPr>
        <p:txBody>
          <a:bodyPr wrap="square">
            <a:spAutoFit/>
          </a:bodyPr>
          <a:lstStyle/>
          <a:p>
            <a:r>
              <a:rPr lang="en-US" sz="2700" b="1" smtClean="0">
                <a:latin typeface="Times New Roman" pitchFamily="18" charset="0"/>
                <a:cs typeface="Times New Roman" pitchFamily="18" charset="0"/>
              </a:rPr>
              <a:t>Điều 126. </a:t>
            </a:r>
            <a:r>
              <a:rPr lang="en-US" sz="2700" smtClean="0">
                <a:solidFill>
                  <a:srgbClr val="FF0000"/>
                </a:solidFill>
                <a:latin typeface="Times New Roman" pitchFamily="18" charset="0"/>
                <a:cs typeface="Times New Roman" pitchFamily="18" charset="0"/>
              </a:rPr>
              <a:t>Cấp mới giấy phép hành nghề  (điểm c tiếp)</a:t>
            </a:r>
          </a:p>
          <a:p>
            <a:pPr algn="just"/>
            <a:r>
              <a:rPr lang="en-US" sz="2700" smtClean="0">
                <a:latin typeface="Times New Roman" pitchFamily="18" charset="0"/>
                <a:cs typeface="Times New Roman" pitchFamily="18" charset="0"/>
              </a:rPr>
              <a:t>- </a:t>
            </a:r>
            <a:r>
              <a:rPr lang="en-US" sz="2700" b="1" smtClean="0">
                <a:latin typeface="Times New Roman" pitchFamily="18" charset="0"/>
                <a:cs typeface="Times New Roman" pitchFamily="18" charset="0"/>
              </a:rPr>
              <a:t>Khoản 7 Điều 137 </a:t>
            </a:r>
            <a:r>
              <a:rPr lang="en-US" sz="2700" smtClean="0">
                <a:latin typeface="Times New Roman" pitchFamily="18" charset="0"/>
                <a:cs typeface="Times New Roman" pitchFamily="18" charset="0"/>
              </a:rPr>
              <a:t>Nghị định này: 7. Nếu bị thu hồi GPHN do bị Hội đồng chuyên môn xác định có sai sót CMKT đến mức phải thu hồi GPHN thì phải hoàn thành việc thực hành theo quy định.</a:t>
            </a:r>
          </a:p>
          <a:p>
            <a:pPr algn="just"/>
            <a:r>
              <a:rPr lang="en-US" sz="2700" smtClean="0">
                <a:latin typeface="Times New Roman" pitchFamily="18" charset="0"/>
                <a:cs typeface="Times New Roman" pitchFamily="18" charset="0"/>
              </a:rPr>
              <a:t>- </a:t>
            </a:r>
            <a:r>
              <a:rPr lang="en-US" sz="2700" b="1" smtClean="0">
                <a:latin typeface="Times New Roman" pitchFamily="18" charset="0"/>
                <a:cs typeface="Times New Roman" pitchFamily="18" charset="0"/>
              </a:rPr>
              <a:t>Khoản 8 Điều 137</a:t>
            </a:r>
            <a:r>
              <a:rPr lang="en-US" sz="2700" smtClean="0">
                <a:latin typeface="Times New Roman" pitchFamily="18" charset="0"/>
                <a:cs typeface="Times New Roman" pitchFamily="18" charset="0"/>
              </a:rPr>
              <a:t> Nghị định này: 8. Nếu bị thu hồi GPHN do người hành nghề </a:t>
            </a:r>
            <a:r>
              <a:rPr lang="en-US" sz="2700" smtClean="0">
                <a:solidFill>
                  <a:srgbClr val="FF0000"/>
                </a:solidFill>
                <a:latin typeface="Times New Roman" pitchFamily="18" charset="0"/>
                <a:cs typeface="Times New Roman" pitchFamily="18" charset="0"/>
              </a:rPr>
              <a:t>lần thứ 2 </a:t>
            </a:r>
            <a:r>
              <a:rPr lang="en-US" sz="2700" smtClean="0">
                <a:latin typeface="Times New Roman" pitchFamily="18" charset="0"/>
                <a:cs typeface="Times New Roman" pitchFamily="18" charset="0"/>
              </a:rPr>
              <a:t>bị HĐCM xác định có sai sót CMKT đến mức </a:t>
            </a:r>
            <a:r>
              <a:rPr lang="en-US" sz="2700" smtClean="0">
                <a:solidFill>
                  <a:srgbClr val="FF0000"/>
                </a:solidFill>
                <a:latin typeface="Times New Roman" pitchFamily="18" charset="0"/>
                <a:cs typeface="Times New Roman" pitchFamily="18" charset="0"/>
              </a:rPr>
              <a:t>phải đình chỉ hành nghề lần thứ 2 </a:t>
            </a:r>
            <a:r>
              <a:rPr lang="en-US" sz="2700" smtClean="0">
                <a:latin typeface="Times New Roman" pitchFamily="18" charset="0"/>
                <a:cs typeface="Times New Roman" pitchFamily="18" charset="0"/>
              </a:rPr>
              <a:t>trong thời hạn của GPHN: chỉ được nộp hồ sơ đề nghị cấp mới sau 12 tháng kể từ ngày có QĐ thu hồi.</a:t>
            </a:r>
          </a:p>
          <a:p>
            <a:pPr algn="just"/>
            <a:r>
              <a:rPr lang="en-US" sz="2700" smtClean="0">
                <a:latin typeface="Times New Roman" pitchFamily="18" charset="0"/>
                <a:cs typeface="Times New Roman" pitchFamily="18" charset="0"/>
              </a:rPr>
              <a:t>- </a:t>
            </a:r>
            <a:r>
              <a:rPr lang="en-US" sz="2700" b="1" smtClean="0">
                <a:latin typeface="Times New Roman" pitchFamily="18" charset="0"/>
                <a:cs typeface="Times New Roman" pitchFamily="18" charset="0"/>
              </a:rPr>
              <a:t>Khoản 9 Điều 137 </a:t>
            </a:r>
            <a:r>
              <a:rPr lang="en-US" sz="2700" smtClean="0">
                <a:latin typeface="Times New Roman" pitchFamily="18" charset="0"/>
                <a:cs typeface="Times New Roman" pitchFamily="18" charset="0"/>
              </a:rPr>
              <a:t>Nghị định này: 9. GPHN bị thu hồi do người HN </a:t>
            </a:r>
            <a:r>
              <a:rPr lang="en-US" sz="2700" smtClean="0">
                <a:solidFill>
                  <a:srgbClr val="FF0000"/>
                </a:solidFill>
                <a:latin typeface="Times New Roman" pitchFamily="18" charset="0"/>
                <a:cs typeface="Times New Roman" pitchFamily="18" charset="0"/>
              </a:rPr>
              <a:t>lần thứ 2 </a:t>
            </a:r>
            <a:r>
              <a:rPr lang="en-US" sz="2700" smtClean="0">
                <a:latin typeface="Times New Roman" pitchFamily="18" charset="0"/>
                <a:cs typeface="Times New Roman" pitchFamily="18" charset="0"/>
              </a:rPr>
              <a:t>bị cơ quan nhà nước có thẩm quyền xác định là có vi phạm đạo đức nghề nghiệp đến mức phải đình chỉ hành nghề trong thời hạn của GPHN: thì phải hoàn thành việc thực hành theo quy định</a:t>
            </a:r>
          </a:p>
          <a:p>
            <a:pPr algn="just"/>
            <a:r>
              <a:rPr lang="en-US" sz="2700" smtClean="0">
                <a:latin typeface="Times New Roman" pitchFamily="18" charset="0"/>
                <a:cs typeface="Times New Roman" pitchFamily="18" charset="0"/>
              </a:rPr>
              <a:t>- </a:t>
            </a:r>
            <a:r>
              <a:rPr lang="en-US" sz="2700" b="1" smtClean="0">
                <a:latin typeface="Times New Roman" pitchFamily="18" charset="0"/>
                <a:cs typeface="Times New Roman" pitchFamily="18" charset="0"/>
              </a:rPr>
              <a:t>Điểm c khoản 10 </a:t>
            </a:r>
            <a:r>
              <a:rPr lang="en-US" sz="2700" smtClean="0">
                <a:latin typeface="Times New Roman" pitchFamily="18" charset="0"/>
                <a:cs typeface="Times New Roman" pitchFamily="18" charset="0"/>
              </a:rPr>
              <a:t>Điều 137 Nghị định này: c) GPHN bị thu hồi </a:t>
            </a:r>
            <a:r>
              <a:rPr lang="vi-VN" sz="2700" smtClean="0">
                <a:latin typeface="Times New Roman" pitchFamily="18" charset="0"/>
                <a:cs typeface="Times New Roman" pitchFamily="18" charset="0"/>
              </a:rPr>
              <a:t>do người hành nghề </a:t>
            </a:r>
            <a:r>
              <a:rPr lang="vi-VN" sz="2700" smtClean="0">
                <a:solidFill>
                  <a:srgbClr val="FF0000"/>
                </a:solidFill>
                <a:latin typeface="Times New Roman" pitchFamily="18" charset="0"/>
                <a:cs typeface="Times New Roman" pitchFamily="18" charset="0"/>
              </a:rPr>
              <a:t>tự đề nghị thu hồi</a:t>
            </a:r>
            <a:r>
              <a:rPr lang="en-US" sz="2700" smtClean="0">
                <a:latin typeface="Times New Roman" pitchFamily="18" charset="0"/>
                <a:cs typeface="Times New Roman" pitchFamily="18" charset="0"/>
              </a:rPr>
              <a:t>, nộp hồ sơ vượt quá 60 tháng kể từ ngày có QĐ thu hồi thì phải thực hành theo quy định</a:t>
            </a:r>
            <a:endParaRPr lang="en-US" smtClean="0">
              <a:latin typeface="Times New Roman" pitchFamily="18" charset="0"/>
              <a:cs typeface="Times New Roman"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42109" y="346364"/>
            <a:ext cx="10571018" cy="5909310"/>
          </a:xfrm>
          <a:prstGeom prst="rect">
            <a:avLst/>
          </a:prstGeom>
        </p:spPr>
        <p:txBody>
          <a:bodyPr wrap="square">
            <a:spAutoFit/>
          </a:bodyPr>
          <a:lstStyle/>
          <a:p>
            <a:r>
              <a:rPr lang="en-US" sz="2700" b="1" smtClean="0">
                <a:latin typeface="Times New Roman" pitchFamily="18" charset="0"/>
                <a:cs typeface="Times New Roman" pitchFamily="18" charset="0"/>
              </a:rPr>
              <a:t>Điều 126. Các trường hợp cấp mới GPHN (Khoản 1 tiếp)</a:t>
            </a:r>
          </a:p>
          <a:p>
            <a:pPr algn="just"/>
            <a:r>
              <a:rPr lang="en-US" sz="2700" smtClean="0">
                <a:latin typeface="Times New Roman" pitchFamily="18" charset="0"/>
                <a:cs typeface="Times New Roman" pitchFamily="18" charset="0"/>
              </a:rPr>
              <a:t>d) Người HN không thực hiện thủ tục gia hạn theo quy định tại điểm a khoản 2 Điều 134 Nghị định này: a) Phải nộp hồ sơ gia hạn GPHN cho cơ quan cấp GPHN tối thiểu 60 ngày trước ngày GPHN hết hạn. Nếu bị ốm đau, tai nạn hoặc trường hợp bất khả kháng tại thời điểm nộp hồ sơ gia hạn thì phải có văn bản thông báo cho cơ quan cấp GPHN để lùi thời gian nộp hồ sơ gia hạn. Người HN được đề nghị lùi thời điểm gia hạn nhiều lần nhưng tổng thời gian lùi thời điểm thực hiện gia hạn không quá 22 tháng kể từ ngày GPHN hết hạn.</a:t>
            </a:r>
          </a:p>
          <a:p>
            <a:pPr algn="just"/>
            <a:r>
              <a:rPr lang="en-US" sz="2700" smtClean="0">
                <a:latin typeface="Times New Roman" pitchFamily="18" charset="0"/>
                <a:cs typeface="Times New Roman" pitchFamily="18" charset="0"/>
              </a:rPr>
              <a:t>đ) Người HN đã được BQP, BCA cấp GPHN nhưng không tiếp tục làm việc trong LLVTND, không muốn tiếp tục sử dụng GPHN đã được cấp và có nhu cầu hành nghề tại các cơ sở KCB dân sự  </a:t>
            </a:r>
            <a:r>
              <a:rPr lang="en-US" sz="2700" smtClean="0">
                <a:solidFill>
                  <a:srgbClr val="FF0000"/>
                </a:solidFill>
                <a:latin typeface="Times New Roman" pitchFamily="18" charset="0"/>
                <a:cs typeface="Times New Roman" pitchFamily="18" charset="0"/>
              </a:rPr>
              <a:t>thì đề nghị cấp mới </a:t>
            </a:r>
            <a:r>
              <a:rPr lang="en-US" sz="2700" smtClean="0">
                <a:latin typeface="Times New Roman" pitchFamily="18" charset="0"/>
                <a:cs typeface="Times New Roman" pitchFamily="18" charset="0"/>
              </a:rPr>
              <a:t>trong thời gian không quá 60 tháng kể từ ngày chấm dứt HN tại cơ sở KCB thuộc LLVTND</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360" y="80645"/>
            <a:ext cx="11379200" cy="864235"/>
          </a:xfrm>
        </p:spPr>
        <p:txBody>
          <a:bodyPr>
            <a:normAutofit fontScale="90000"/>
          </a:bodyPr>
          <a:lstStyle/>
          <a:p>
            <a:r>
              <a:rPr lang="vi-VN"/>
              <a:t/>
            </a:r>
            <a:br>
              <a:rPr lang="vi-VN"/>
            </a:br>
            <a:r>
              <a:rPr lang="de-DE" sz="2700" b="1">
                <a:solidFill>
                  <a:srgbClr val="002060"/>
                </a:solidFill>
                <a:latin typeface="Times New Roman" panose="02020603050405020304" pitchFamily="18" charset="0"/>
                <a:cs typeface="Times New Roman" panose="02020603050405020304" pitchFamily="18" charset="0"/>
              </a:rPr>
              <a:t>Điều 7. Các hành vi bị nghiêm cấm trong hoạt động </a:t>
            </a:r>
            <a:r>
              <a:rPr lang="vi-VN" sz="2700" b="1">
                <a:solidFill>
                  <a:srgbClr val="002060"/>
                </a:solidFill>
                <a:latin typeface="Times New Roman" panose="02020603050405020304" pitchFamily="18" charset="0"/>
                <a:cs typeface="Times New Roman" panose="02020603050405020304" pitchFamily="18" charset="0"/>
              </a:rPr>
              <a:t>KCB (tt)</a:t>
            </a:r>
            <a:br>
              <a:rPr lang="vi-VN" sz="2700" b="1">
                <a:solidFill>
                  <a:srgbClr val="002060"/>
                </a:solidFill>
                <a:latin typeface="Times New Roman" panose="02020603050405020304" pitchFamily="18" charset="0"/>
                <a:cs typeface="Times New Roman" panose="02020603050405020304" pitchFamily="18" charset="0"/>
              </a:rPr>
            </a:br>
            <a:endParaRPr lang="vi-VN" sz="2700">
              <a:solidFill>
                <a:srgbClr val="002060"/>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243840" y="1058238"/>
            <a:ext cx="11602720" cy="5599416"/>
          </a:xfrm>
        </p:spPr>
        <p:txBody>
          <a:bodyPr>
            <a:normAutofit fontScale="92500" lnSpcReduction="10000"/>
          </a:bodyPr>
          <a:lstStyle/>
          <a:p>
            <a:pPr marL="0" indent="0" algn="just">
              <a:buNone/>
            </a:pPr>
            <a:r>
              <a:rPr lang="de-DE" sz="2900" smtClean="0">
                <a:latin typeface="Times New Roman" pitchFamily="18" charset="0"/>
                <a:cs typeface="Times New Roman" pitchFamily="18" charset="0"/>
              </a:rPr>
              <a:t>16</a:t>
            </a:r>
            <a:r>
              <a:rPr lang="de-DE" sz="2900">
                <a:latin typeface="Times New Roman" pitchFamily="18" charset="0"/>
                <a:cs typeface="Times New Roman" pitchFamily="18" charset="0"/>
              </a:rPr>
              <a:t>. Thuê, mượn, cho thuê, cho mượn </a:t>
            </a:r>
            <a:r>
              <a:rPr lang="de-DE" sz="2900" smtClean="0">
                <a:latin typeface="Times New Roman" pitchFamily="18" charset="0"/>
                <a:cs typeface="Times New Roman" pitchFamily="18" charset="0"/>
              </a:rPr>
              <a:t>GPHN hoặc </a:t>
            </a:r>
            <a:r>
              <a:rPr lang="de-DE" sz="2900">
                <a:latin typeface="Times New Roman" pitchFamily="18" charset="0"/>
                <a:cs typeface="Times New Roman" pitchFamily="18" charset="0"/>
              </a:rPr>
              <a:t>giấy phép hoạt động.</a:t>
            </a:r>
            <a:endParaRPr lang="en-US" sz="2900">
              <a:latin typeface="Times New Roman" pitchFamily="18" charset="0"/>
              <a:cs typeface="Times New Roman" pitchFamily="18" charset="0"/>
            </a:endParaRPr>
          </a:p>
          <a:p>
            <a:pPr marL="0" indent="0" algn="just">
              <a:buNone/>
            </a:pPr>
            <a:r>
              <a:rPr lang="de-DE" sz="2900">
                <a:solidFill>
                  <a:srgbClr val="FF0000"/>
                </a:solidFill>
                <a:latin typeface="Times New Roman" pitchFamily="18" charset="0"/>
                <a:cs typeface="Times New Roman" pitchFamily="18" charset="0"/>
              </a:rPr>
              <a:t>17. Lợi dụng hình ảnh, tư cách của người hành nghề để phát ngôn, tuyên truyền, khuyến khích người bệnh sử dụng phương pháp </a:t>
            </a:r>
            <a:r>
              <a:rPr lang="de-DE" sz="2900" smtClean="0">
                <a:solidFill>
                  <a:srgbClr val="FF0000"/>
                </a:solidFill>
                <a:latin typeface="Times New Roman" pitchFamily="18" charset="0"/>
                <a:cs typeface="Times New Roman" pitchFamily="18" charset="0"/>
              </a:rPr>
              <a:t>KCB chưa </a:t>
            </a:r>
            <a:r>
              <a:rPr lang="de-DE" sz="2900">
                <a:solidFill>
                  <a:srgbClr val="FF0000"/>
                </a:solidFill>
                <a:latin typeface="Times New Roman" pitchFamily="18" charset="0"/>
                <a:cs typeface="Times New Roman" pitchFamily="18" charset="0"/>
              </a:rPr>
              <a:t>được công nhận.</a:t>
            </a:r>
            <a:endParaRPr lang="vi-VN" sz="2900">
              <a:solidFill>
                <a:srgbClr val="FF0000"/>
              </a:solidFill>
              <a:latin typeface="Times New Roman" pitchFamily="18" charset="0"/>
              <a:cs typeface="Times New Roman" pitchFamily="18" charset="0"/>
            </a:endParaRPr>
          </a:p>
          <a:p>
            <a:pPr marL="0" indent="0" algn="just">
              <a:buNone/>
            </a:pPr>
            <a:r>
              <a:rPr lang="de-DE" sz="2900">
                <a:latin typeface="Times New Roman" pitchFamily="18" charset="0"/>
                <a:cs typeface="Times New Roman" pitchFamily="18" charset="0"/>
              </a:rPr>
              <a:t>18. Xâm phạm tính mạng, sức khoẻ, xúc phạm danh dự, nhân phẩm của người </a:t>
            </a:r>
            <a:r>
              <a:rPr lang="de-DE" sz="2900" smtClean="0">
                <a:latin typeface="Times New Roman" pitchFamily="18" charset="0"/>
                <a:cs typeface="Times New Roman" pitchFamily="18" charset="0"/>
              </a:rPr>
              <a:t>HN </a:t>
            </a:r>
            <a:r>
              <a:rPr lang="de-DE" sz="2900">
                <a:latin typeface="Times New Roman" pitchFamily="18" charset="0"/>
                <a:cs typeface="Times New Roman" pitchFamily="18" charset="0"/>
              </a:rPr>
              <a:t>và </a:t>
            </a:r>
            <a:r>
              <a:rPr lang="vi-VN" sz="2900">
                <a:latin typeface="Times New Roman" pitchFamily="18" charset="0"/>
                <a:cs typeface="Times New Roman" pitchFamily="18" charset="0"/>
              </a:rPr>
              <a:t>người </a:t>
            </a:r>
            <a:r>
              <a:rPr lang="de-DE" sz="2900">
                <a:latin typeface="Times New Roman" pitchFamily="18" charset="0"/>
                <a:cs typeface="Times New Roman" pitchFamily="18" charset="0"/>
              </a:rPr>
              <a:t>khác làm việc tại cơ sở </a:t>
            </a:r>
            <a:r>
              <a:rPr lang="de-DE" sz="2900" smtClean="0">
                <a:latin typeface="Times New Roman" pitchFamily="18" charset="0"/>
                <a:cs typeface="Times New Roman" pitchFamily="18" charset="0"/>
              </a:rPr>
              <a:t>KCB hoặc </a:t>
            </a:r>
            <a:r>
              <a:rPr lang="vi-VN" sz="2900">
                <a:latin typeface="Times New Roman" pitchFamily="18" charset="0"/>
                <a:cs typeface="Times New Roman" pitchFamily="18" charset="0"/>
              </a:rPr>
              <a:t>phá</a:t>
            </a:r>
            <a:r>
              <a:rPr lang="de-DE" sz="2900">
                <a:latin typeface="Times New Roman" pitchFamily="18" charset="0"/>
                <a:cs typeface="Times New Roman" pitchFamily="18" charset="0"/>
              </a:rPr>
              <a:t> hoại, hủy hoại tài sản của cơ </a:t>
            </a:r>
            <a:r>
              <a:rPr lang="de-DE" sz="2900" smtClean="0">
                <a:latin typeface="Times New Roman" pitchFamily="18" charset="0"/>
                <a:cs typeface="Times New Roman" pitchFamily="18" charset="0"/>
              </a:rPr>
              <a:t>sở KCB.</a:t>
            </a:r>
            <a:endParaRPr lang="vi-VN" sz="2900">
              <a:latin typeface="Times New Roman" pitchFamily="18" charset="0"/>
              <a:cs typeface="Times New Roman" pitchFamily="18" charset="0"/>
            </a:endParaRPr>
          </a:p>
          <a:p>
            <a:pPr marL="0" indent="0" algn="just">
              <a:buNone/>
            </a:pPr>
            <a:r>
              <a:rPr lang="de-DE" sz="2900">
                <a:latin typeface="Times New Roman" pitchFamily="18" charset="0"/>
                <a:cs typeface="Times New Roman" pitchFamily="18" charset="0"/>
              </a:rPr>
              <a:t>19. Ngăn cản người bệnh thuộc trường hợp bắt buộc chữa bệnh vào cơ sở </a:t>
            </a:r>
            <a:r>
              <a:rPr lang="de-DE" sz="2900" smtClean="0">
                <a:latin typeface="Times New Roman" pitchFamily="18" charset="0"/>
                <a:cs typeface="Times New Roman" pitchFamily="18" charset="0"/>
              </a:rPr>
              <a:t> KCB </a:t>
            </a:r>
            <a:r>
              <a:rPr lang="de-DE" sz="2900">
                <a:latin typeface="Times New Roman" pitchFamily="18" charset="0"/>
                <a:cs typeface="Times New Roman" pitchFamily="18" charset="0"/>
              </a:rPr>
              <a:t>hoặc cố ý thực hiện bắt buộc chữa bệnh đối với người không thuộc trường hợp bắt buộc chữa bệnh.</a:t>
            </a:r>
            <a:endParaRPr lang="vi-VN" sz="2900">
              <a:latin typeface="Times New Roman" pitchFamily="18" charset="0"/>
              <a:cs typeface="Times New Roman" pitchFamily="18" charset="0"/>
            </a:endParaRPr>
          </a:p>
          <a:p>
            <a:pPr marL="0" indent="0" algn="just">
              <a:buNone/>
            </a:pPr>
            <a:r>
              <a:rPr lang="de-DE" sz="2900">
                <a:latin typeface="Times New Roman" pitchFamily="18" charset="0"/>
                <a:cs typeface="Times New Roman" pitchFamily="18" charset="0"/>
              </a:rPr>
              <a:t>20. </a:t>
            </a:r>
            <a:r>
              <a:rPr lang="de-DE" sz="2900" u="sng">
                <a:latin typeface="Times New Roman" pitchFamily="18" charset="0"/>
                <a:cs typeface="Times New Roman" pitchFamily="18" charset="0"/>
              </a:rPr>
              <a:t>Quảng cáo vượt quá phạm vi hành nghề hoặc vượt quá phạm vi hoạt động chuyên môn đã được cơ quan có thẩm quyền phê duyệt</a:t>
            </a:r>
            <a:r>
              <a:rPr lang="de-DE" sz="2900">
                <a:latin typeface="Times New Roman" pitchFamily="18" charset="0"/>
                <a:cs typeface="Times New Roman" pitchFamily="18" charset="0"/>
              </a:rPr>
              <a:t>; </a:t>
            </a:r>
            <a:r>
              <a:rPr lang="de-DE" sz="2900" u="sng">
                <a:latin typeface="Times New Roman" pitchFamily="18" charset="0"/>
                <a:cs typeface="Times New Roman" pitchFamily="18" charset="0"/>
              </a:rPr>
              <a:t>lợi dụng kiến thức y học để quảng cáo gian dối về khám bệnh, chữa bệnh.</a:t>
            </a:r>
            <a:endParaRPr lang="vi-VN" sz="2900" u="sng">
              <a:latin typeface="Times New Roman" pitchFamily="18" charset="0"/>
              <a:cs typeface="Times New Roman" pitchFamily="18" charset="0"/>
            </a:endParaRPr>
          </a:p>
          <a:p>
            <a:pPr marL="0" indent="0" algn="just">
              <a:buNone/>
            </a:pPr>
            <a:r>
              <a:rPr lang="de-DE" sz="2900">
                <a:solidFill>
                  <a:srgbClr val="FF0000"/>
                </a:solidFill>
                <a:latin typeface="Times New Roman" pitchFamily="18" charset="0"/>
                <a:cs typeface="Times New Roman" pitchFamily="18" charset="0"/>
              </a:rPr>
              <a:t>21. Đăng tải các thông tin mang tính quy kết về trách nhiệm của </a:t>
            </a:r>
            <a:r>
              <a:rPr lang="de-DE" sz="2900" smtClean="0">
                <a:solidFill>
                  <a:srgbClr val="FF0000"/>
                </a:solidFill>
                <a:latin typeface="Times New Roman" pitchFamily="18" charset="0"/>
                <a:cs typeface="Times New Roman" pitchFamily="18" charset="0"/>
              </a:rPr>
              <a:t>người HN , </a:t>
            </a:r>
            <a:r>
              <a:rPr lang="de-DE" sz="2900">
                <a:solidFill>
                  <a:srgbClr val="FF0000"/>
                </a:solidFill>
                <a:latin typeface="Times New Roman" pitchFamily="18" charset="0"/>
                <a:cs typeface="Times New Roman" pitchFamily="18" charset="0"/>
              </a:rPr>
              <a:t>cơ sở </a:t>
            </a:r>
            <a:r>
              <a:rPr lang="de-DE" sz="2900" smtClean="0">
                <a:solidFill>
                  <a:srgbClr val="FF0000"/>
                </a:solidFill>
                <a:latin typeface="Times New Roman" pitchFamily="18" charset="0"/>
                <a:cs typeface="Times New Roman" pitchFamily="18" charset="0"/>
              </a:rPr>
              <a:t>KCB khi </a:t>
            </a:r>
            <a:r>
              <a:rPr lang="de-DE" sz="2900">
                <a:solidFill>
                  <a:srgbClr val="FF0000"/>
                </a:solidFill>
                <a:latin typeface="Times New Roman" pitchFamily="18" charset="0"/>
                <a:cs typeface="Times New Roman" pitchFamily="18" charset="0"/>
              </a:rPr>
              <a:t>xảy ra sự cố y khoa mà chưa có kết luận của cơ quan có thẩm quyền.</a:t>
            </a:r>
            <a:endParaRPr lang="vi-VN" sz="2900">
              <a:solidFill>
                <a:srgbClr val="FF0000"/>
              </a:solidFill>
              <a:latin typeface="Times New Roman" pitchFamily="18" charset="0"/>
              <a:cs typeface="Times New Roman" pitchFamily="18" charset="0"/>
            </a:endParaRPr>
          </a:p>
          <a:p>
            <a:endParaRPr lang="vi-VN"/>
          </a:p>
        </p:txBody>
      </p:sp>
    </p:spTree>
    <p:extLst>
      <p:ext uri="{BB962C8B-B14F-4D97-AF65-F5344CB8AC3E}">
        <p14:creationId xmlns:p14="http://schemas.microsoft.com/office/powerpoint/2010/main" val="382307699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83673" y="263236"/>
            <a:ext cx="10806545" cy="5909310"/>
          </a:xfrm>
          <a:prstGeom prst="rect">
            <a:avLst/>
          </a:prstGeom>
        </p:spPr>
        <p:txBody>
          <a:bodyPr wrap="square">
            <a:spAutoFit/>
          </a:bodyPr>
          <a:lstStyle/>
          <a:p>
            <a:r>
              <a:rPr lang="en-US" sz="2700" b="1" smtClean="0">
                <a:latin typeface="Times New Roman" pitchFamily="18" charset="0"/>
                <a:cs typeface="Times New Roman" pitchFamily="18" charset="0"/>
              </a:rPr>
              <a:t>Điều 126. Các trường hợp cấp mới GPHN (tiếp)</a:t>
            </a:r>
          </a:p>
          <a:p>
            <a:pPr algn="just"/>
            <a:r>
              <a:rPr lang="en-US" sz="2700" b="1" smtClean="0">
                <a:solidFill>
                  <a:srgbClr val="FF0000"/>
                </a:solidFill>
                <a:latin typeface="Times New Roman" pitchFamily="18" charset="0"/>
                <a:cs typeface="Times New Roman" pitchFamily="18" charset="0"/>
              </a:rPr>
              <a:t>2. Điều kiện cấp mới GPHN </a:t>
            </a:r>
            <a:r>
              <a:rPr lang="en-US" sz="2700" smtClean="0">
                <a:latin typeface="Times New Roman" pitchFamily="18" charset="0"/>
                <a:cs typeface="Times New Roman" pitchFamily="18" charset="0"/>
              </a:rPr>
              <a:t>đối với các chức danh BS, YS, ĐD,HS, kỹ thuật y, DDLS, cấp cứu viên ngoại viện và TLLS bao gồm:</a:t>
            </a:r>
          </a:p>
          <a:p>
            <a:pPr algn="just"/>
            <a:r>
              <a:rPr lang="en-US" sz="2700" smtClean="0">
                <a:latin typeface="Times New Roman" pitchFamily="18" charset="0"/>
                <a:cs typeface="Times New Roman" pitchFamily="18" charset="0"/>
              </a:rPr>
              <a:t>a) Có VBCM theo quy định tại Điều 127 Nghị định này hoặc GPHN đã được thừa nhận theo quy định tại Điều 37 Nghị định này phù hợp với chức danh đề nghị cấp mới GPHN;</a:t>
            </a:r>
          </a:p>
          <a:p>
            <a:pPr algn="just"/>
            <a:r>
              <a:rPr lang="en-US" sz="2700" smtClean="0">
                <a:latin typeface="Times New Roman" pitchFamily="18" charset="0"/>
                <a:cs typeface="Times New Roman" pitchFamily="18" charset="0"/>
              </a:rPr>
              <a:t>b) Có đủ sức khỏe để hành nghề;</a:t>
            </a:r>
          </a:p>
          <a:p>
            <a:pPr algn="just"/>
            <a:r>
              <a:rPr lang="en-US" sz="2700" smtClean="0">
                <a:latin typeface="Times New Roman" pitchFamily="18" charset="0"/>
                <a:cs typeface="Times New Roman" pitchFamily="18" charset="0"/>
              </a:rPr>
              <a:t>c) Biết tiếng Việt thành thạo hoặc có người phiên dịch đối với trường hợp người nước ngoài không biết tiếng Việt thành thạo;</a:t>
            </a:r>
          </a:p>
          <a:p>
            <a:pPr algn="just"/>
            <a:r>
              <a:rPr lang="en-US" sz="2700" smtClean="0">
                <a:latin typeface="Times New Roman" pitchFamily="18" charset="0"/>
                <a:cs typeface="Times New Roman" pitchFamily="18" charset="0"/>
              </a:rPr>
              <a:t>d) Không thuộc 1 trong các trường hợp tại Điều 20 của Luật (các hành vi bị cấm) hoặc bị xử phạt vi phạm hành chính về hành vi KCB mà không có GPHN </a:t>
            </a:r>
            <a:r>
              <a:rPr lang="en-US" sz="2700" smtClean="0">
                <a:solidFill>
                  <a:srgbClr val="FF0000"/>
                </a:solidFill>
                <a:latin typeface="Times New Roman" pitchFamily="18" charset="0"/>
                <a:cs typeface="Times New Roman" pitchFamily="18" charset="0"/>
              </a:rPr>
              <a:t>nhưng chưa hết thời hạn được coi là chưa bị xử phạt VPHC</a:t>
            </a:r>
          </a:p>
          <a:p>
            <a:pPr algn="just"/>
            <a:r>
              <a:rPr lang="en-US" sz="2700" smtClean="0">
                <a:latin typeface="Times New Roman" pitchFamily="18" charset="0"/>
                <a:cs typeface="Times New Roman" pitchFamily="18" charset="0"/>
              </a:rPr>
              <a:t>đ) Đã hoàn thành thực hành theo quy định tại Điều 129 Nghị định này trừ trường hợp tại điểm b khoản 1 Điều 125 Nghị định này (tiếp tục đi học CK)</a:t>
            </a:r>
            <a:endParaRPr lang="en-US" sz="2700">
              <a:latin typeface="Times New Roman" pitchFamily="18" charset="0"/>
              <a:cs typeface="Times New Roman"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5017" y="401782"/>
            <a:ext cx="11097491" cy="6109365"/>
          </a:xfrm>
          <a:prstGeom prst="rect">
            <a:avLst/>
          </a:prstGeom>
        </p:spPr>
        <p:txBody>
          <a:bodyPr wrap="square">
            <a:spAutoFit/>
          </a:bodyPr>
          <a:lstStyle/>
          <a:p>
            <a:r>
              <a:rPr lang="en-US" sz="2700" b="1" smtClean="0">
                <a:latin typeface="Times New Roman" pitchFamily="18" charset="0"/>
                <a:cs typeface="Times New Roman" pitchFamily="18" charset="0"/>
              </a:rPr>
              <a:t>Điều 127. Điều kiện về văn bằng được cấp giấy phép hành nghề</a:t>
            </a:r>
            <a:endParaRPr lang="en-US" sz="27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1. Các chức danh BS, ĐD, HS, KTY </a:t>
            </a:r>
            <a:r>
              <a:rPr lang="en-US" sz="2600" smtClean="0">
                <a:latin typeface="Times New Roman" pitchFamily="18" charset="0"/>
                <a:cs typeface="Times New Roman" pitchFamily="18" charset="0"/>
              </a:rPr>
              <a:t>(trừ chức danh xét nghiệm y học), DDLS (trừ chức danh DDLS với phạm vi hành nghề cơ bản), CCV ngoại viện, TLLS</a:t>
            </a:r>
          </a:p>
          <a:p>
            <a:pPr algn="just"/>
            <a:r>
              <a:rPr lang="en-US" sz="2600" smtClean="0">
                <a:latin typeface="Times New Roman" pitchFamily="18" charset="0"/>
                <a:cs typeface="Times New Roman" pitchFamily="18" charset="0"/>
              </a:rPr>
              <a:t>a) Văn bằng để cấp GPHN theo quy định tại Điều 8 NĐ này (BS YK, BS YHCT, BS YHDP, BS RHM, BS CK, YSĐK, YS YHCT, ĐD, KTV, HS)</a:t>
            </a:r>
          </a:p>
          <a:p>
            <a:pPr algn="just"/>
            <a:r>
              <a:rPr lang="en-US" sz="2600" smtClean="0">
                <a:latin typeface="Times New Roman" pitchFamily="18" charset="0"/>
                <a:cs typeface="Times New Roman" pitchFamily="18" charset="0"/>
              </a:rPr>
              <a:t>b) Văn bằng bác sỹ nội trú theo quy định tại khoản 1 Điều 128 Nghị định này: </a:t>
            </a:r>
          </a:p>
          <a:p>
            <a:pPr algn="just"/>
            <a:r>
              <a:rPr lang="en-US" sz="2600" smtClean="0">
                <a:latin typeface="Times New Roman" pitchFamily="18" charset="0"/>
                <a:cs typeface="Times New Roman" pitchFamily="18" charset="0"/>
              </a:rPr>
              <a:t>c) Văn bằng chuyên khoa cấp I, cấp II theo quy định tại khoản 1 Điều 128 Nghị định này (</a:t>
            </a:r>
            <a:r>
              <a:rPr lang="vi-VN" sz="2600" smtClean="0">
                <a:latin typeface="Times New Roman" pitchFamily="18" charset="0"/>
                <a:cs typeface="Times New Roman" pitchFamily="18" charset="0"/>
              </a:rPr>
              <a:t>Thời gian đào tạo tối thiểu 18 tháng</a:t>
            </a:r>
            <a:r>
              <a:rPr lang="en-US" sz="2600" smtClean="0">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đ) Văn bằng thạc sỹ; e) Văn bằng tiến sỹ trong lĩnh vực KCB (học trong nước)</a:t>
            </a:r>
          </a:p>
          <a:p>
            <a:pPr algn="just"/>
            <a:r>
              <a:rPr lang="en-US" sz="2600" b="1" smtClean="0">
                <a:latin typeface="Times New Roman" pitchFamily="18" charset="0"/>
                <a:cs typeface="Times New Roman" pitchFamily="18" charset="0"/>
              </a:rPr>
              <a:t>2. Đối với chức danh y sỹ</a:t>
            </a:r>
            <a:r>
              <a:rPr lang="en-US" sz="2600" smtClean="0">
                <a:latin typeface="Times New Roman" pitchFamily="18" charset="0"/>
                <a:cs typeface="Times New Roman" pitchFamily="18" charset="0"/>
              </a:rPr>
              <a:t>:</a:t>
            </a:r>
          </a:p>
          <a:p>
            <a:pPr algn="just">
              <a:buFontTx/>
              <a:buChar char="-"/>
            </a:pPr>
            <a:r>
              <a:rPr lang="en-US" sz="2600" smtClean="0">
                <a:solidFill>
                  <a:srgbClr val="FF0000"/>
                </a:solidFill>
                <a:latin typeface="Times New Roman" pitchFamily="18" charset="0"/>
                <a:cs typeface="Times New Roman" pitchFamily="18" charset="0"/>
              </a:rPr>
              <a:t>Y S đa khoa</a:t>
            </a:r>
            <a:r>
              <a:rPr lang="en-US" sz="2600" smtClean="0">
                <a:latin typeface="Times New Roman" pitchFamily="18" charset="0"/>
                <a:cs typeface="Times New Roman" pitchFamily="18" charset="0"/>
              </a:rPr>
              <a:t>: Văn bằng TC YS được cấp trước ngày 01/01/2027; các VB cao đẳng YS và VB cử nhân YK nước ngoài cấp được BGD công nhận trình độ ĐH</a:t>
            </a:r>
          </a:p>
          <a:p>
            <a:pPr algn="just">
              <a:buFontTx/>
              <a:buChar char="-"/>
            </a:pPr>
            <a:r>
              <a:rPr lang="en-US" sz="2600" smtClean="0">
                <a:solidFill>
                  <a:srgbClr val="FF0000"/>
                </a:solidFill>
                <a:latin typeface="Times New Roman" pitchFamily="18" charset="0"/>
                <a:cs typeface="Times New Roman" pitchFamily="18" charset="0"/>
              </a:rPr>
              <a:t>Y sỹ YHCT</a:t>
            </a:r>
            <a:r>
              <a:rPr lang="en-US" sz="2600" smtClean="0">
                <a:latin typeface="Times New Roman" pitchFamily="18" charset="0"/>
                <a:cs typeface="Times New Roman" pitchFamily="18" charset="0"/>
              </a:rPr>
              <a:t>: Văn bằng TC y sỹ YHCT hoặc TC YHCT được cấp trước ngày 01/01/2027; </a:t>
            </a:r>
            <a:r>
              <a:rPr lang="vi-VN" sz="2600" smtClean="0">
                <a:latin typeface="Times New Roman" pitchFamily="18" charset="0"/>
                <a:cs typeface="Times New Roman" pitchFamily="18" charset="0"/>
              </a:rPr>
              <a:t>Văn bằng </a:t>
            </a:r>
            <a:r>
              <a:rPr lang="en-US" sz="2600" smtClean="0">
                <a:latin typeface="Times New Roman" pitchFamily="18" charset="0"/>
                <a:cs typeface="Times New Roman" pitchFamily="18" charset="0"/>
              </a:rPr>
              <a:t>CĐ </a:t>
            </a:r>
            <a:r>
              <a:rPr lang="vi-VN" sz="2600" smtClean="0">
                <a:latin typeface="Times New Roman" pitchFamily="18" charset="0"/>
                <a:cs typeface="Times New Roman" pitchFamily="18" charset="0"/>
              </a:rPr>
              <a:t>y sỹ </a:t>
            </a:r>
            <a:r>
              <a:rPr lang="en-US" sz="2600" smtClean="0">
                <a:latin typeface="Times New Roman" pitchFamily="18" charset="0"/>
                <a:cs typeface="Times New Roman" pitchFamily="18" charset="0"/>
              </a:rPr>
              <a:t>YHCT; VB tốt nghiệp </a:t>
            </a:r>
            <a:r>
              <a:rPr lang="vi-VN" sz="2600" smtClean="0">
                <a:latin typeface="Times New Roman" pitchFamily="18" charset="0"/>
                <a:cs typeface="Times New Roman" pitchFamily="18" charset="0"/>
              </a:rPr>
              <a:t>nước ngoài cấp được </a:t>
            </a:r>
            <a:r>
              <a:rPr lang="en-US" sz="2600" smtClean="0">
                <a:latin typeface="Times New Roman" pitchFamily="18" charset="0"/>
                <a:cs typeface="Times New Roman" pitchFamily="18" charset="0"/>
              </a:rPr>
              <a:t>Bộ LĐ</a:t>
            </a:r>
            <a:r>
              <a:rPr lang="vi-VN" sz="2600" smtClean="0">
                <a:latin typeface="Times New Roman" pitchFamily="18" charset="0"/>
                <a:cs typeface="Times New Roman" pitchFamily="18" charset="0"/>
              </a:rPr>
              <a:t> công nhận tương đương văn bằng </a:t>
            </a:r>
            <a:r>
              <a:rPr lang="en-US" sz="2600" smtClean="0">
                <a:latin typeface="Times New Roman" pitchFamily="18" charset="0"/>
                <a:cs typeface="Times New Roman" pitchFamily="18" charset="0"/>
              </a:rPr>
              <a:t>CĐ </a:t>
            </a:r>
            <a:r>
              <a:rPr lang="vi-VN" sz="2600" smtClean="0">
                <a:latin typeface="Times New Roman" pitchFamily="18" charset="0"/>
                <a:cs typeface="Times New Roman" pitchFamily="18" charset="0"/>
              </a:rPr>
              <a:t>y sỹ </a:t>
            </a:r>
            <a:r>
              <a:rPr lang="en-US" sz="2600" smtClean="0">
                <a:latin typeface="Times New Roman" pitchFamily="18" charset="0"/>
                <a:cs typeface="Times New Roman" pitchFamily="18" charset="0"/>
              </a:rPr>
              <a:t>YHCT </a:t>
            </a:r>
            <a:r>
              <a:rPr lang="vi-VN" sz="2600" smtClean="0">
                <a:latin typeface="Times New Roman" pitchFamily="18" charset="0"/>
                <a:cs typeface="Times New Roman" pitchFamily="18" charset="0"/>
              </a:rPr>
              <a:t>hoặc </a:t>
            </a:r>
            <a:r>
              <a:rPr lang="en-US" sz="2600" smtClean="0">
                <a:latin typeface="Times New Roman" pitchFamily="18" charset="0"/>
                <a:cs typeface="Times New Roman" pitchFamily="18" charset="0"/>
              </a:rPr>
              <a:t>CĐ</a:t>
            </a:r>
            <a:r>
              <a:rPr lang="vi-VN" sz="2600" smtClean="0">
                <a:latin typeface="Times New Roman" pitchFamily="18" charset="0"/>
                <a:cs typeface="Times New Roman" pitchFamily="18" charset="0"/>
              </a:rPr>
              <a:t> </a:t>
            </a:r>
            <a:r>
              <a:rPr lang="en-US" sz="2600" smtClean="0">
                <a:latin typeface="Times New Roman" pitchFamily="18" charset="0"/>
                <a:cs typeface="Times New Roman" pitchFamily="18" charset="0"/>
              </a:rPr>
              <a:t>YHCT</a:t>
            </a:r>
            <a:endParaRPr lang="en-US" sz="2600">
              <a:latin typeface="Times New Roman" pitchFamily="18" charset="0"/>
              <a:cs typeface="Times New Roman" pitchFamily="18"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255" y="540327"/>
            <a:ext cx="10668000" cy="5509200"/>
          </a:xfrm>
          <a:prstGeom prst="rect">
            <a:avLst/>
          </a:prstGeom>
        </p:spPr>
        <p:txBody>
          <a:bodyPr wrap="square">
            <a:spAutoFit/>
          </a:bodyPr>
          <a:lstStyle/>
          <a:p>
            <a:r>
              <a:rPr lang="en-US" sz="2800" b="1" smtClean="0">
                <a:latin typeface="Times New Roman" pitchFamily="18" charset="0"/>
                <a:cs typeface="Times New Roman" pitchFamily="18" charset="0"/>
              </a:rPr>
              <a:t>Điều 127. Điều kiện về văn bằng được cấp GPHN (tiếp)</a:t>
            </a:r>
          </a:p>
          <a:p>
            <a:pPr algn="just"/>
            <a:r>
              <a:rPr lang="en-US" sz="2700" b="1" smtClean="0">
                <a:latin typeface="Times New Roman" pitchFamily="18" charset="0"/>
                <a:cs typeface="Times New Roman" pitchFamily="18" charset="0"/>
              </a:rPr>
              <a:t>3. Đối với chức danh kỹ thuật y </a:t>
            </a:r>
            <a:r>
              <a:rPr lang="en-US" sz="2700" smtClean="0">
                <a:latin typeface="Times New Roman" pitchFamily="18" charset="0"/>
                <a:cs typeface="Times New Roman" pitchFamily="18" charset="0"/>
              </a:rPr>
              <a:t>với phạm vi hành nghề XN y học:</a:t>
            </a:r>
          </a:p>
          <a:p>
            <a:pPr algn="just"/>
            <a:r>
              <a:rPr lang="en-US" sz="2700" smtClean="0">
                <a:latin typeface="Times New Roman" pitchFamily="18" charset="0"/>
                <a:cs typeface="Times New Roman" pitchFamily="18" charset="0"/>
              </a:rPr>
              <a:t>a) Văn bằng TC kỹ thuật XNYH; b) Văn bằng cao đẳng KTXNYH</a:t>
            </a:r>
          </a:p>
          <a:p>
            <a:pPr algn="just"/>
            <a:r>
              <a:rPr lang="en-US" sz="2700" smtClean="0">
                <a:latin typeface="Times New Roman" pitchFamily="18" charset="0"/>
                <a:cs typeface="Times New Roman" pitchFamily="18" charset="0"/>
              </a:rPr>
              <a:t>c) Văn bằng cử nhân KTXNYH: bao gồm VB do cơ sở giáo dục nước ngoài cấp được Bộ Giáo dục công nhận trình độ cử nhân KTXNYH </a:t>
            </a:r>
          </a:p>
          <a:p>
            <a:pPr algn="just"/>
            <a:r>
              <a:rPr lang="en-US" sz="2700" smtClean="0">
                <a:latin typeface="Times New Roman" pitchFamily="18" charset="0"/>
                <a:cs typeface="Times New Roman" pitchFamily="18" charset="0"/>
              </a:rPr>
              <a:t>d) Văn bằng cử nhân hóa học, sinh học, dược sĩ trình độ đại học và phải kèm theo chứng chỉ hoặc giấy chứng nhận đào tạo chuyên ngành KTYH về xét nghiệm với thời gian đào tạo tối thiểu 03 tháng</a:t>
            </a:r>
          </a:p>
          <a:p>
            <a:pPr algn="just"/>
            <a:r>
              <a:rPr lang="en-US" sz="2700" b="1" smtClean="0">
                <a:latin typeface="Times New Roman" pitchFamily="18" charset="0"/>
                <a:cs typeface="Times New Roman" pitchFamily="18" charset="0"/>
              </a:rPr>
              <a:t>4. Đối với chức danh DDLS </a:t>
            </a:r>
            <a:r>
              <a:rPr lang="en-US" sz="2700" smtClean="0">
                <a:latin typeface="Times New Roman" pitchFamily="18" charset="0"/>
                <a:cs typeface="Times New Roman" pitchFamily="18" charset="0"/>
              </a:rPr>
              <a:t>với phạm vi hành nghề DDLS:</a:t>
            </a:r>
          </a:p>
          <a:p>
            <a:pPr algn="just"/>
            <a:r>
              <a:rPr lang="en-US" sz="2700" smtClean="0">
                <a:latin typeface="Times New Roman" pitchFamily="18" charset="0"/>
                <a:cs typeface="Times New Roman" pitchFamily="18" charset="0"/>
              </a:rPr>
              <a:t>a) Văn bằng CĐ dinh dưỡng; b) Văn bằng cử nhân dinh dưỡng</a:t>
            </a:r>
          </a:p>
          <a:p>
            <a:pPr algn="just"/>
            <a:r>
              <a:rPr lang="en-US" sz="2700" smtClean="0">
                <a:latin typeface="Times New Roman" pitchFamily="18" charset="0"/>
                <a:cs typeface="Times New Roman" pitchFamily="18" charset="0"/>
              </a:rPr>
              <a:t>c) Văn bằng bác sỹ quy định tại khoản 1 Điều này và có chứng chỉ đào tạo chuyên khoa cơ bản về dinh dưỡng.</a:t>
            </a:r>
          </a:p>
          <a:p>
            <a:endParaRPr lang="en-US" sz="2700" smtClean="0">
              <a:latin typeface="Times New Roman" pitchFamily="18" charset="0"/>
              <a:cs typeface="Times New Roman" pitchFamily="18"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75855" y="249382"/>
            <a:ext cx="11069781" cy="6093976"/>
          </a:xfrm>
          <a:prstGeom prst="rect">
            <a:avLst/>
          </a:prstGeom>
        </p:spPr>
        <p:txBody>
          <a:bodyPr wrap="square">
            <a:spAutoFit/>
          </a:bodyPr>
          <a:lstStyle/>
          <a:p>
            <a:pPr algn="just"/>
            <a:r>
              <a:rPr lang="en-US" sz="2600" b="1" smtClean="0">
                <a:latin typeface="Times New Roman" pitchFamily="18" charset="0"/>
                <a:cs typeface="Times New Roman" pitchFamily="18" charset="0"/>
              </a:rPr>
              <a:t>Điều 128. Yêu cầu đối với văn bằng CK, chứng chỉ đào tạo CK cơ bản, chứng chỉ đào tạo kỹ thuật chuyên môn về KCB, tâm lý lâm sàng</a:t>
            </a:r>
            <a:endParaRPr lang="en-US" sz="2600" smtClean="0">
              <a:latin typeface="Times New Roman" pitchFamily="18" charset="0"/>
              <a:cs typeface="Times New Roman" pitchFamily="18" charset="0"/>
            </a:endParaRPr>
          </a:p>
          <a:p>
            <a:pPr algn="just"/>
            <a:r>
              <a:rPr lang="en-US" sz="2600" b="1" smtClean="0">
                <a:latin typeface="Times New Roman" pitchFamily="18" charset="0"/>
                <a:cs typeface="Times New Roman" pitchFamily="18" charset="0"/>
              </a:rPr>
              <a:t>1. Yêu cầu đối với văn bằng CK, văn bằng BS nội trú, văn bằng CK cấp I, văn bằng CK cấp II trong lĩnh vực  KBCB do cơ sở đào tạo cấp:</a:t>
            </a:r>
          </a:p>
          <a:p>
            <a:r>
              <a:rPr lang="en-US" sz="2600" smtClean="0">
                <a:latin typeface="Times New Roman" pitchFamily="18" charset="0"/>
                <a:cs typeface="Times New Roman" pitchFamily="18" charset="0"/>
              </a:rPr>
              <a:t>a) Được cấp bởi cơ sở đào tạo hợp pháp theo quy định của pháp luật;</a:t>
            </a:r>
          </a:p>
          <a:p>
            <a:r>
              <a:rPr lang="en-US" sz="2600" smtClean="0">
                <a:latin typeface="Times New Roman" pitchFamily="18" charset="0"/>
                <a:cs typeface="Times New Roman" pitchFamily="18" charset="0"/>
              </a:rPr>
              <a:t>b) Thời gian đào tạo tối thiểu 18 tháng.</a:t>
            </a:r>
          </a:p>
          <a:p>
            <a:r>
              <a:rPr lang="en-US" sz="2600" b="1" smtClean="0">
                <a:latin typeface="Times New Roman" pitchFamily="18" charset="0"/>
                <a:cs typeface="Times New Roman" pitchFamily="18" charset="0"/>
              </a:rPr>
              <a:t>2. Yêu cầu chứng chỉ đào tạo CK cơ bản đào tạo trong nước</a:t>
            </a:r>
            <a:r>
              <a:rPr lang="en-US" sz="2600" smtClean="0">
                <a:latin typeface="Times New Roman" pitchFamily="18" charset="0"/>
                <a:cs typeface="Times New Roman" pitchFamily="18" charset="0"/>
              </a:rPr>
              <a:t>: phải thỏa mãn:</a:t>
            </a:r>
          </a:p>
          <a:p>
            <a:pPr algn="just">
              <a:buFontTx/>
              <a:buChar char="-"/>
            </a:pPr>
            <a:r>
              <a:rPr lang="en-US" sz="2600" smtClean="0">
                <a:latin typeface="Times New Roman" pitchFamily="18" charset="0"/>
                <a:cs typeface="Times New Roman" pitchFamily="18" charset="0"/>
              </a:rPr>
              <a:t>T</a:t>
            </a:r>
            <a:r>
              <a:rPr lang="vi-VN" sz="2600" smtClean="0">
                <a:latin typeface="Times New Roman" pitchFamily="18" charset="0"/>
                <a:cs typeface="Times New Roman" pitchFamily="18" charset="0"/>
              </a:rPr>
              <a:t>ên chứng chỉ phải </a:t>
            </a:r>
            <a:r>
              <a:rPr lang="en-US" sz="2600" smtClean="0">
                <a:latin typeface="Times New Roman" pitchFamily="18" charset="0"/>
                <a:cs typeface="Times New Roman" pitchFamily="18" charset="0"/>
              </a:rPr>
              <a:t>là</a:t>
            </a:r>
            <a:r>
              <a:rPr lang="vi-VN" sz="2600" b="1" smtClean="0">
                <a:latin typeface="Times New Roman" pitchFamily="18" charset="0"/>
                <a:cs typeface="Times New Roman" pitchFamily="18" charset="0"/>
              </a:rPr>
              <a:t>:“chứng chỉ đào tạo chuyên khoa cơ bản”</a:t>
            </a:r>
            <a:r>
              <a:rPr lang="en-US" sz="2600" b="1" smtClean="0">
                <a:latin typeface="Times New Roman" pitchFamily="18" charset="0"/>
                <a:cs typeface="Times New Roman" pitchFamily="18" charset="0"/>
              </a:rPr>
              <a:t>.</a:t>
            </a:r>
          </a:p>
          <a:p>
            <a:pPr algn="just">
              <a:buFontTx/>
              <a:buChar char="-"/>
            </a:pPr>
            <a:r>
              <a:rPr lang="vi-VN" sz="2600" smtClean="0">
                <a:latin typeface="Times New Roman" pitchFamily="18" charset="0"/>
                <a:cs typeface="Times New Roman" pitchFamily="18" charset="0"/>
              </a:rPr>
              <a:t>Thời gian bắt đầu đào tạo từ sau 01/01/2024 (ngày </a:t>
            </a:r>
            <a:r>
              <a:rPr lang="en-US" sz="2600" smtClean="0">
                <a:latin typeface="Times New Roman" pitchFamily="18" charset="0"/>
                <a:cs typeface="Times New Roman" pitchFamily="18" charset="0"/>
              </a:rPr>
              <a:t>NĐ 96 </a:t>
            </a:r>
            <a:r>
              <a:rPr lang="vi-VN" sz="2600" smtClean="0">
                <a:latin typeface="Times New Roman" pitchFamily="18" charset="0"/>
                <a:cs typeface="Times New Roman" pitchFamily="18" charset="0"/>
              </a:rPr>
              <a:t>có hiệu lực)</a:t>
            </a:r>
            <a:r>
              <a:rPr lang="en-US" sz="2600" smtClean="0">
                <a:latin typeface="Times New Roman" pitchFamily="18" charset="0"/>
                <a:cs typeface="Times New Roman" pitchFamily="18" charset="0"/>
              </a:rPr>
              <a:t>.</a:t>
            </a:r>
          </a:p>
          <a:p>
            <a:pPr algn="just">
              <a:buFontTx/>
              <a:buChar char="-"/>
            </a:pPr>
            <a:r>
              <a:rPr lang="en-US" sz="2600" smtClean="0">
                <a:latin typeface="Times New Roman" pitchFamily="18" charset="0"/>
                <a:cs typeface="Times New Roman" pitchFamily="18" charset="0"/>
              </a:rPr>
              <a:t> </a:t>
            </a:r>
            <a:r>
              <a:rPr lang="vi-VN" sz="2600" smtClean="0">
                <a:latin typeface="Times New Roman" pitchFamily="18" charset="0"/>
                <a:cs typeface="Times New Roman" pitchFamily="18" charset="0"/>
              </a:rPr>
              <a:t>Cơ sở đào tạo phải đáp ứng điều kiện</a:t>
            </a:r>
            <a:r>
              <a:rPr lang="en-US" sz="2600" smtClean="0">
                <a:latin typeface="Times New Roman" pitchFamily="18" charset="0"/>
                <a:cs typeface="Times New Roman" pitchFamily="18" charset="0"/>
              </a:rPr>
              <a:t>: + Chương trình và tài liệu đào tạo do cơ sở đào tạo xây dựng, thẩm định và ban hành; nội dung chương trình, khối lượng học tập, giảng viên phù hợp với chương trình đào tạo cấp VBCK của ngành hoặc chuyên ngành tương ứng và có tính liên thông với chương trình đào tạo trình độ chuyên khoa; +Thời gian đào tạo tối thiểu 09 tháng. + Việc đào tạo chứng chỉ CKCB phải được công bố công khai trên trang TTĐT của cơ sở đào tạo.</a:t>
            </a:r>
            <a:endParaRPr lang="en-US" sz="2600">
              <a:latin typeface="Times New Roman" pitchFamily="18" charset="0"/>
              <a:cs typeface="Times New Roman" pitchFamily="18" charset="0"/>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4375" y="414338"/>
            <a:ext cx="11115675" cy="5909310"/>
          </a:xfrm>
          <a:prstGeom prst="rect">
            <a:avLst/>
          </a:prstGeom>
        </p:spPr>
        <p:txBody>
          <a:bodyPr wrap="square">
            <a:spAutoFit/>
          </a:bodyPr>
          <a:lstStyle/>
          <a:p>
            <a:pPr algn="just"/>
            <a:r>
              <a:rPr lang="en-US" sz="2700" b="1" smtClean="0">
                <a:latin typeface="Times New Roman" pitchFamily="18" charset="0"/>
                <a:cs typeface="Times New Roman" pitchFamily="18" charset="0"/>
              </a:rPr>
              <a:t>Điều 128. (tiếp)</a:t>
            </a:r>
          </a:p>
          <a:p>
            <a:pPr algn="just"/>
            <a:r>
              <a:rPr lang="en-US" sz="2700" b="1" smtClean="0">
                <a:latin typeface="Times New Roman" pitchFamily="18" charset="0"/>
                <a:cs typeface="Times New Roman" pitchFamily="18" charset="0"/>
              </a:rPr>
              <a:t>3. Yêu cầu đối với chứng chỉ đào tạo kỹ thuật chuyên môn về KBCB</a:t>
            </a:r>
          </a:p>
          <a:p>
            <a:pPr algn="just"/>
            <a:r>
              <a:rPr lang="en-US" sz="2700" smtClean="0">
                <a:latin typeface="Times New Roman" pitchFamily="18" charset="0"/>
                <a:cs typeface="Times New Roman" pitchFamily="18" charset="0"/>
              </a:rPr>
              <a:t>a) Được cấp bởi cơ sở giáo dục có tối thiểu 01 khóa đào tạo cấp văn bằng theo ngành, trình độ đã tốt nghiệp để cấp GPHN KBCB với chức danh tương ứng hoặc là cơ sở  KBCB đã được cấp có thẩm quyền cho phép triển khai thực hiện các kỹ thuật chuyên môn tương ứng với thời gian tối thiểu 06 tháng;</a:t>
            </a:r>
          </a:p>
          <a:p>
            <a:pPr algn="just"/>
            <a:r>
              <a:rPr lang="en-US" sz="2700" smtClean="0">
                <a:latin typeface="Times New Roman" pitchFamily="18" charset="0"/>
                <a:cs typeface="Times New Roman" pitchFamily="18" charset="0"/>
              </a:rPr>
              <a:t>b) Chương trình và tài liệu đào tạo chứng chỉ kỹ thuật chuyên môn do cơ sở đào tạo xây dựng, thẩm định và ban hành hoặc sử dụng của cơ sở đào tạo khác khi được cơ sở đó đồng ý bằng văn bản; nội dung chương trình, khối lượng học tập, giảng viên phù hợp với DMKT chuyên môn theo quy định của Bộ Y tế.</a:t>
            </a:r>
          </a:p>
          <a:p>
            <a:pPr algn="just"/>
            <a:r>
              <a:rPr lang="en-US" sz="2700" b="1" smtClean="0">
                <a:solidFill>
                  <a:srgbClr val="FF0000"/>
                </a:solidFill>
                <a:latin typeface="Times New Roman" pitchFamily="18" charset="0"/>
                <a:cs typeface="Times New Roman" pitchFamily="18" charset="0"/>
              </a:rPr>
              <a:t>4. Trường hợp văn bằng chuyên khoa được sử dụng để điều chỉnh </a:t>
            </a:r>
            <a:r>
              <a:rPr lang="en-US" sz="2700" smtClean="0">
                <a:solidFill>
                  <a:srgbClr val="FF0000"/>
                </a:solidFill>
                <a:latin typeface="Times New Roman" pitchFamily="18" charset="0"/>
                <a:cs typeface="Times New Roman" pitchFamily="18" charset="0"/>
              </a:rPr>
              <a:t>phạm vi hành nghề theo quy định tại điểm a hoặc điểm b hoặc điểm c khoản 1 Điều 135 Nghị định này </a:t>
            </a:r>
            <a:r>
              <a:rPr lang="en-US" sz="2700" b="1" smtClean="0">
                <a:solidFill>
                  <a:srgbClr val="FF0000"/>
                </a:solidFill>
                <a:latin typeface="Times New Roman" pitchFamily="18" charset="0"/>
                <a:cs typeface="Times New Roman" pitchFamily="18" charset="0"/>
              </a:rPr>
              <a:t>phải có thời điểm bắt đầu đào tạo sau ngày được cấp GPHN hoặc CCHN hoặc điều chỉnh giấy phép hành nghề</a:t>
            </a:r>
            <a:r>
              <a:rPr lang="en-US" sz="2700" smtClean="0">
                <a:solidFill>
                  <a:srgbClr val="FF0000"/>
                </a:solidFill>
                <a:latin typeface="Times New Roman" pitchFamily="18" charset="0"/>
                <a:cs typeface="Times New Roman" pitchFamily="18" charset="0"/>
              </a:rPr>
              <a:t>.</a:t>
            </a:r>
            <a:endParaRPr lang="en-US">
              <a:latin typeface="Times New Roman" pitchFamily="18" charset="0"/>
              <a:cs typeface="Times New Roman"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24" y="557213"/>
            <a:ext cx="10772775" cy="5929311"/>
          </a:xfrm>
          <a:prstGeom prst="rect">
            <a:avLst/>
          </a:prstGeom>
        </p:spPr>
        <p:txBody>
          <a:bodyPr wrap="square">
            <a:spAutoFit/>
          </a:bodyPr>
          <a:lstStyle/>
          <a:p>
            <a:pPr algn="just"/>
            <a:r>
              <a:rPr lang="en-US" sz="2700" b="1" smtClean="0">
                <a:latin typeface="Times New Roman" pitchFamily="18" charset="0"/>
                <a:cs typeface="Times New Roman" pitchFamily="18" charset="0"/>
              </a:rPr>
              <a:t>Điều 128. (tiếp)</a:t>
            </a:r>
          </a:p>
          <a:p>
            <a:pPr algn="just"/>
            <a:r>
              <a:rPr lang="en-US" sz="2700" b="1" smtClean="0">
                <a:latin typeface="Times New Roman" pitchFamily="18" charset="0"/>
                <a:cs typeface="Times New Roman" pitchFamily="18" charset="0"/>
              </a:rPr>
              <a:t>5. Trường hợp người hành nghề có chứng chỉ đào tạo chuyên khoa cơ bản </a:t>
            </a:r>
            <a:r>
              <a:rPr lang="en-US" sz="2700" smtClean="0">
                <a:latin typeface="Times New Roman" pitchFamily="18" charset="0"/>
                <a:cs typeface="Times New Roman" pitchFamily="18" charset="0"/>
              </a:rPr>
              <a:t>nếu muốn điều chỉnh phạm vi hành nghề theo quy định tại điểm a hoặc điểm b khoản 1 Điều 135 Nghị định này phải đáp ứng các điều kiện sau:</a:t>
            </a:r>
          </a:p>
          <a:p>
            <a:pPr algn="just"/>
            <a:r>
              <a:rPr lang="en-US" sz="2700" smtClean="0">
                <a:latin typeface="Times New Roman" pitchFamily="18" charset="0"/>
                <a:cs typeface="Times New Roman" pitchFamily="18" charset="0"/>
              </a:rPr>
              <a:t>a) Chứng chỉ đào tạo chuyên khoa cơ bản có thời điểm bắt đầu đào tạo sau ngày được cấp giấy phép hành nghề hoặc chứng chỉ hành nghề hoặc điều chỉnh giấy phép hành nghề;</a:t>
            </a:r>
          </a:p>
          <a:p>
            <a:pPr algn="just"/>
            <a:r>
              <a:rPr lang="en-US" sz="2700" smtClean="0">
                <a:latin typeface="Times New Roman" pitchFamily="18" charset="0"/>
                <a:cs typeface="Times New Roman" pitchFamily="18" charset="0"/>
              </a:rPr>
              <a:t>b) Phải hoàn thành việc thực hành chuyên khoa tương ứng với chuyên khoa đã được đào tạo ghi trên chứng chỉ đào tạo chuyên khoa cơ bản để làm căn cứ điều chỉnh giấy phép hành nghề. Tổng thời gian học chứng chỉ đào tạo chuyên khoa cơ bản và thời gian thực hành tối thiểu là 18 tháng.</a:t>
            </a:r>
          </a:p>
          <a:p>
            <a:pPr algn="just"/>
            <a:r>
              <a:rPr lang="en-US" sz="2700" b="1" smtClean="0">
                <a:latin typeface="Times New Roman" pitchFamily="18" charset="0"/>
                <a:cs typeface="Times New Roman" pitchFamily="18" charset="0"/>
              </a:rPr>
              <a:t>6. Việc đào tạo văn bằng, chứng chỉ </a:t>
            </a:r>
            <a:r>
              <a:rPr lang="en-US" sz="2700" smtClean="0">
                <a:latin typeface="Times New Roman" pitchFamily="18" charset="0"/>
                <a:cs typeface="Times New Roman" pitchFamily="18" charset="0"/>
              </a:rPr>
              <a:t>quy định tại khoản 1, 2, 3 Điều này phải được cơ sở đào tạo công bố công khai trên trang thông tin điện tử của cơ sở đào tạo.</a:t>
            </a:r>
            <a:endParaRPr lang="en-US" sz="2700">
              <a:latin typeface="Times New Roman" pitchFamily="18" charset="0"/>
              <a:cs typeface="Times New Roman" pitchFamily="18" charset="0"/>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290945"/>
            <a:ext cx="10958945" cy="6209392"/>
          </a:xfrm>
          <a:prstGeom prst="rect">
            <a:avLst/>
          </a:prstGeom>
        </p:spPr>
        <p:txBody>
          <a:bodyPr wrap="square">
            <a:spAutoFit/>
          </a:bodyPr>
          <a:lstStyle/>
          <a:p>
            <a:pPr algn="just"/>
            <a:r>
              <a:rPr lang="en-US" sz="2650" b="1" smtClean="0">
                <a:latin typeface="Times New Roman" pitchFamily="18" charset="0"/>
                <a:cs typeface="Times New Roman" pitchFamily="18" charset="0"/>
              </a:rPr>
              <a:t>Điều 129. Điều kiện về thực hành KCB để cấp mới GPHN</a:t>
            </a:r>
            <a:endParaRPr lang="en-US" sz="2650" smtClean="0">
              <a:latin typeface="Times New Roman" pitchFamily="18" charset="0"/>
              <a:cs typeface="Times New Roman" pitchFamily="18" charset="0"/>
            </a:endParaRPr>
          </a:p>
          <a:p>
            <a:pPr algn="just"/>
            <a:r>
              <a:rPr lang="en-US" sz="2650" smtClean="0">
                <a:latin typeface="Times New Roman" pitchFamily="18" charset="0"/>
                <a:cs typeface="Times New Roman" pitchFamily="18" charset="0"/>
              </a:rPr>
              <a:t>1. Thực hành bắt đầu từ ngày 01/01/2024 thực hiện theo quy định tại Mục 1 Chương II Nghị định này (các điều 3-7), </a:t>
            </a:r>
            <a:r>
              <a:rPr lang="en-US" sz="2650" smtClean="0">
                <a:solidFill>
                  <a:srgbClr val="FF0000"/>
                </a:solidFill>
                <a:latin typeface="Times New Roman" pitchFamily="18" charset="0"/>
                <a:cs typeface="Times New Roman" pitchFamily="18" charset="0"/>
              </a:rPr>
              <a:t>trong đó các chức danh DDLS, cấp cứu viên ngoại viện, TLLS thực hiện như sau:</a:t>
            </a:r>
          </a:p>
          <a:p>
            <a:pPr algn="just"/>
            <a:r>
              <a:rPr lang="en-US" sz="2650" smtClean="0">
                <a:latin typeface="Times New Roman" pitchFamily="18" charset="0"/>
                <a:cs typeface="Times New Roman" pitchFamily="18" charset="0"/>
              </a:rPr>
              <a:t>a) Thời gian thực hành, địa điểm thực hành, nội dung thực hành thực hiện theo quy định tại Mục 1 Chương II Nghị định này.</a:t>
            </a:r>
          </a:p>
          <a:p>
            <a:pPr algn="just"/>
            <a:r>
              <a:rPr lang="en-US" sz="2650" smtClean="0">
                <a:latin typeface="Times New Roman" pitchFamily="18" charset="0"/>
                <a:cs typeface="Times New Roman" pitchFamily="18" charset="0"/>
              </a:rPr>
              <a:t>b) Người hướng dẫn TH phải đáp ứng điều kiện sau: Từ ngày 01/01/2024 đến ngày 31/12 /2026: người hướng dẫn TH phải là người hành nghề có PVHN phù hợp với nội dung hướng dẫn thực hành hoặc là người hành nghề có kinh nghiệm làm việc phù hợp với nội dung hướng dẫn TH từ 36 tháng trở lên; Từ ngày 01/01/2027 thực hiện theo quy định tại khoản 3 Điều 7 Nghị định này.</a:t>
            </a:r>
          </a:p>
          <a:p>
            <a:pPr algn="just"/>
            <a:r>
              <a:rPr lang="en-US" sz="2650" smtClean="0">
                <a:solidFill>
                  <a:srgbClr val="FF0000"/>
                </a:solidFill>
                <a:latin typeface="Times New Roman" pitchFamily="18" charset="0"/>
                <a:cs typeface="Times New Roman" pitchFamily="18" charset="0"/>
              </a:rPr>
              <a:t>2. Quy định cấp GXN thực hành đối với chức danh DDLS:</a:t>
            </a:r>
          </a:p>
          <a:p>
            <a:pPr algn="just"/>
            <a:r>
              <a:rPr lang="en-US" sz="2650" smtClean="0">
                <a:latin typeface="Times New Roman" pitchFamily="18" charset="0"/>
                <a:cs typeface="Times New Roman" pitchFamily="18" charset="0"/>
              </a:rPr>
              <a:t>a) Giấy xác nhận theo quy định tại Mục 1 Chương II Nghị định này;</a:t>
            </a:r>
          </a:p>
          <a:p>
            <a:pPr algn="just"/>
            <a:r>
              <a:rPr lang="en-US" sz="2650" smtClean="0">
                <a:latin typeface="Times New Roman" pitchFamily="18" charset="0"/>
                <a:cs typeface="Times New Roman" pitchFamily="18" charset="0"/>
              </a:rPr>
              <a:t>b) Văn bản xác nhận đã có thời gian làm nhiệm vụ DDLS từ 09 tháng trở lên tại cơ sở KCB mà PVHĐCM bao gồm hoạt động dinh dưỡng lâm sàng.</a:t>
            </a:r>
            <a:endParaRPr lang="en-US" sz="2650">
              <a:latin typeface="Times New Roman" pitchFamily="18" charset="0"/>
              <a:cs typeface="Times New Roman" pitchFamily="18" charset="0"/>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78873" y="332509"/>
            <a:ext cx="11208327" cy="6093976"/>
          </a:xfrm>
          <a:prstGeom prst="rect">
            <a:avLst/>
          </a:prstGeom>
        </p:spPr>
        <p:txBody>
          <a:bodyPr wrap="square">
            <a:spAutoFit/>
          </a:bodyPr>
          <a:lstStyle/>
          <a:p>
            <a:r>
              <a:rPr lang="en-US" sz="2600" b="1" smtClean="0">
                <a:latin typeface="Times New Roman" pitchFamily="18" charset="0"/>
                <a:cs typeface="Times New Roman" pitchFamily="18" charset="0"/>
              </a:rPr>
              <a:t>Điều 129. Điều kiện về thực hành KCB (tiếp)</a:t>
            </a:r>
            <a:endParaRPr lang="en-US" sz="2600" smtClean="0">
              <a:latin typeface="Times New Roman" pitchFamily="18" charset="0"/>
              <a:cs typeface="Times New Roman" pitchFamily="18" charset="0"/>
            </a:endParaRPr>
          </a:p>
          <a:p>
            <a:pPr algn="just"/>
            <a:r>
              <a:rPr lang="en-US" sz="2600" smtClean="0">
                <a:solidFill>
                  <a:srgbClr val="FF0000"/>
                </a:solidFill>
                <a:latin typeface="Times New Roman" pitchFamily="18" charset="0"/>
                <a:cs typeface="Times New Roman" pitchFamily="18" charset="0"/>
              </a:rPr>
              <a:t>3. Quy định về GXN thực hành chức danh cấp cứu viên ngoại viện</a:t>
            </a:r>
            <a:r>
              <a:rPr lang="en-US" sz="2600" smtClean="0">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a) Giấy xác nhận TH theo quy định tại Mục 1 Chương II Nghị định này.</a:t>
            </a:r>
          </a:p>
          <a:p>
            <a:pPr algn="just"/>
            <a:r>
              <a:rPr lang="en-US" sz="2600" smtClean="0">
                <a:latin typeface="Times New Roman" pitchFamily="18" charset="0"/>
                <a:cs typeface="Times New Roman" pitchFamily="18" charset="0"/>
              </a:rPr>
              <a:t>b) Văn bản xác nhận đã có thời gian làm nhiệm vụ CC &gt; 09 tháng tại 1 trong các cơ sở sau đây: Khoa CC của BV; Cơ sở CC ngoại viện; Cơ sở dịch vụ VCCC được thành lập trước ngày 01/01/2024 có PVHĐCM cấp cứu, tính đến ngày nộp hồ sơ</a:t>
            </a:r>
          </a:p>
          <a:p>
            <a:pPr algn="just"/>
            <a:r>
              <a:rPr lang="en-US" sz="2600" smtClean="0">
                <a:solidFill>
                  <a:srgbClr val="FF0000"/>
                </a:solidFill>
                <a:latin typeface="Times New Roman" pitchFamily="18" charset="0"/>
                <a:cs typeface="Times New Roman" pitchFamily="18" charset="0"/>
              </a:rPr>
              <a:t>4. Quy định về giấy xác thực hành đối với chức danh TLLS </a:t>
            </a:r>
            <a:r>
              <a:rPr lang="en-US" sz="2600" smtClean="0">
                <a:latin typeface="Times New Roman" pitchFamily="18" charset="0"/>
                <a:cs typeface="Times New Roman" pitchFamily="18" charset="0"/>
              </a:rPr>
              <a:t>:</a:t>
            </a:r>
          </a:p>
          <a:p>
            <a:pPr algn="just"/>
            <a:r>
              <a:rPr lang="en-US" sz="2600" smtClean="0">
                <a:latin typeface="Times New Roman" pitchFamily="18" charset="0"/>
                <a:cs typeface="Times New Roman" pitchFamily="18" charset="0"/>
              </a:rPr>
              <a:t>a) Giấy xác theo quy định tại Mục 1 Chương II Nghị định này.</a:t>
            </a:r>
          </a:p>
          <a:p>
            <a:pPr algn="just"/>
            <a:r>
              <a:rPr lang="en-US" sz="2600" smtClean="0">
                <a:latin typeface="Times New Roman" pitchFamily="18" charset="0"/>
                <a:cs typeface="Times New Roman" pitchFamily="18" charset="0"/>
              </a:rPr>
              <a:t>b) Văn bản xác nhận đã có thời gian làm nhiệm vụ TLLS &gt; 09 tháng tại 1 trong các cơ sở: Cơ sở TLLS; Bệnh viện có PVHĐCM về CK tâm thần hoặc có bộ phận chuyên môn về TLLS, tính đến ngày nộp hồ sơ</a:t>
            </a:r>
          </a:p>
          <a:p>
            <a:pPr algn="just"/>
            <a:r>
              <a:rPr lang="en-US" sz="2600" smtClean="0">
                <a:solidFill>
                  <a:srgbClr val="FF0000"/>
                </a:solidFill>
                <a:latin typeface="Times New Roman" pitchFamily="18" charset="0"/>
                <a:cs typeface="Times New Roman" pitchFamily="18" charset="0"/>
              </a:rPr>
              <a:t>5. Người TH từ trước ngày 01/01/2024 theo quy định tại Luật cũ được: a) Áp dụng thời gian TH theo quy định tại Điều 3 Nghị định này; b) Tính thời gian đã TH trước ngày 01/ 01/2024 để tính tổng thời gian TH nhưng phải bảo đảm đạt thời gian TH theo quy định tại Điều 3 Nghị định này trước ngày 31/12/2024.</a:t>
            </a:r>
            <a:endParaRPr lang="en-US" sz="2600">
              <a:solidFill>
                <a:srgbClr val="FF0000"/>
              </a:solidFill>
              <a:latin typeface="Times New Roman" pitchFamily="18" charset="0"/>
              <a:cs typeface="Times New Roman" pitchFamily="18" charset="0"/>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00545" y="415637"/>
            <a:ext cx="11028219" cy="5970865"/>
          </a:xfrm>
          <a:prstGeom prst="rect">
            <a:avLst/>
          </a:prstGeom>
        </p:spPr>
        <p:txBody>
          <a:bodyPr wrap="square">
            <a:spAutoFit/>
          </a:bodyPr>
          <a:lstStyle/>
          <a:p>
            <a:r>
              <a:rPr lang="en-US" sz="2600" b="1" smtClean="0">
                <a:latin typeface="Times New Roman" pitchFamily="18" charset="0"/>
                <a:cs typeface="Times New Roman" pitchFamily="18" charset="0"/>
              </a:rPr>
              <a:t>Điều 130. Hồ sơ, thủ tục cấp mới giấy phép hành nghề</a:t>
            </a:r>
          </a:p>
          <a:p>
            <a:r>
              <a:rPr lang="en-US" sz="2600" b="1" i="1" smtClean="0">
                <a:latin typeface="Times New Roman" pitchFamily="18" charset="0"/>
                <a:cs typeface="Times New Roman" pitchFamily="18" charset="0"/>
              </a:rPr>
              <a:t>1. Hồ sơ đề nghị cấp mới gồm:</a:t>
            </a:r>
          </a:p>
          <a:p>
            <a:r>
              <a:rPr lang="en-US" sz="2600" smtClean="0">
                <a:latin typeface="Times New Roman" pitchFamily="18" charset="0"/>
                <a:cs typeface="Times New Roman" pitchFamily="18" charset="0"/>
              </a:rPr>
              <a:t>a) Đơn theo Mẫu 08 Phụ lục I NĐ. b) Bản sao hợp lệ của một trong các giấy tờ sau: Văn bằng chuyên môn; </a:t>
            </a:r>
            <a:r>
              <a:rPr lang="en-US" sz="2600" smtClean="0">
                <a:solidFill>
                  <a:srgbClr val="FF0000"/>
                </a:solidFill>
                <a:latin typeface="Times New Roman" pitchFamily="18" charset="0"/>
                <a:cs typeface="Times New Roman" pitchFamily="18" charset="0"/>
              </a:rPr>
              <a:t>Giấy phép hành nghề đã được thừa nhận</a:t>
            </a:r>
            <a:r>
              <a:rPr lang="en-US" sz="2600" smtClean="0">
                <a:latin typeface="Times New Roman" pitchFamily="18" charset="0"/>
                <a:cs typeface="Times New Roman" pitchFamily="18" charset="0"/>
              </a:rPr>
              <a:t>.</a:t>
            </a:r>
          </a:p>
          <a:p>
            <a:r>
              <a:rPr lang="en-US" sz="2600" smtClean="0">
                <a:latin typeface="Times New Roman" pitchFamily="18" charset="0"/>
                <a:cs typeface="Times New Roman" pitchFamily="18" charset="0"/>
              </a:rPr>
              <a:t>c) Nếu đề nghị cấp GPHN với phạm vi hành nghề CK, ngoài giấy tờ quy định tại điểm b khoản này phải nộp thêm bản sao hợp lệ của một trong các VBCK.</a:t>
            </a:r>
          </a:p>
          <a:p>
            <a:r>
              <a:rPr lang="en-US" sz="2600" smtClean="0">
                <a:latin typeface="Times New Roman" pitchFamily="18" charset="0"/>
                <a:cs typeface="Times New Roman" pitchFamily="18" charset="0"/>
              </a:rPr>
              <a:t>d) Bản chính hoặc bản sao hợp lệ giấy khám sức khỏe</a:t>
            </a:r>
          </a:p>
          <a:p>
            <a:r>
              <a:rPr lang="en-US" sz="2600" smtClean="0">
                <a:latin typeface="Times New Roman" pitchFamily="18" charset="0"/>
                <a:cs typeface="Times New Roman" pitchFamily="18" charset="0"/>
              </a:rPr>
              <a:t>đ) Bản sao hợp lệ của một trong các giấy tờ sau đây:</a:t>
            </a:r>
          </a:p>
          <a:p>
            <a:r>
              <a:rPr lang="en-US" sz="2600" smtClean="0">
                <a:latin typeface="Times New Roman" pitchFamily="18" charset="0"/>
                <a:cs typeface="Times New Roman" pitchFamily="18" charset="0"/>
              </a:rPr>
              <a:t>- Giấy chứng nhận biết tiếng Việt thành thạo (người nước ngoài); GCN đủ trình độ phiên dịch của người phiên dịch, kèm theo hợp đồng lao động của người phiên dịch với cơ sở KCB nơi người nước ngoài đó dự kiến làm việc.</a:t>
            </a:r>
          </a:p>
          <a:p>
            <a:r>
              <a:rPr lang="en-US" sz="2600" smtClean="0">
                <a:latin typeface="Times New Roman" pitchFamily="18" charset="0"/>
                <a:cs typeface="Times New Roman" pitchFamily="18" charset="0"/>
              </a:rPr>
              <a:t>e) Sơ yếu lý lịch tự thuật theo Mẫu 09 Phụ lục I, NĐ. g) Bản chính hoặc bản sao hợp lệ GXN thực hành theo Mẫu 07 Phụ lục I. 02 ảnh chân dung cỡ 04 cm x 06 cm, nền trắng trong thời gian không quá 06 tháng tính đến thời điểm nộp hồ sơ</a:t>
            </a:r>
            <a:endParaRPr lang="en-US" sz="2600" b="1" smtClean="0">
              <a:latin typeface="Times New Roman" pitchFamily="18" charset="0"/>
              <a:cs typeface="Times New Roman" pitchFamily="18" charset="0"/>
            </a:endParaRPr>
          </a:p>
          <a:p>
            <a:endParaRPr 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Rectangle 1"/>
          <p:cNvSpPr>
            <a:spLocks noChangeArrowheads="1"/>
          </p:cNvSpPr>
          <p:nvPr/>
        </p:nvSpPr>
        <p:spPr bwMode="auto">
          <a:xfrm>
            <a:off x="585788" y="185738"/>
            <a:ext cx="11372849" cy="64940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7200" algn="just" defTabSz="914400" rtl="0" eaLnBrk="1" fontAlgn="base" latinLnBrk="0" hangingPunct="1">
              <a:lnSpc>
                <a:spcPct val="100000"/>
              </a:lnSpc>
              <a:spcBef>
                <a:spcPct val="0"/>
              </a:spcBef>
              <a:spcAft>
                <a:spcPct val="0"/>
              </a:spcAft>
              <a:buClrTx/>
              <a:buSzTx/>
              <a:buFontTx/>
              <a:buNone/>
              <a:tabLst>
                <a:tab pos="1184275" algn="l"/>
              </a:tabLst>
            </a:pPr>
            <a:r>
              <a:rPr kumimoji="0" lang="vi-VN" sz="16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Mẫu 08</a:t>
            </a:r>
            <a:endParaRPr kumimoji="0" lang="en-US" sz="1600" b="1"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p>
            <a:pPr marL="0" marR="0" lvl="0" indent="457200" algn="ctr" defTabSz="914400" rtl="0" eaLnBrk="1" fontAlgn="base" latinLnBrk="0" hangingPunct="1">
              <a:lnSpc>
                <a:spcPct val="100000"/>
              </a:lnSpc>
              <a:spcBef>
                <a:spcPct val="0"/>
              </a:spcBef>
              <a:spcAft>
                <a:spcPct val="0"/>
              </a:spcAft>
              <a:buClrTx/>
              <a:buSzTx/>
              <a:buFontTx/>
              <a:buNone/>
              <a:tabLst>
                <a:tab pos="1184275" algn="l"/>
              </a:tabLst>
            </a:pPr>
            <a:r>
              <a:rPr kumimoji="0" lang="vi-VN"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ĐƠN ĐỀ NGHỊ</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ctr" defTabSz="914400" rtl="0" eaLnBrk="0" fontAlgn="base" latinLnBrk="0" hangingPunct="0">
              <a:lnSpc>
                <a:spcPct val="100000"/>
              </a:lnSpc>
              <a:spcBef>
                <a:spcPct val="0"/>
              </a:spcBef>
              <a:spcAft>
                <a:spcPct val="0"/>
              </a:spcAft>
              <a:buClrTx/>
              <a:buSzTx/>
              <a:buFontTx/>
              <a:buNone/>
              <a:tabLst>
                <a:tab pos="1184275" algn="l"/>
              </a:tabLst>
            </a:pPr>
            <a:r>
              <a:rPr kumimoji="0" lang="vi-VN"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Cấp giấy phép hành nghề khám bệnh, chữa bệnh</a:t>
            </a:r>
            <a:r>
              <a:rPr kumimoji="0" lang="en-US" sz="2000" b="1"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1" i="0" u="none" strike="sngStrike" cap="none" normalizeH="0" baseline="0" smtClean="0">
                <a:ln>
                  <a:noFill/>
                </a:ln>
                <a:solidFill>
                  <a:srgbClr val="FF0000"/>
                </a:solidFill>
                <a:effectLst/>
                <a:latin typeface="Times New Roman" pitchFamily="18" charset="0"/>
                <a:ea typeface="Times New Roman" pitchFamily="18" charset="0"/>
                <a:cs typeface="Times New Roman" pitchFamily="18" charset="0"/>
              </a:rPr>
              <a:t>/</a:t>
            </a:r>
            <a:r>
              <a:rPr kumimoji="0" lang="en-US" sz="2000" b="1" i="0" u="none" strike="sngStrike" cap="none" normalizeH="0" baseline="0" smtClean="0">
                <a:ln>
                  <a:noFill/>
                </a:ln>
                <a:solidFill>
                  <a:srgbClr val="FF0000"/>
                </a:solidFill>
                <a:effectLst/>
                <a:latin typeface="Times New Roman" pitchFamily="18" charset="0"/>
                <a:ea typeface="Times New Roman" pitchFamily="18" charset="0"/>
                <a:cs typeface="Times New Roman" pitchFamily="18" charset="0"/>
              </a:rPr>
              <a:t> </a:t>
            </a:r>
            <a:r>
              <a:rPr kumimoji="0" lang="vi-VN" sz="2000" b="1" i="0" u="none" strike="sngStrike" cap="none" normalizeH="0" baseline="0" smtClean="0">
                <a:ln>
                  <a:noFill/>
                </a:ln>
                <a:solidFill>
                  <a:srgbClr val="FF0000"/>
                </a:solidFill>
                <a:effectLst/>
                <a:latin typeface="Times New Roman" pitchFamily="18" charset="0"/>
                <a:ea typeface="Times New Roman" pitchFamily="18" charset="0"/>
                <a:cs typeface="Times New Roman" pitchFamily="18" charset="0"/>
              </a:rPr>
              <a:t>Thừa nhận giấy phép hành nghề</a:t>
            </a:r>
            <a:endParaRPr kumimoji="0" lang="en-US" sz="2000" b="0" i="0" u="none" strike="sngStrike" cap="none" normalizeH="0" baseline="0" smtClean="0">
              <a:ln>
                <a:noFill/>
              </a:ln>
              <a:solidFill>
                <a:srgbClr val="FF0000"/>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Kính gửi:</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SỞ</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Y TẾ HÀ GIANG</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2</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Họ và tên:</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NGUYỄN</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VĂN A</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Ngày, tháng, năm sinh:</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01/01/1985</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Địa chỉ cư trú: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CMND</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CCCD</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căn cước/số định danh cá nhân/số hộ chiếu</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3</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lang="en-US" sz="2000" smtClean="0">
                <a:latin typeface="Times New Roman" pitchFamily="18" charset="0"/>
                <a:ea typeface="Times New Roman" pitchFamily="18" charset="0"/>
                <a:cs typeface="Times New Roman" pitchFamily="18" charset="0"/>
              </a:rPr>
              <a:t>.....</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Ngày cấp ………………….. Nơi</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cấp:……………………………</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Điện thoại: …………………………………. Email	( nếu có):………………..</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indent="457200" algn="just" eaLnBrk="0" fontAlgn="base" hangingPunct="0">
              <a:spcBef>
                <a:spcPct val="0"/>
              </a:spcBef>
              <a:spcAft>
                <a:spcPct val="0"/>
              </a:spcAft>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Là người đang làm việc tại cơ sở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KBCB</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4</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smtClean="0">
                <a:ln>
                  <a:noFill/>
                </a:ln>
                <a:solidFill>
                  <a:srgbClr val="FF0000"/>
                </a:solidFill>
                <a:effectLst/>
                <a:latin typeface="Times New Roman" pitchFamily="18" charset="0"/>
                <a:ea typeface="Times New Roman" pitchFamily="18" charset="0"/>
                <a:cs typeface="Times New Roman" pitchFamily="18" charset="0"/>
              </a:rPr>
              <a:t>Nếu</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a:t>
            </a:r>
            <a:r>
              <a:rPr lang="vi-VN" sz="2000" smtClean="0">
                <a:solidFill>
                  <a:srgbClr val="FF0000"/>
                </a:solidFill>
                <a:latin typeface="+mj-lt"/>
              </a:rPr>
              <a:t>không làm việc tại cơ sở </a:t>
            </a:r>
            <a:r>
              <a:rPr lang="en-US" sz="2000" smtClean="0">
                <a:solidFill>
                  <a:srgbClr val="FF0000"/>
                </a:solidFill>
                <a:latin typeface="+mj-lt"/>
              </a:rPr>
              <a:t> KBCB</a:t>
            </a:r>
            <a:r>
              <a:rPr lang="vi-VN" sz="2000" smtClean="0">
                <a:solidFill>
                  <a:srgbClr val="FF0000"/>
                </a:solidFill>
                <a:latin typeface="+mj-lt"/>
              </a:rPr>
              <a:t> nào ghi “Đang không làm việc tại cơ sở khám bệnh, chữa bệnh”.</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Văn bằng chuyên môn:</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5</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Ghi theo văn bằng được cấp (ghi như điều 8, NĐ): </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Chức danh đề nghị cấp:</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 6</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Ghi theo chức</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danh BS, YS, Đ D, HS, KTY, D DLS, CCV NV, TLLS...</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lvl="0" indent="457200" algn="just" eaLnBrk="0" fontAlgn="base" hangingPunct="0">
              <a:spcBef>
                <a:spcPct val="0"/>
              </a:spcBef>
              <a:spcAft>
                <a:spcPct val="0"/>
              </a:spcAft>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Trường hợp đề nghị cấp:</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 7</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lang="vi-VN" sz="2000" smtClean="0">
                <a:latin typeface="+mj-lt"/>
              </a:rPr>
              <a:t>ghi rõ cấp mới, cấp lại, cấp gia hạn, cấp điều chỉnh </a:t>
            </a:r>
            <a:r>
              <a:rPr lang="en-US" sz="2000" smtClean="0">
                <a:latin typeface="+mj-lt"/>
              </a:rPr>
              <a:t>GPHN </a:t>
            </a:r>
            <a:r>
              <a:rPr lang="vi-VN" sz="2000" smtClean="0">
                <a:latin typeface="+mj-lt"/>
              </a:rPr>
              <a:t>với</a:t>
            </a:r>
            <a:r>
              <a:rPr lang="en-US" sz="2000" smtClean="0">
                <a:latin typeface="+mj-lt"/>
              </a:rPr>
              <a:t> </a:t>
            </a:r>
            <a:r>
              <a:rPr lang="vi-VN" sz="2000" smtClean="0">
                <a:latin typeface="+mj-lt"/>
              </a:rPr>
              <a:t>từng trường hợp cụ thể theo quy định tại Nghị định số</a:t>
            </a:r>
            <a:r>
              <a:rPr lang="en-US" sz="2000" smtClean="0">
                <a:latin typeface="+mj-lt"/>
              </a:rPr>
              <a:t> </a:t>
            </a:r>
            <a:r>
              <a:rPr lang="en-US" sz="2000" smtClean="0">
                <a:latin typeface="Times New Roman" pitchFamily="18" charset="0"/>
                <a:cs typeface="Times New Roman" pitchFamily="18" charset="0"/>
              </a:rPr>
              <a:t>96</a:t>
            </a:r>
            <a:r>
              <a:rPr lang="vi-VN" sz="2000" smtClean="0">
                <a:latin typeface="Times New Roman" pitchFamily="18" charset="0"/>
                <a:cs typeface="Times New Roman" pitchFamily="18" charset="0"/>
              </a:rPr>
              <a:t>/2023/NĐ-CP</a:t>
            </a:r>
            <a:r>
              <a:rPr lang="en-US" sz="2000" smtClean="0">
                <a:latin typeface="Times New Roman" pitchFamily="18" charset="0"/>
                <a:cs typeface="Times New Roman" pitchFamily="18" charset="0"/>
              </a:rPr>
              <a:t> (VD: cấp mới do thay đổi chức danh...)</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Phạm vi hành nghề đề nghị cấp:</a:t>
            </a:r>
            <a:r>
              <a:rPr kumimoji="0" lang="en-US" sz="2000" b="0" i="0" u="none" strike="noStrike" cap="none" normalizeH="0" smtClean="0">
                <a:ln>
                  <a:noFill/>
                </a:ln>
                <a:solidFill>
                  <a:schemeClr val="tx1"/>
                </a:solidFill>
                <a:effectLst/>
                <a:latin typeface="Times New Roman" pitchFamily="18" charset="0"/>
                <a:ea typeface="Times New Roman" pitchFamily="18" charset="0"/>
                <a:cs typeface="Times New Roman" pitchFamily="18" charset="0"/>
              </a:rPr>
              <a:t> YK, YHCT, Điều dưỡng, hộ sinh, XNYH, HAYH...</a:t>
            </a:r>
            <a:endPar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457200" algn="just" defTabSz="914400" rtl="0" eaLnBrk="0" fontAlgn="base" latinLnBrk="0" hangingPunct="0">
              <a:lnSpc>
                <a:spcPct val="100000"/>
              </a:lnSpc>
              <a:spcBef>
                <a:spcPct val="0"/>
              </a:spcBef>
              <a:spcAft>
                <a:spcPct val="0"/>
              </a:spcAft>
              <a:buClrTx/>
              <a:buSzTx/>
              <a:buFontTx/>
              <a:buNone/>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Số giấy phép hành nghề đã được cấp (nếu có):……………………………………</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a:p>
            <a:pPr indent="457200" algn="just" eaLnBrk="0" fontAlgn="base" hangingPunct="0">
              <a:spcBef>
                <a:spcPct val="0"/>
              </a:spcBef>
              <a:spcAft>
                <a:spcPct val="0"/>
              </a:spcAft>
              <a:tabLst>
                <a:tab pos="1184275" algn="l"/>
              </a:tabLst>
            </a:pP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Hồ sơ đề nghị…………………</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7</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……………gồm	</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các giấy tờ sau</a:t>
            </a:r>
            <a:r>
              <a:rPr kumimoji="0" lang="vi-VN" sz="2000" b="0" i="0" u="none" strike="noStrike" cap="none" normalizeH="0" baseline="30000" smtClean="0">
                <a:ln>
                  <a:noFill/>
                </a:ln>
                <a:solidFill>
                  <a:schemeClr val="tx1"/>
                </a:solidFill>
                <a:effectLst/>
                <a:latin typeface="Times New Roman" pitchFamily="18" charset="0"/>
                <a:ea typeface="Times New Roman" pitchFamily="18" charset="0"/>
                <a:cs typeface="Times New Roman" pitchFamily="18" charset="0"/>
              </a:rPr>
              <a:t>8</a:t>
            </a:r>
            <a:r>
              <a:rPr kumimoji="0" lang="vi-VN"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a:t>
            </a:r>
            <a:r>
              <a:rPr kumimoji="0" lang="en-US" sz="20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 </a:t>
            </a:r>
            <a:r>
              <a:rPr lang="en-SG" sz="2000" smtClean="0">
                <a:latin typeface="Times New Roman" pitchFamily="18" charset="0"/>
                <a:cs typeface="Times New Roman" pitchFamily="18" charset="0"/>
              </a:rPr>
              <a:t>Phải liệt kê đầy đủ các giấy tờ, tài liệu nộp kèm theo đơn đối với từng trường hợp</a:t>
            </a:r>
            <a:endParaRPr kumimoji="0" lang="en-US" sz="2000" b="0" i="0" u="none" strike="noStrike" cap="none" normalizeH="0" baseline="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3"/>
          <p:cNvPicPr preferRelativeResize="0"/>
          <p:nvPr/>
        </p:nvPicPr>
        <p:blipFill rotWithShape="1">
          <a:blip r:embed="rId3">
            <a:alphaModFix/>
          </a:blip>
          <a:srcRect/>
          <a:stretch/>
        </p:blipFill>
        <p:spPr>
          <a:xfrm>
            <a:off x="11023600" y="228600"/>
            <a:ext cx="1016000" cy="1016000"/>
          </a:xfrm>
          <a:prstGeom prst="rect">
            <a:avLst/>
          </a:prstGeom>
          <a:noFill/>
          <a:ln>
            <a:noFill/>
          </a:ln>
        </p:spPr>
      </p:pic>
      <p:pic>
        <p:nvPicPr>
          <p:cNvPr id="108" name="Google Shape;108;p3"/>
          <p:cNvPicPr preferRelativeResize="0"/>
          <p:nvPr/>
        </p:nvPicPr>
        <p:blipFill rotWithShape="1">
          <a:blip r:embed="rId4" cstate="print">
            <a:alphaModFix/>
          </a:blip>
          <a:srcRect/>
          <a:stretch/>
        </p:blipFill>
        <p:spPr>
          <a:xfrm>
            <a:off x="704850" y="5942019"/>
            <a:ext cx="1237379" cy="266037"/>
          </a:xfrm>
          <a:prstGeom prst="rect">
            <a:avLst/>
          </a:prstGeom>
          <a:noFill/>
          <a:ln>
            <a:noFill/>
          </a:ln>
        </p:spPr>
      </p:pic>
      <p:sp>
        <p:nvSpPr>
          <p:cNvPr id="109" name="Google Shape;109;p3"/>
          <p:cNvSpPr txBox="1"/>
          <p:nvPr/>
        </p:nvSpPr>
        <p:spPr>
          <a:xfrm>
            <a:off x="2032000" y="4217755"/>
            <a:ext cx="9067800" cy="2234458"/>
          </a:xfrm>
          <a:prstGeom prst="rect">
            <a:avLst/>
          </a:prstGeom>
          <a:noFill/>
          <a:ln>
            <a:noFill/>
          </a:ln>
        </p:spPr>
        <p:txBody>
          <a:bodyPr spcFirstLastPara="1" wrap="square" lIns="0" tIns="0" rIns="0" bIns="0" anchor="t" anchorCtr="0">
            <a:spAutoFit/>
          </a:bodyPr>
          <a:lstStyle/>
          <a:p>
            <a:pPr marL="0" marR="0" lvl="0" indent="0" algn="ctr" rtl="0">
              <a:lnSpc>
                <a:spcPct val="110000"/>
              </a:lnSpc>
              <a:spcBef>
                <a:spcPts val="0"/>
              </a:spcBef>
              <a:spcAft>
                <a:spcPts val="0"/>
              </a:spcAft>
              <a:buNone/>
            </a:pPr>
            <a:r>
              <a:rPr lang="en-US" sz="4400" b="1" i="0" u="none" strike="noStrike" cap="none" smtClean="0">
                <a:solidFill>
                  <a:srgbClr val="000000"/>
                </a:solidFill>
                <a:latin typeface="Times New Roman" pitchFamily="18" charset="0"/>
                <a:cs typeface="Times New Roman" pitchFamily="18" charset="0"/>
                <a:sym typeface="Arial"/>
              </a:rPr>
              <a:t>NGHỊ ĐỊNH SỐ 96/2023/NĐ-CP NGÀY 30/12/2023 CỦA CHÍNH PHỦ GỒM 9 CHƯƠNG, 148 ĐIỀU</a:t>
            </a:r>
            <a:endParaRPr sz="4400" b="1" i="0" u="none" strike="noStrike" cap="none">
              <a:solidFill>
                <a:srgbClr val="000000"/>
              </a:solidFill>
              <a:latin typeface="Times New Roman" pitchFamily="18" charset="0"/>
              <a:cs typeface="Times New Roman" pitchFamily="18" charset="0"/>
              <a:sym typeface="Arial"/>
            </a:endParaRPr>
          </a:p>
        </p:txBody>
      </p:sp>
      <p:pic>
        <p:nvPicPr>
          <p:cNvPr id="110" name="Google Shape;110;p3"/>
          <p:cNvPicPr preferRelativeResize="0"/>
          <p:nvPr/>
        </p:nvPicPr>
        <p:blipFill rotWithShape="1">
          <a:blip r:embed="rId5">
            <a:alphaModFix/>
          </a:blip>
          <a:srcRect t="45511" r="50000"/>
          <a:stretch/>
        </p:blipFill>
        <p:spPr>
          <a:xfrm rot="-5400000">
            <a:off x="-133075" y="133073"/>
            <a:ext cx="1481221" cy="1215071"/>
          </a:xfrm>
          <a:prstGeom prst="rect">
            <a:avLst/>
          </a:prstGeom>
          <a:noFill/>
          <a:ln>
            <a:noFill/>
          </a:ln>
        </p:spPr>
      </p:pic>
      <p:sp>
        <p:nvSpPr>
          <p:cNvPr id="111" name="Google Shape;111;p3"/>
          <p:cNvSpPr txBox="1"/>
          <p:nvPr/>
        </p:nvSpPr>
        <p:spPr>
          <a:xfrm>
            <a:off x="1016000" y="3886200"/>
            <a:ext cx="1034143" cy="2082108"/>
          </a:xfrm>
          <a:prstGeom prst="rect">
            <a:avLst/>
          </a:prstGeom>
          <a:noFill/>
          <a:ln>
            <a:noFill/>
          </a:ln>
        </p:spPr>
        <p:txBody>
          <a:bodyPr spcFirstLastPara="1" wrap="square" lIns="0" tIns="0" rIns="0" bIns="0" anchor="t" anchorCtr="0">
            <a:spAutoFit/>
          </a:bodyPr>
          <a:lstStyle/>
          <a:p>
            <a:pPr marL="0" marR="0" lvl="0" indent="0" algn="l" rtl="0">
              <a:lnSpc>
                <a:spcPct val="110000"/>
              </a:lnSpc>
              <a:spcBef>
                <a:spcPts val="0"/>
              </a:spcBef>
              <a:spcAft>
                <a:spcPts val="0"/>
              </a:spcAft>
              <a:buNone/>
            </a:pPr>
            <a:r>
              <a:rPr lang="en-US" sz="13334" b="1" i="0" u="none" strike="noStrike" cap="none">
                <a:latin typeface="Arial"/>
                <a:ea typeface="Arial"/>
                <a:cs typeface="Arial"/>
                <a:sym typeface="Arial"/>
              </a:rPr>
              <a:t>I</a:t>
            </a:r>
            <a:endParaRPr sz="6667" b="1" i="0" u="none" strike="noStrike" cap="none">
              <a:latin typeface="Arial"/>
              <a:ea typeface="Arial"/>
              <a:cs typeface="Arial"/>
              <a:sym typeface="Arial"/>
            </a:endParaRPr>
          </a:p>
        </p:txBody>
      </p:sp>
      <p:pic>
        <p:nvPicPr>
          <p:cNvPr id="112" name="Google Shape;112;p3"/>
          <p:cNvPicPr preferRelativeResize="0"/>
          <p:nvPr/>
        </p:nvPicPr>
        <p:blipFill rotWithShape="1">
          <a:blip r:embed="rId6">
            <a:alphaModFix/>
          </a:blip>
          <a:srcRect/>
          <a:stretch/>
        </p:blipFill>
        <p:spPr>
          <a:xfrm>
            <a:off x="2094953" y="0"/>
            <a:ext cx="8065047" cy="4240776"/>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085851" y="257173"/>
          <a:ext cx="10972799" cy="6774179"/>
        </p:xfrm>
        <a:graphic>
          <a:graphicData uri="http://schemas.openxmlformats.org/drawingml/2006/table">
            <a:tbl>
              <a:tblPr/>
              <a:tblGrid>
                <a:gridCol w="3102634">
                  <a:extLst>
                    <a:ext uri="{9D8B030D-6E8A-4147-A177-3AD203B41FA5}">
                      <a16:colId xmlns:a16="http://schemas.microsoft.com/office/drawing/2014/main" val="20000"/>
                    </a:ext>
                  </a:extLst>
                </a:gridCol>
                <a:gridCol w="2726017">
                  <a:extLst>
                    <a:ext uri="{9D8B030D-6E8A-4147-A177-3AD203B41FA5}">
                      <a16:colId xmlns:a16="http://schemas.microsoft.com/office/drawing/2014/main" val="20001"/>
                    </a:ext>
                  </a:extLst>
                </a:gridCol>
                <a:gridCol w="5144148">
                  <a:extLst>
                    <a:ext uri="{9D8B030D-6E8A-4147-A177-3AD203B41FA5}">
                      <a16:colId xmlns:a16="http://schemas.microsoft.com/office/drawing/2014/main" val="20002"/>
                    </a:ext>
                  </a:extLst>
                </a:gridCol>
              </a:tblGrid>
              <a:tr h="157165">
                <a:tc gridSpan="3">
                  <a:txBody>
                    <a:bodyPr/>
                    <a:lstStyle/>
                    <a:p>
                      <a:endParaRPr lang="en-US"/>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68657">
                <a:tc>
                  <a:txBody>
                    <a:bodyPr/>
                    <a:lstStyle/>
                    <a:p>
                      <a:pPr algn="ctr">
                        <a:spcBef>
                          <a:spcPts val="600"/>
                        </a:spcBef>
                        <a:spcAft>
                          <a:spcPts val="0"/>
                        </a:spcAft>
                      </a:pPr>
                      <a:r>
                        <a:rPr lang="en-US" sz="1600" b="1" smtClean="0">
                          <a:latin typeface="Arial"/>
                          <a:ea typeface="Times New Roman"/>
                          <a:cs typeface="Times New Roman"/>
                        </a:rPr>
                        <a:t>UBND TỈNH</a:t>
                      </a:r>
                      <a:r>
                        <a:rPr lang="en-US" sz="1600" b="1" baseline="0" smtClean="0">
                          <a:latin typeface="Arial"/>
                          <a:ea typeface="Times New Roman"/>
                          <a:cs typeface="Times New Roman"/>
                        </a:rPr>
                        <a:t> HÀ GIANG</a:t>
                      </a:r>
                    </a:p>
                    <a:p>
                      <a:pPr algn="ctr">
                        <a:spcBef>
                          <a:spcPts val="600"/>
                        </a:spcBef>
                        <a:spcAft>
                          <a:spcPts val="0"/>
                        </a:spcAft>
                      </a:pPr>
                      <a:r>
                        <a:rPr lang="en-US" sz="1600" b="1" baseline="0" smtClean="0">
                          <a:latin typeface="Arial"/>
                          <a:ea typeface="Times New Roman"/>
                          <a:cs typeface="Times New Roman"/>
                        </a:rPr>
                        <a:t>SỞ Y TẾ</a:t>
                      </a:r>
                      <a:r>
                        <a:rPr lang="en-US" sz="1400" b="1">
                          <a:latin typeface="Arial"/>
                          <a:ea typeface="Times New Roman"/>
                          <a:cs typeface="Times New Roman"/>
                        </a:rPr>
                        <a:t/>
                      </a:r>
                      <a:br>
                        <a:rPr lang="en-US" sz="1400" b="1">
                          <a:latin typeface="Arial"/>
                          <a:ea typeface="Times New Roman"/>
                          <a:cs typeface="Times New Roman"/>
                        </a:rPr>
                      </a:br>
                      <a:r>
                        <a:rPr lang="en-US" sz="1400" b="1">
                          <a:latin typeface="Arial"/>
                          <a:ea typeface="Times New Roman"/>
                          <a:cs typeface="Times New Roman"/>
                        </a:rPr>
                        <a:t>-------</a:t>
                      </a:r>
                      <a:endParaRPr lang="en-US" sz="1400">
                        <a:latin typeface="Times New Roman"/>
                        <a:ea typeface="Times New Roman"/>
                        <a:cs typeface="Times New Roman"/>
                      </a:endParaRPr>
                    </a:p>
                  </a:txBody>
                  <a:tcPr marL="68580" marR="68580" marT="0" marB="0">
                    <a:lnL>
                      <a:noFill/>
                    </a:lnL>
                    <a:lnR>
                      <a:noFill/>
                    </a:lnR>
                    <a:lnT>
                      <a:noFill/>
                    </a:lnT>
                    <a:lnB>
                      <a:noFill/>
                    </a:lnB>
                  </a:tcPr>
                </a:tc>
                <a:tc gridSpan="2">
                  <a:txBody>
                    <a:bodyPr/>
                    <a:lstStyle/>
                    <a:p>
                      <a:pPr algn="ctr">
                        <a:spcBef>
                          <a:spcPts val="600"/>
                        </a:spcBef>
                        <a:spcAft>
                          <a:spcPts val="0"/>
                        </a:spcAft>
                      </a:pPr>
                      <a:r>
                        <a:rPr lang="en-US" sz="1800" b="1">
                          <a:latin typeface="Arial"/>
                          <a:ea typeface="Times New Roman"/>
                          <a:cs typeface="Times New Roman"/>
                        </a:rPr>
                        <a:t>CỘNG HÒA XÃ HỘI CHỦ NGHĨA VIỆT NAM</a:t>
                      </a:r>
                      <a:br>
                        <a:rPr lang="en-US" sz="1800" b="1">
                          <a:latin typeface="Arial"/>
                          <a:ea typeface="Times New Roman"/>
                          <a:cs typeface="Times New Roman"/>
                        </a:rPr>
                      </a:br>
                      <a:r>
                        <a:rPr lang="en-US" sz="1800" b="1">
                          <a:latin typeface="Arial"/>
                          <a:ea typeface="Times New Roman"/>
                          <a:cs typeface="Times New Roman"/>
                        </a:rPr>
                        <a:t>Độc lập - Tự do - Hạnh phúc </a:t>
                      </a:r>
                      <a:r>
                        <a:rPr lang="en-US" sz="1400" b="1">
                          <a:latin typeface="Arial"/>
                          <a:ea typeface="Times New Roman"/>
                          <a:cs typeface="Times New Roman"/>
                        </a:rPr>
                        <a:t/>
                      </a:r>
                      <a:br>
                        <a:rPr lang="en-US" sz="1400" b="1">
                          <a:latin typeface="Arial"/>
                          <a:ea typeface="Times New Roman"/>
                          <a:cs typeface="Times New Roman"/>
                        </a:rPr>
                      </a:br>
                      <a:r>
                        <a:rPr lang="en-US" sz="1400" b="1">
                          <a:latin typeface="Arial"/>
                          <a:ea typeface="Times New Roman"/>
                          <a:cs typeface="Times New Roman"/>
                        </a:rPr>
                        <a:t>---------------</a:t>
                      </a:r>
                      <a:endParaRPr lang="en-US" sz="1400">
                        <a:latin typeface="Times New Roman"/>
                        <a:ea typeface="Times New Roman"/>
                        <a:cs typeface="Times New Roman"/>
                      </a:endParaRPr>
                    </a:p>
                  </a:txBody>
                  <a:tcPr marL="68580" marR="68580" marT="0" marB="0">
                    <a:lnL>
                      <a:noFill/>
                    </a:lnL>
                    <a:lnR>
                      <a:noFill/>
                    </a:lnR>
                    <a:lnT>
                      <a:noFill/>
                    </a:lnT>
                    <a:lnB>
                      <a:noFill/>
                    </a:lnB>
                  </a:tcPr>
                </a:tc>
                <a:tc hMerge="1">
                  <a:txBody>
                    <a:bodyPr/>
                    <a:lstStyle/>
                    <a:p>
                      <a:pPr algn="ctr">
                        <a:spcBef>
                          <a:spcPts val="600"/>
                        </a:spcBef>
                        <a:spcAft>
                          <a:spcPts val="0"/>
                        </a:spcAft>
                      </a:pPr>
                      <a:endParaRPr lang="en-US" sz="1200">
                        <a:latin typeface="Times New Roman"/>
                        <a:ea typeface="Times New Roman"/>
                        <a:cs typeface="Times New Roman"/>
                      </a:endParaRPr>
                    </a:p>
                  </a:txBody>
                  <a:tcPr marL="68580" marR="68580" marT="0" marB="0">
                    <a:lnL>
                      <a:noFill/>
                    </a:lnL>
                    <a:lnR>
                      <a:noFill/>
                    </a:lnR>
                    <a:lnT>
                      <a:noFill/>
                    </a:lnT>
                    <a:lnB>
                      <a:noFill/>
                    </a:lnB>
                  </a:tcPr>
                </a:tc>
                <a:extLst>
                  <a:ext uri="{0D108BD9-81ED-4DB2-BD59-A6C34878D82A}">
                    <a16:rowId xmlns:a16="http://schemas.microsoft.com/office/drawing/2014/main" val="10001"/>
                  </a:ext>
                </a:extLst>
              </a:tr>
              <a:tr h="328613">
                <a:tc>
                  <a:txBody>
                    <a:bodyPr/>
                    <a:lstStyle/>
                    <a:p>
                      <a:pPr algn="ctr">
                        <a:spcBef>
                          <a:spcPts val="600"/>
                        </a:spcBef>
                        <a:spcAft>
                          <a:spcPts val="0"/>
                        </a:spcAft>
                      </a:pPr>
                      <a:r>
                        <a:rPr lang="en-US" sz="1800">
                          <a:latin typeface="Arial"/>
                          <a:ea typeface="Times New Roman"/>
                          <a:cs typeface="Times New Roman"/>
                        </a:rPr>
                        <a:t>Số: </a:t>
                      </a:r>
                      <a:r>
                        <a:rPr lang="en-US" sz="1800" smtClean="0">
                          <a:latin typeface="Arial"/>
                          <a:ea typeface="Times New Roman"/>
                          <a:cs typeface="Times New Roman"/>
                        </a:rPr>
                        <a:t>000001/HAG-GPHN</a:t>
                      </a:r>
                      <a:endParaRPr lang="en-US" sz="1800">
                        <a:latin typeface="Times New Roman"/>
                        <a:ea typeface="Times New Roman"/>
                        <a:cs typeface="Times New Roman"/>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r">
                        <a:spcBef>
                          <a:spcPts val="600"/>
                        </a:spcBef>
                        <a:spcAft>
                          <a:spcPts val="0"/>
                        </a:spcAft>
                      </a:pPr>
                      <a:endParaRPr lang="en-US" sz="1200">
                        <a:latin typeface="Times New Roman"/>
                        <a:ea typeface="Times New Roman"/>
                        <a:cs typeface="Times New Roman"/>
                      </a:endParaRPr>
                    </a:p>
                    <a:p>
                      <a:pPr algn="ctr"/>
                      <a:r>
                        <a:rPr lang="en-US" sz="2000" b="1">
                          <a:latin typeface="Calibri"/>
                          <a:ea typeface="Times New Roman"/>
                          <a:cs typeface="Times New Roman"/>
                        </a:rPr>
                        <a:t>GIẤY PHÉP HÀNH NGHỀ KHÁM BỆNH, CHỮA BỆNH </a:t>
                      </a:r>
                      <a:endParaRPr lang="en-US" sz="2000" b="1" smtClean="0">
                        <a:latin typeface="Calibri"/>
                        <a:ea typeface="Times New Roman"/>
                        <a:cs typeface="Times New Roman"/>
                      </a:endParaRPr>
                    </a:p>
                    <a:p>
                      <a:pPr algn="ctr"/>
                      <a:r>
                        <a:rPr lang="en-US" sz="1800" b="1" smtClean="0">
                          <a:latin typeface="Calibri"/>
                          <a:ea typeface="Times New Roman"/>
                          <a:cs typeface="Times New Roman"/>
                        </a:rPr>
                        <a:t>GIÁM</a:t>
                      </a:r>
                      <a:r>
                        <a:rPr lang="en-US" sz="1800" b="1" baseline="0" smtClean="0">
                          <a:latin typeface="Calibri"/>
                          <a:ea typeface="Times New Roman"/>
                          <a:cs typeface="Times New Roman"/>
                        </a:rPr>
                        <a:t> ĐỐC SỞ</a:t>
                      </a:r>
                      <a:r>
                        <a:rPr lang="en-US" sz="1800" b="1" smtClean="0">
                          <a:latin typeface="Calibri"/>
                          <a:ea typeface="Times New Roman"/>
                          <a:cs typeface="Times New Roman"/>
                        </a:rPr>
                        <a:t> </a:t>
                      </a:r>
                      <a:r>
                        <a:rPr lang="en-US" sz="1800" b="1">
                          <a:latin typeface="Calibri"/>
                          <a:ea typeface="Times New Roman"/>
                          <a:cs typeface="Times New Roman"/>
                        </a:rPr>
                        <a:t>Y </a:t>
                      </a:r>
                      <a:r>
                        <a:rPr lang="en-US" sz="1800" b="1" smtClean="0">
                          <a:latin typeface="Calibri"/>
                          <a:ea typeface="Times New Roman"/>
                          <a:cs typeface="Times New Roman"/>
                        </a:rPr>
                        <a:t>TẾ</a:t>
                      </a:r>
                    </a:p>
                    <a:p>
                      <a:r>
                        <a:rPr lang="en-US" sz="1600" smtClean="0">
                          <a:latin typeface="Calibri"/>
                          <a:ea typeface="Times New Roman"/>
                          <a:cs typeface="Times New Roman"/>
                        </a:rPr>
                        <a:t> </a:t>
                      </a:r>
                      <a:r>
                        <a:rPr lang="en-US" sz="1800">
                          <a:latin typeface="Calibri"/>
                          <a:ea typeface="Times New Roman"/>
                          <a:cs typeface="Times New Roman"/>
                        </a:rPr>
                        <a:t>Căn cứ Luật khám bệnh, chữa bệnh ngày 09 tháng 01 năm 2023; </a:t>
                      </a:r>
                      <a:endParaRPr lang="en-US" sz="1800" smtClean="0">
                        <a:latin typeface="Calibri"/>
                        <a:ea typeface="Times New Roman"/>
                        <a:cs typeface="Times New Roman"/>
                      </a:endParaRPr>
                    </a:p>
                    <a:p>
                      <a:r>
                        <a:rPr lang="en-US" sz="1800" smtClean="0">
                          <a:latin typeface="Calibri"/>
                          <a:ea typeface="Times New Roman"/>
                          <a:cs typeface="Times New Roman"/>
                        </a:rPr>
                        <a:t>Xét </a:t>
                      </a:r>
                      <a:r>
                        <a:rPr lang="en-US" sz="1800">
                          <a:latin typeface="Calibri"/>
                          <a:ea typeface="Times New Roman"/>
                          <a:cs typeface="Times New Roman"/>
                        </a:rPr>
                        <a:t>đề nghị </a:t>
                      </a:r>
                      <a:r>
                        <a:rPr lang="en-US" sz="1800" smtClean="0">
                          <a:latin typeface="Calibri"/>
                          <a:ea typeface="Times New Roman"/>
                          <a:cs typeface="Times New Roman"/>
                        </a:rPr>
                        <a:t>của</a:t>
                      </a:r>
                      <a:endParaRPr lang="en-US" sz="1800">
                        <a:latin typeface="Calibri"/>
                        <a:ea typeface="Times New Roman"/>
                        <a:cs typeface="Times New Roman"/>
                      </a:endParaRPr>
                    </a:p>
                  </a:txBody>
                  <a:tcPr marL="68580" marR="68580" marT="0" marB="0">
                    <a:lnL>
                      <a:noFill/>
                    </a:lnL>
                    <a:lnR>
                      <a:noFill/>
                    </a:lnR>
                    <a:lnT>
                      <a:noFill/>
                    </a:lnT>
                    <a:lnB>
                      <a:noFill/>
                    </a:lnB>
                  </a:tcPr>
                </a:tc>
                <a:tc hMerge="1">
                  <a:txBody>
                    <a:bodyPr/>
                    <a:lstStyle/>
                    <a:p>
                      <a:pPr algn="r">
                        <a:spcBef>
                          <a:spcPts val="600"/>
                        </a:spcBef>
                        <a:spcAft>
                          <a:spcPts val="0"/>
                        </a:spcAft>
                      </a:pPr>
                      <a:endParaRPr lang="en-US" sz="1100">
                        <a:latin typeface="Calibri"/>
                        <a:ea typeface="Times New Roman"/>
                        <a:cs typeface="Times New Roman"/>
                      </a:endParaRPr>
                    </a:p>
                  </a:txBody>
                  <a:tcPr marL="68580" marR="68580" marT="0" marB="0">
                    <a:lnL>
                      <a:noFill/>
                    </a:lnL>
                    <a:lnR>
                      <a:noFill/>
                    </a:lnR>
                    <a:lnT>
                      <a:noFill/>
                    </a:lnT>
                    <a:lnB>
                      <a:noFill/>
                    </a:lnB>
                  </a:tcPr>
                </a:tc>
                <a:extLst>
                  <a:ext uri="{0D108BD9-81ED-4DB2-BD59-A6C34878D82A}">
                    <a16:rowId xmlns:a16="http://schemas.microsoft.com/office/drawing/2014/main" val="10002"/>
                  </a:ext>
                </a:extLst>
              </a:tr>
              <a:tr h="638177">
                <a:tc>
                  <a:txBody>
                    <a:bodyPr/>
                    <a:lstStyle/>
                    <a:p>
                      <a:pPr algn="ctr">
                        <a:spcBef>
                          <a:spcPts val="600"/>
                        </a:spcBef>
                        <a:spcAft>
                          <a:spcPts val="0"/>
                        </a:spcAft>
                      </a:pPr>
                      <a:r>
                        <a:rPr lang="en-US" sz="1600" smtClean="0">
                          <a:latin typeface="+mn-lt"/>
                          <a:ea typeface="Times New Roman"/>
                          <a:cs typeface="Times New Roman"/>
                        </a:rPr>
                        <a:t> Ảnh04 cm x 06 cm (ảnh màu nền trắng</a:t>
                      </a:r>
                      <a:endParaRPr lang="en-US" sz="160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spcBef>
                          <a:spcPts val="600"/>
                        </a:spcBef>
                        <a:spcAft>
                          <a:spcPts val="0"/>
                        </a:spcAft>
                      </a:pPr>
                      <a:endParaRPr lang="en-US" sz="1000" b="1" smtClean="0">
                        <a:latin typeface="Arial"/>
                        <a:ea typeface="Times New Roman"/>
                        <a:cs typeface="Times New Roman"/>
                      </a:endParaRPr>
                    </a:p>
                    <a:p>
                      <a:pPr algn="ctr">
                        <a:spcBef>
                          <a:spcPts val="600"/>
                        </a:spcBef>
                        <a:spcAft>
                          <a:spcPts val="0"/>
                        </a:spcAft>
                      </a:pPr>
                      <a:r>
                        <a:rPr lang="en-US" sz="1800" b="1" smtClean="0">
                          <a:latin typeface="Times New Roman" pitchFamily="18" charset="0"/>
                          <a:ea typeface="Times New Roman"/>
                          <a:cs typeface="Times New Roman" pitchFamily="18" charset="0"/>
                        </a:rPr>
                        <a:t>CẤP </a:t>
                      </a:r>
                      <a:r>
                        <a:rPr lang="en-US" sz="1800" b="1">
                          <a:latin typeface="Times New Roman" pitchFamily="18" charset="0"/>
                          <a:ea typeface="Times New Roman"/>
                          <a:cs typeface="Times New Roman" pitchFamily="18" charset="0"/>
                        </a:rPr>
                        <a:t>GIẤY PHÉP HÀNH NGHỀ KHÁM BỆNH, CHỮA BỆNH</a:t>
                      </a:r>
                      <a:endParaRPr lang="en-US" sz="1800">
                        <a:latin typeface="Times New Roman" pitchFamily="18" charset="0"/>
                        <a:ea typeface="Times New Roman"/>
                        <a:cs typeface="Times New Roman" pitchFamily="18" charset="0"/>
                      </a:endParaRPr>
                    </a:p>
                    <a:p>
                      <a:pPr algn="ctr">
                        <a:spcBef>
                          <a:spcPts val="600"/>
                        </a:spcBef>
                        <a:spcAft>
                          <a:spcPts val="0"/>
                        </a:spcAft>
                      </a:pPr>
                      <a:r>
                        <a:rPr lang="en-US" sz="1800" i="1">
                          <a:latin typeface="Arial"/>
                          <a:ea typeface="Times New Roman"/>
                          <a:cs typeface="Times New Roman"/>
                        </a:rPr>
                        <a:t>(Cấp lại lần thứ </a:t>
                      </a:r>
                      <a:r>
                        <a:rPr lang="en-US" sz="1800" i="1" smtClean="0">
                          <a:latin typeface="Arial"/>
                          <a:ea typeface="Times New Roman"/>
                          <a:cs typeface="Times New Roman"/>
                        </a:rPr>
                        <a:t>……..)</a:t>
                      </a:r>
                      <a:endParaRPr lang="en-US" sz="180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pPr algn="ctr">
                        <a:spcBef>
                          <a:spcPts val="600"/>
                        </a:spcBef>
                        <a:spcAft>
                          <a:spcPts val="0"/>
                        </a:spcAft>
                      </a:pPr>
                      <a:endParaRPr lang="en-US" sz="1200">
                        <a:latin typeface="Times New Roman"/>
                        <a:ea typeface="Times New Roman"/>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03"/>
                  </a:ext>
                </a:extLst>
              </a:tr>
              <a:tr h="2249165">
                <a:tc gridSpan="3">
                  <a:txBody>
                    <a:bodyPr/>
                    <a:lstStyle/>
                    <a:p>
                      <a:pPr>
                        <a:spcBef>
                          <a:spcPts val="600"/>
                        </a:spcBef>
                        <a:spcAft>
                          <a:spcPts val="0"/>
                        </a:spcAft>
                      </a:pPr>
                      <a:r>
                        <a:rPr lang="en-US" sz="2000">
                          <a:latin typeface="Times New Roman" pitchFamily="18" charset="0"/>
                          <a:ea typeface="Times New Roman"/>
                          <a:cs typeface="Times New Roman" pitchFamily="18" charset="0"/>
                        </a:rPr>
                        <a:t>Họ và </a:t>
                      </a:r>
                      <a:r>
                        <a:rPr lang="en-US" sz="2000" smtClean="0">
                          <a:latin typeface="Times New Roman" pitchFamily="18" charset="0"/>
                          <a:ea typeface="Times New Roman"/>
                          <a:cs typeface="Times New Roman" pitchFamily="18" charset="0"/>
                        </a:rPr>
                        <a:t>tên:  NGUYỄN</a:t>
                      </a:r>
                      <a:r>
                        <a:rPr lang="en-US" sz="2000" baseline="0" smtClean="0">
                          <a:latin typeface="Times New Roman" pitchFamily="18" charset="0"/>
                          <a:ea typeface="Times New Roman"/>
                          <a:cs typeface="Times New Roman" pitchFamily="18" charset="0"/>
                        </a:rPr>
                        <a:t> VĂN A</a:t>
                      </a:r>
                      <a:endParaRPr lang="en-US" sz="2000" i="1" smtClean="0">
                        <a:latin typeface="Times New Roman" pitchFamily="18" charset="0"/>
                        <a:ea typeface="Times New Roman"/>
                        <a:cs typeface="Times New Roman" pitchFamily="18" charset="0"/>
                      </a:endParaRPr>
                    </a:p>
                    <a:p>
                      <a:pPr>
                        <a:spcBef>
                          <a:spcPts val="600"/>
                        </a:spcBef>
                        <a:spcAft>
                          <a:spcPts val="0"/>
                        </a:spcAft>
                      </a:pPr>
                      <a:r>
                        <a:rPr lang="en-US" sz="2000" smtClean="0">
                          <a:latin typeface="Times New Roman" pitchFamily="18" charset="0"/>
                          <a:ea typeface="Times New Roman"/>
                          <a:cs typeface="Times New Roman" pitchFamily="18" charset="0"/>
                        </a:rPr>
                        <a:t>Ngày</a:t>
                      </a:r>
                      <a:r>
                        <a:rPr lang="en-US" sz="2000">
                          <a:latin typeface="Times New Roman" pitchFamily="18" charset="0"/>
                          <a:ea typeface="Times New Roman"/>
                          <a:cs typeface="Times New Roman" pitchFamily="18" charset="0"/>
                        </a:rPr>
                        <a:t>, tháng, năm sinh</a:t>
                      </a:r>
                      <a:r>
                        <a:rPr lang="en-US" sz="2000" smtClean="0">
                          <a:latin typeface="Times New Roman" pitchFamily="18" charset="0"/>
                          <a:ea typeface="Times New Roman"/>
                          <a:cs typeface="Times New Roman" pitchFamily="18" charset="0"/>
                        </a:rPr>
                        <a:t>:  01/10/1985</a:t>
                      </a:r>
                      <a:endParaRPr lang="en-US" sz="2000">
                        <a:latin typeface="Times New Roman" pitchFamily="18" charset="0"/>
                        <a:ea typeface="Times New Roman"/>
                        <a:cs typeface="Times New Roman" pitchFamily="18" charset="0"/>
                      </a:endParaRPr>
                    </a:p>
                    <a:p>
                      <a:pPr>
                        <a:spcBef>
                          <a:spcPts val="600"/>
                        </a:spcBef>
                        <a:spcAft>
                          <a:spcPts val="0"/>
                        </a:spcAft>
                      </a:pPr>
                      <a:r>
                        <a:rPr lang="en-US" sz="2000">
                          <a:latin typeface="Times New Roman" pitchFamily="18" charset="0"/>
                          <a:ea typeface="Times New Roman"/>
                          <a:cs typeface="Times New Roman" pitchFamily="18" charset="0"/>
                        </a:rPr>
                        <a:t>Thẻ căn cước công dân/Số định danh cá nhân/Số hộ </a:t>
                      </a:r>
                      <a:r>
                        <a:rPr lang="en-US" sz="2000" smtClean="0">
                          <a:latin typeface="Times New Roman" pitchFamily="18" charset="0"/>
                          <a:ea typeface="Times New Roman"/>
                          <a:cs typeface="Times New Roman" pitchFamily="18" charset="0"/>
                        </a:rPr>
                        <a:t>chiếu:</a:t>
                      </a:r>
                    </a:p>
                    <a:p>
                      <a:pPr>
                        <a:spcBef>
                          <a:spcPts val="600"/>
                        </a:spcBef>
                        <a:spcAft>
                          <a:spcPts val="0"/>
                        </a:spcAft>
                      </a:pPr>
                      <a:r>
                        <a:rPr lang="en-US" sz="2000" smtClean="0">
                          <a:latin typeface="Times New Roman" pitchFamily="18" charset="0"/>
                          <a:ea typeface="Times New Roman"/>
                          <a:cs typeface="Times New Roman" pitchFamily="18" charset="0"/>
                        </a:rPr>
                        <a:t>Ngày </a:t>
                      </a:r>
                      <a:r>
                        <a:rPr lang="en-US" sz="2000">
                          <a:latin typeface="Times New Roman" pitchFamily="18" charset="0"/>
                          <a:ea typeface="Times New Roman"/>
                          <a:cs typeface="Times New Roman" pitchFamily="18" charset="0"/>
                        </a:rPr>
                        <a:t>cấp ............................. Nơi cấp: ...................................................................</a:t>
                      </a:r>
                    </a:p>
                    <a:p>
                      <a:pPr>
                        <a:spcBef>
                          <a:spcPts val="600"/>
                        </a:spcBef>
                        <a:spcAft>
                          <a:spcPts val="0"/>
                        </a:spcAft>
                      </a:pPr>
                      <a:r>
                        <a:rPr lang="en-US" sz="2000">
                          <a:latin typeface="Times New Roman" pitchFamily="18" charset="0"/>
                          <a:ea typeface="Times New Roman"/>
                          <a:cs typeface="Times New Roman" pitchFamily="18" charset="0"/>
                        </a:rPr>
                        <a:t>Quốc tịch: </a:t>
                      </a:r>
                      <a:r>
                        <a:rPr lang="en-US" sz="2000" smtClean="0">
                          <a:latin typeface="Times New Roman" pitchFamily="18" charset="0"/>
                          <a:ea typeface="Times New Roman"/>
                          <a:cs typeface="Times New Roman" pitchFamily="18" charset="0"/>
                        </a:rPr>
                        <a:t> VIỆT</a:t>
                      </a:r>
                      <a:r>
                        <a:rPr lang="en-US" sz="2000" baseline="0" smtClean="0">
                          <a:latin typeface="Times New Roman" pitchFamily="18" charset="0"/>
                          <a:ea typeface="Times New Roman"/>
                          <a:cs typeface="Times New Roman" pitchFamily="18" charset="0"/>
                        </a:rPr>
                        <a:t> NAM</a:t>
                      </a:r>
                      <a:r>
                        <a:rPr lang="en-US" sz="2000" smtClean="0">
                          <a:latin typeface="Times New Roman" pitchFamily="18" charset="0"/>
                          <a:ea typeface="Times New Roman"/>
                          <a:cs typeface="Times New Roman" pitchFamily="18" charset="0"/>
                        </a:rPr>
                        <a:t> </a:t>
                      </a:r>
                      <a:r>
                        <a:rPr lang="en-US" sz="2000" baseline="30000" smtClean="0">
                          <a:latin typeface="Times New Roman" pitchFamily="18" charset="0"/>
                          <a:ea typeface="Times New Roman"/>
                          <a:cs typeface="Times New Roman" pitchFamily="18" charset="0"/>
                        </a:rPr>
                        <a:t>6</a:t>
                      </a:r>
                      <a:endParaRPr lang="en-US" sz="2000">
                        <a:latin typeface="Times New Roman" pitchFamily="18" charset="0"/>
                        <a:ea typeface="Times New Roman"/>
                        <a:cs typeface="Times New Roman" pitchFamily="18" charset="0"/>
                      </a:endParaRPr>
                    </a:p>
                    <a:p>
                      <a:pPr>
                        <a:spcBef>
                          <a:spcPts val="600"/>
                        </a:spcBef>
                        <a:spcAft>
                          <a:spcPts val="0"/>
                        </a:spcAft>
                      </a:pPr>
                      <a:r>
                        <a:rPr lang="en-US" sz="2000">
                          <a:latin typeface="Times New Roman" pitchFamily="18" charset="0"/>
                          <a:ea typeface="Times New Roman"/>
                          <a:cs typeface="Times New Roman" pitchFamily="18" charset="0"/>
                        </a:rPr>
                        <a:t>Chức danh chuyên môn: </a:t>
                      </a:r>
                      <a:r>
                        <a:rPr lang="en-US" sz="2000" smtClean="0">
                          <a:latin typeface="Times New Roman" pitchFamily="18" charset="0"/>
                          <a:ea typeface="Times New Roman"/>
                          <a:cs typeface="Times New Roman" pitchFamily="18" charset="0"/>
                        </a:rPr>
                        <a:t>BÁC</a:t>
                      </a:r>
                      <a:r>
                        <a:rPr lang="en-US" sz="2000" baseline="0" smtClean="0">
                          <a:latin typeface="Times New Roman" pitchFamily="18" charset="0"/>
                          <a:ea typeface="Times New Roman"/>
                          <a:cs typeface="Times New Roman" pitchFamily="18" charset="0"/>
                        </a:rPr>
                        <a:t> SỸ/ Y SỸ/ ĐIỀU DƯỠNG/HỘ SINH/ KỸ THUẬT Y...</a:t>
                      </a:r>
                      <a:endParaRPr lang="en-US" sz="2000">
                        <a:latin typeface="Times New Roman" pitchFamily="18" charset="0"/>
                        <a:ea typeface="Times New Roman"/>
                        <a:cs typeface="Times New Roman" pitchFamily="18" charset="0"/>
                      </a:endParaRPr>
                    </a:p>
                    <a:p>
                      <a:pPr>
                        <a:spcBef>
                          <a:spcPts val="600"/>
                        </a:spcBef>
                        <a:spcAft>
                          <a:spcPts val="0"/>
                        </a:spcAft>
                      </a:pPr>
                      <a:r>
                        <a:rPr lang="en-US" sz="2000">
                          <a:latin typeface="Times New Roman" pitchFamily="18" charset="0"/>
                          <a:ea typeface="Times New Roman"/>
                          <a:cs typeface="Times New Roman" pitchFamily="18" charset="0"/>
                        </a:rPr>
                        <a:t>Phạm vi hành nghề</a:t>
                      </a:r>
                      <a:r>
                        <a:rPr lang="en-US" sz="2000" smtClean="0">
                          <a:latin typeface="Times New Roman" pitchFamily="18" charset="0"/>
                          <a:ea typeface="Times New Roman"/>
                          <a:cs typeface="Times New Roman" pitchFamily="18" charset="0"/>
                        </a:rPr>
                        <a:t>: ĐA</a:t>
                      </a:r>
                      <a:r>
                        <a:rPr lang="en-US" sz="2000" baseline="0" smtClean="0">
                          <a:latin typeface="Times New Roman" pitchFamily="18" charset="0"/>
                          <a:ea typeface="Times New Roman"/>
                          <a:cs typeface="Times New Roman" pitchFamily="18" charset="0"/>
                        </a:rPr>
                        <a:t> KHOA/ CHUYÊN KHOA / ĐIỀU DƯỠNG/HỘ SINH/ XNYH/HAYH/PHCN</a:t>
                      </a:r>
                      <a:endParaRPr lang="en-US" sz="2000">
                        <a:latin typeface="Times New Roman" pitchFamily="18" charset="0"/>
                        <a:ea typeface="Times New Roman"/>
                        <a:cs typeface="Times New Roman" pitchFamily="18" charset="0"/>
                      </a:endParaRPr>
                    </a:p>
                    <a:p>
                      <a:pPr>
                        <a:spcBef>
                          <a:spcPts val="600"/>
                        </a:spcBef>
                        <a:spcAft>
                          <a:spcPts val="0"/>
                        </a:spcAft>
                      </a:pPr>
                      <a:r>
                        <a:rPr lang="en-US" sz="2000">
                          <a:latin typeface="Times New Roman" pitchFamily="18" charset="0"/>
                          <a:ea typeface="Times New Roman"/>
                          <a:cs typeface="Times New Roman" pitchFamily="18" charset="0"/>
                        </a:rPr>
                        <a:t>Giấy phép này có thời hạn đến ngày..... tháng .... năm ......</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586739">
                <a:tc gridSpan="2">
                  <a:txBody>
                    <a:bodyPr/>
                    <a:lstStyle/>
                    <a:p>
                      <a:pPr>
                        <a:spcBef>
                          <a:spcPts val="600"/>
                        </a:spcBef>
                        <a:spcAft>
                          <a:spcPts val="0"/>
                        </a:spcAft>
                      </a:pPr>
                      <a:endParaRPr lang="en-US" sz="1000">
                        <a:latin typeface="Arial"/>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ctr">
                        <a:spcBef>
                          <a:spcPts val="600"/>
                        </a:spcBef>
                        <a:spcAft>
                          <a:spcPts val="0"/>
                        </a:spcAft>
                      </a:pPr>
                      <a:r>
                        <a:rPr lang="en-US" sz="1000" i="1" smtClean="0">
                          <a:latin typeface="Arial"/>
                          <a:ea typeface="Times New Roman"/>
                          <a:cs typeface="Times New Roman"/>
                        </a:rPr>
                        <a:t>ngày</a:t>
                      </a:r>
                      <a:r>
                        <a:rPr lang="en-US" sz="1000" i="1">
                          <a:latin typeface="Arial"/>
                          <a:ea typeface="Times New Roman"/>
                          <a:cs typeface="Times New Roman"/>
                        </a:rPr>
                        <a:t>….. tháng…. năm ..….</a:t>
                      </a:r>
                      <a:br>
                        <a:rPr lang="en-US" sz="1000" i="1">
                          <a:latin typeface="Arial"/>
                          <a:ea typeface="Times New Roman"/>
                          <a:cs typeface="Times New Roman"/>
                        </a:rPr>
                      </a:br>
                      <a:r>
                        <a:rPr lang="en-US" sz="1000" i="1" smtClean="0">
                          <a:latin typeface="Arial"/>
                          <a:ea typeface="Times New Roman"/>
                          <a:cs typeface="Times New Roman"/>
                        </a:rPr>
                        <a:t>GIÁM</a:t>
                      </a:r>
                      <a:r>
                        <a:rPr lang="en-US" sz="1000" i="1" baseline="0" smtClean="0">
                          <a:latin typeface="Arial"/>
                          <a:ea typeface="Times New Roman"/>
                          <a:cs typeface="Times New Roman"/>
                        </a:rPr>
                        <a:t> ĐỐC</a:t>
                      </a:r>
                      <a:r>
                        <a:rPr lang="en-US" sz="1000" smtClean="0">
                          <a:latin typeface="Arial"/>
                          <a:ea typeface="Times New Roman"/>
                          <a:cs typeface="Times New Roman"/>
                        </a:rPr>
                        <a:t>…</a:t>
                      </a:r>
                      <a:r>
                        <a:rPr lang="en-US" sz="1000">
                          <a:latin typeface="Arial"/>
                          <a:ea typeface="Times New Roman"/>
                          <a:cs typeface="Times New Roman"/>
                        </a:rPr>
                        <a:t/>
                      </a:r>
                      <a:br>
                        <a:rPr lang="en-US" sz="1000">
                          <a:latin typeface="Arial"/>
                          <a:ea typeface="Times New Roman"/>
                          <a:cs typeface="Times New Roman"/>
                        </a:rPr>
                      </a:br>
                      <a:r>
                        <a:rPr lang="en-US" sz="1000" i="1">
                          <a:latin typeface="Arial"/>
                          <a:ea typeface="Times New Roman"/>
                          <a:cs typeface="Times New Roman"/>
                        </a:rPr>
                        <a:t>(Ký, đóng dấu và ghi rõ họ tên)</a:t>
                      </a:r>
                      <a:endParaRPr lang="en-US" sz="1200">
                        <a:latin typeface="Times New Roman"/>
                        <a:ea typeface="Times New Roman"/>
                        <a:cs typeface="Times New Roman"/>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614487" y="942974"/>
          <a:ext cx="8801100" cy="6305425"/>
        </p:xfrm>
        <a:graphic>
          <a:graphicData uri="http://schemas.openxmlformats.org/drawingml/2006/table">
            <a:tbl>
              <a:tblPr/>
              <a:tblGrid>
                <a:gridCol w="4739091">
                  <a:extLst>
                    <a:ext uri="{9D8B030D-6E8A-4147-A177-3AD203B41FA5}">
                      <a16:colId xmlns:a16="http://schemas.microsoft.com/office/drawing/2014/main" val="20000"/>
                    </a:ext>
                  </a:extLst>
                </a:gridCol>
                <a:gridCol w="4062009">
                  <a:extLst>
                    <a:ext uri="{9D8B030D-6E8A-4147-A177-3AD203B41FA5}">
                      <a16:colId xmlns:a16="http://schemas.microsoft.com/office/drawing/2014/main" val="20001"/>
                    </a:ext>
                  </a:extLst>
                </a:gridCol>
              </a:tblGrid>
              <a:tr h="1593892">
                <a:tc>
                  <a:txBody>
                    <a:bodyPr/>
                    <a:lstStyle/>
                    <a:p>
                      <a:pPr algn="ctr">
                        <a:spcBef>
                          <a:spcPts val="600"/>
                        </a:spcBef>
                        <a:spcAft>
                          <a:spcPts val="0"/>
                        </a:spcAft>
                      </a:pPr>
                      <a:endParaRPr lang="en-US" sz="2000" b="1" smtClean="0">
                        <a:latin typeface="Times New Roman" pitchFamily="18" charset="0"/>
                        <a:ea typeface="Times New Roman"/>
                        <a:cs typeface="Times New Roman" pitchFamily="18" charset="0"/>
                      </a:endParaRPr>
                    </a:p>
                    <a:p>
                      <a:pPr algn="ctr">
                        <a:spcBef>
                          <a:spcPts val="600"/>
                        </a:spcBef>
                        <a:spcAft>
                          <a:spcPts val="0"/>
                        </a:spcAft>
                      </a:pPr>
                      <a:r>
                        <a:rPr lang="en-US" sz="2000" b="1" smtClean="0">
                          <a:latin typeface="Times New Roman" pitchFamily="18" charset="0"/>
                          <a:ea typeface="Times New Roman"/>
                          <a:cs typeface="Times New Roman" pitchFamily="18" charset="0"/>
                        </a:rPr>
                        <a:t>GIA </a:t>
                      </a:r>
                      <a:r>
                        <a:rPr lang="en-US" sz="2000" b="1">
                          <a:latin typeface="Times New Roman" pitchFamily="18" charset="0"/>
                          <a:ea typeface="Times New Roman"/>
                          <a:cs typeface="Times New Roman" pitchFamily="18" charset="0"/>
                        </a:rPr>
                        <a:t>HẠN GIẤY PHÉP HÀNH NGHỀ KHÁM BỆNH, CHỮA </a:t>
                      </a:r>
                      <a:r>
                        <a:rPr lang="en-US" sz="2000" b="1" smtClean="0">
                          <a:latin typeface="Times New Roman" pitchFamily="18" charset="0"/>
                          <a:ea typeface="Times New Roman"/>
                          <a:cs typeface="Times New Roman" pitchFamily="18" charset="0"/>
                        </a:rPr>
                        <a:t>BỆNH</a:t>
                      </a:r>
                    </a:p>
                    <a:p>
                      <a:pPr algn="ctr">
                        <a:spcBef>
                          <a:spcPts val="600"/>
                        </a:spcBef>
                        <a:spcAft>
                          <a:spcPts val="0"/>
                        </a:spcAft>
                      </a:pPr>
                      <a:endParaRPr lang="en-US" sz="2000">
                        <a:latin typeface="Times New Roman" pitchFamily="18" charset="0"/>
                        <a:ea typeface="Times New Roman"/>
                        <a:cs typeface="Times New Roman" pitchFamily="18" charset="0"/>
                      </a:endParaRPr>
                    </a:p>
                    <a:p>
                      <a:pPr>
                        <a:spcBef>
                          <a:spcPts val="600"/>
                        </a:spcBef>
                        <a:spcAft>
                          <a:spcPts val="0"/>
                        </a:spcAft>
                      </a:pPr>
                      <a:r>
                        <a:rPr lang="en-US" sz="2000">
                          <a:latin typeface="Times New Roman" pitchFamily="18" charset="0"/>
                          <a:ea typeface="Times New Roman"/>
                          <a:cs typeface="Times New Roman" pitchFamily="18" charset="0"/>
                        </a:rPr>
                        <a:t>1. LẦN 1: Đến ngày....tháng....năm...</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2000">
                        <a:latin typeface="Times New Roman" pitchFamily="18" charset="0"/>
                        <a:cs typeface="Times New Roman" pitchFamily="18" charset="0"/>
                      </a:endParaRPr>
                    </a:p>
                  </a:txBody>
                  <a:tcPr>
                    <a:lnL w="12700" cap="flat" cmpd="sng" algn="ctr">
                      <a:solidFill>
                        <a:srgbClr val="000000"/>
                      </a:solidFill>
                      <a:prstDash val="solid"/>
                      <a:round/>
                      <a:headEnd type="none" w="med" len="med"/>
                      <a:tailEnd type="none" w="med" len="med"/>
                    </a:lnL>
                  </a:tcPr>
                </a:tc>
                <a:extLst>
                  <a:ext uri="{0D108BD9-81ED-4DB2-BD59-A6C34878D82A}">
                    <a16:rowId xmlns:a16="http://schemas.microsoft.com/office/drawing/2014/main" val="10000"/>
                  </a:ext>
                </a:extLst>
              </a:tr>
              <a:tr h="1658924">
                <a:tc>
                  <a:txBody>
                    <a:bodyPr/>
                    <a:lstStyle/>
                    <a:p>
                      <a:pPr>
                        <a:spcBef>
                          <a:spcPts val="600"/>
                        </a:spcBef>
                        <a:spcAft>
                          <a:spcPts val="0"/>
                        </a:spcAft>
                      </a:pPr>
                      <a:endParaRPr lang="en-US" sz="2000">
                        <a:latin typeface="Times New Roman" pitchFamily="18" charset="0"/>
                        <a:ea typeface="Times New Roman"/>
                        <a:cs typeface="Times New Roman" pitchFamily="18" charset="0"/>
                      </a:endParaRPr>
                    </a:p>
                  </a:txBody>
                  <a:tcPr marL="68580" marR="68580" marT="0" marB="0">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i="1" smtClean="0">
                          <a:latin typeface="Times New Roman" pitchFamily="18" charset="0"/>
                          <a:ea typeface="Times New Roman"/>
                          <a:cs typeface="Times New Roman" pitchFamily="18" charset="0"/>
                        </a:rPr>
                        <a:t> ngày….. tháng…. năm 20….</a:t>
                      </a:r>
                      <a:br>
                        <a:rPr lang="en-US" sz="1800" i="1" smtClean="0">
                          <a:latin typeface="Times New Roman" pitchFamily="18" charset="0"/>
                          <a:ea typeface="Times New Roman"/>
                          <a:cs typeface="Times New Roman" pitchFamily="18" charset="0"/>
                        </a:rPr>
                      </a:br>
                      <a:r>
                        <a:rPr lang="en-US" sz="1800" i="1" smtClean="0">
                          <a:latin typeface="Times New Roman" pitchFamily="18" charset="0"/>
                          <a:ea typeface="Times New Roman"/>
                          <a:cs typeface="Times New Roman" pitchFamily="18" charset="0"/>
                        </a:rPr>
                        <a:t>GIÁM  ĐỐC</a:t>
                      </a:r>
                      <a:r>
                        <a:rPr lang="en-US" sz="1800" smtClean="0">
                          <a:latin typeface="Times New Roman" pitchFamily="18" charset="0"/>
                          <a:ea typeface="Times New Roman"/>
                          <a:cs typeface="Times New Roman" pitchFamily="18" charset="0"/>
                        </a:rPr>
                        <a:t/>
                      </a:r>
                      <a:br>
                        <a:rPr lang="en-US" sz="1800" smtClean="0">
                          <a:latin typeface="Times New Roman" pitchFamily="18" charset="0"/>
                          <a:ea typeface="Times New Roman"/>
                          <a:cs typeface="Times New Roman" pitchFamily="18" charset="0"/>
                        </a:rPr>
                      </a:br>
                      <a:r>
                        <a:rPr lang="en-US" sz="1800" i="1" smtClean="0">
                          <a:latin typeface="Times New Roman" pitchFamily="18" charset="0"/>
                          <a:ea typeface="Times New Roman"/>
                          <a:cs typeface="Times New Roman" pitchFamily="18" charset="0"/>
                        </a:rPr>
                        <a:t>(Ký, đóng dấu và ghi rõ họ tên)</a:t>
                      </a:r>
                      <a:endParaRPr lang="en-US" sz="1800" smtClean="0">
                        <a:latin typeface="Times New Roman" pitchFamily="18" charset="0"/>
                        <a:ea typeface="Times New Roman"/>
                        <a:cs typeface="Times New Roman" pitchFamily="18" charset="0"/>
                      </a:endParaRPr>
                    </a:p>
                    <a:p>
                      <a:endParaRPr lang="en-US" smtClean="0"/>
                    </a:p>
                    <a:p>
                      <a:endParaRPr lang="en-US"/>
                    </a:p>
                  </a:txBody>
                  <a:tcPr marL="68580" marR="68580" marT="0" marB="0">
                    <a:lnL>
                      <a:noFill/>
                    </a:lnL>
                    <a:lnR>
                      <a:noFill/>
                    </a:lnR>
                    <a:lnB>
                      <a:noFill/>
                    </a:lnB>
                  </a:tcPr>
                </a:tc>
                <a:extLst>
                  <a:ext uri="{0D108BD9-81ED-4DB2-BD59-A6C34878D82A}">
                    <a16:rowId xmlns:a16="http://schemas.microsoft.com/office/drawing/2014/main" val="10001"/>
                  </a:ext>
                </a:extLst>
              </a:tr>
              <a:tr h="368650">
                <a:tc>
                  <a:txBody>
                    <a:bodyPr/>
                    <a:lstStyle/>
                    <a:p>
                      <a:r>
                        <a:rPr lang="en-US" sz="2000" smtClean="0">
                          <a:latin typeface="Times New Roman" pitchFamily="18" charset="0"/>
                          <a:cs typeface="Times New Roman" pitchFamily="18" charset="0"/>
                        </a:rPr>
                        <a:t>2</a:t>
                      </a:r>
                      <a:r>
                        <a:rPr lang="en-US" sz="2000">
                          <a:latin typeface="Times New Roman" pitchFamily="18" charset="0"/>
                          <a:cs typeface="Times New Roman" pitchFamily="18" charset="0"/>
                        </a:rPr>
                        <a:t>. LẦN 2: Đến ngày....tháng....năm... </a:t>
                      </a:r>
                    </a:p>
                  </a:txBody>
                  <a:tcPr marL="68580" marR="68580" marT="0" marB="0">
                    <a:lnL>
                      <a:noFill/>
                    </a:lnL>
                    <a:lnR>
                      <a:noFill/>
                    </a:lnR>
                    <a:lnT>
                      <a:noFill/>
                    </a:lnT>
                    <a:lnB>
                      <a:noFill/>
                    </a:lnB>
                  </a:tcPr>
                </a:tc>
                <a:tc>
                  <a:txBody>
                    <a:bodyPr/>
                    <a:lstStyle/>
                    <a:p>
                      <a:endParaRPr lang="en-US"/>
                    </a:p>
                  </a:txBody>
                  <a:tcPr marL="68580" marR="68580" marT="0" marB="0">
                    <a:lnL>
                      <a:noFill/>
                    </a:lnL>
                    <a:lnR>
                      <a:noFill/>
                    </a:lnR>
                    <a:lnT>
                      <a:noFill/>
                    </a:lnT>
                    <a:lnB>
                      <a:noFill/>
                    </a:lnB>
                  </a:tcPr>
                </a:tc>
                <a:extLst>
                  <a:ext uri="{0D108BD9-81ED-4DB2-BD59-A6C34878D82A}">
                    <a16:rowId xmlns:a16="http://schemas.microsoft.com/office/drawing/2014/main" val="10002"/>
                  </a:ext>
                </a:extLst>
              </a:tr>
              <a:tr h="1787951">
                <a:tc>
                  <a:txBody>
                    <a:bodyPr/>
                    <a:lstStyle/>
                    <a:p>
                      <a:pPr algn="ctr">
                        <a:spcBef>
                          <a:spcPts val="600"/>
                        </a:spcBef>
                        <a:spcAft>
                          <a:spcPts val="0"/>
                        </a:spcAft>
                      </a:pPr>
                      <a:endParaRPr lang="en-US" sz="2000">
                        <a:latin typeface="Times New Roman" pitchFamily="18" charset="0"/>
                        <a:cs typeface="Times New Roman" pitchFamily="18" charset="0"/>
                      </a:endParaRPr>
                    </a:p>
                  </a:txBody>
                  <a:tcPr marL="68580" marR="68580" marT="0" marB="0">
                    <a:lnL>
                      <a:noFill/>
                    </a:lnL>
                    <a:lnR>
                      <a:noFill/>
                    </a:lnR>
                    <a:lnT>
                      <a:noFill/>
                    </a:lnT>
                    <a:lnB>
                      <a:noFill/>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2000" i="1" smtClean="0">
                        <a:latin typeface="Times New Roman" pitchFamily="18" charset="0"/>
                        <a:ea typeface="Times New Roman"/>
                        <a:cs typeface="Times New Roman" pitchFamily="18" charset="0"/>
                      </a:endParaRPr>
                    </a:p>
                    <a:p>
                      <a:pPr algn="ctr"/>
                      <a:r>
                        <a:rPr lang="en-US" sz="1800" i="1" smtClean="0">
                          <a:latin typeface="Times New Roman" pitchFamily="18" charset="0"/>
                          <a:ea typeface="Times New Roman"/>
                          <a:cs typeface="Times New Roman" pitchFamily="18" charset="0"/>
                        </a:rPr>
                        <a:t>ngày….. tháng…. năm 20….</a:t>
                      </a:r>
                      <a:br>
                        <a:rPr lang="en-US" sz="1800" i="1" smtClean="0">
                          <a:latin typeface="Times New Roman" pitchFamily="18" charset="0"/>
                          <a:ea typeface="Times New Roman"/>
                          <a:cs typeface="Times New Roman" pitchFamily="18" charset="0"/>
                        </a:rPr>
                      </a:br>
                      <a:r>
                        <a:rPr lang="en-US" sz="1800" i="1" smtClean="0">
                          <a:latin typeface="Times New Roman" pitchFamily="18" charset="0"/>
                          <a:ea typeface="Times New Roman"/>
                          <a:cs typeface="Times New Roman" pitchFamily="18" charset="0"/>
                        </a:rPr>
                        <a:t>GIÁM  ĐỐC</a:t>
                      </a:r>
                      <a:r>
                        <a:rPr lang="en-US" sz="1800" smtClean="0">
                          <a:latin typeface="Times New Roman" pitchFamily="18" charset="0"/>
                          <a:ea typeface="Times New Roman"/>
                          <a:cs typeface="Times New Roman" pitchFamily="18" charset="0"/>
                        </a:rPr>
                        <a:t/>
                      </a:r>
                      <a:br>
                        <a:rPr lang="en-US" sz="1800" smtClean="0">
                          <a:latin typeface="Times New Roman" pitchFamily="18" charset="0"/>
                          <a:ea typeface="Times New Roman"/>
                          <a:cs typeface="Times New Roman" pitchFamily="18" charset="0"/>
                        </a:rPr>
                      </a:br>
                      <a:r>
                        <a:rPr lang="en-US" sz="1800" i="1" smtClean="0">
                          <a:latin typeface="Times New Roman" pitchFamily="18" charset="0"/>
                          <a:ea typeface="Times New Roman"/>
                          <a:cs typeface="Times New Roman" pitchFamily="18" charset="0"/>
                        </a:rPr>
                        <a:t>(Ký, đóng dấu và ghi rõ họ tên)</a:t>
                      </a:r>
                      <a:endParaRPr lang="en-US" sz="1800" smtClean="0"/>
                    </a:p>
                    <a:p>
                      <a:pPr algn="ctr">
                        <a:spcBef>
                          <a:spcPts val="600"/>
                        </a:spcBef>
                        <a:spcAft>
                          <a:spcPts val="0"/>
                        </a:spcAft>
                      </a:pPr>
                      <a:endParaRPr lang="en-US" sz="1800">
                        <a:latin typeface="Times New Roman" pitchFamily="18" charset="0"/>
                        <a:cs typeface="Times New Roman"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3"/>
                  </a:ext>
                </a:extLst>
              </a:tr>
              <a:tr h="368650">
                <a:tc>
                  <a:txBody>
                    <a:bodyPr/>
                    <a:lstStyle/>
                    <a:p>
                      <a:pPr>
                        <a:spcBef>
                          <a:spcPts val="600"/>
                        </a:spcBef>
                        <a:spcAft>
                          <a:spcPts val="0"/>
                        </a:spcAft>
                      </a:pPr>
                      <a:endParaRPr lang="en-US" sz="2000">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a:txBody>
                    <a:bodyPr/>
                    <a:lstStyle/>
                    <a:p>
                      <a:pPr algn="ctr">
                        <a:spcBef>
                          <a:spcPts val="600"/>
                        </a:spcBef>
                        <a:spcAft>
                          <a:spcPts val="0"/>
                        </a:spcAft>
                      </a:pPr>
                      <a:endParaRPr lang="en-US" sz="2000">
                        <a:latin typeface="Times New Roman" pitchFamily="18" charset="0"/>
                        <a:cs typeface="Times New Roman"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4"/>
                  </a:ext>
                </a:extLst>
              </a:tr>
              <a:tr h="368650">
                <a:tc>
                  <a:txBody>
                    <a:bodyPr/>
                    <a:lstStyle/>
                    <a:p>
                      <a:pPr>
                        <a:spcBef>
                          <a:spcPts val="600"/>
                        </a:spcBef>
                        <a:spcAft>
                          <a:spcPts val="0"/>
                        </a:spcAft>
                      </a:pPr>
                      <a:endParaRPr lang="en-US" sz="2000">
                        <a:latin typeface="Times New Roman" pitchFamily="18" charset="0"/>
                        <a:ea typeface="Times New Roman"/>
                        <a:cs typeface="Times New Roman" pitchFamily="18" charset="0"/>
                      </a:endParaRPr>
                    </a:p>
                  </a:txBody>
                  <a:tcPr marL="68580" marR="68580" marT="0" marB="0">
                    <a:lnL>
                      <a:noFill/>
                    </a:lnL>
                    <a:lnR>
                      <a:noFill/>
                    </a:lnR>
                    <a:lnT>
                      <a:noFill/>
                    </a:lnT>
                    <a:lnB>
                      <a:noFill/>
                    </a:lnB>
                  </a:tcPr>
                </a:tc>
                <a:tc>
                  <a:txBody>
                    <a:bodyPr/>
                    <a:lstStyle/>
                    <a:p>
                      <a:pPr algn="ctr">
                        <a:spcBef>
                          <a:spcPts val="600"/>
                        </a:spcBef>
                        <a:spcAft>
                          <a:spcPts val="0"/>
                        </a:spcAft>
                      </a:pPr>
                      <a:endParaRPr lang="en-US" sz="2000">
                        <a:latin typeface="Times New Roman" pitchFamily="18" charset="0"/>
                        <a:ea typeface="Times New Roman"/>
                        <a:cs typeface="Times New Roman" pitchFamily="18" charset="0"/>
                      </a:endParaRPr>
                    </a:p>
                  </a:txBody>
                  <a:tcPr marL="68580" marR="68580" marT="0" marB="0">
                    <a:lnL>
                      <a:noFill/>
                    </a:lnL>
                    <a:lnR>
                      <a:noFill/>
                    </a:lnR>
                    <a:lnT>
                      <a:noFill/>
                    </a:lnT>
                    <a:lnB>
                      <a:noFill/>
                    </a:lnB>
                  </a:tcPr>
                </a:tc>
                <a:extLst>
                  <a:ext uri="{0D108BD9-81ED-4DB2-BD59-A6C34878D82A}">
                    <a16:rowId xmlns:a16="http://schemas.microsoft.com/office/drawing/2014/main" val="10005"/>
                  </a:ext>
                </a:extLst>
              </a:tr>
            </a:tbl>
          </a:graphicData>
        </a:graphic>
      </p:graphicFrame>
      <p:sp>
        <p:nvSpPr>
          <p:cNvPr id="229377" name="Rectangle 1"/>
          <p:cNvSpPr>
            <a:spLocks noChangeArrowheads="1"/>
          </p:cNvSpPr>
          <p:nvPr/>
        </p:nvSpPr>
        <p:spPr bwMode="auto">
          <a:xfrm>
            <a:off x="1423988" y="314325"/>
            <a:ext cx="10006012"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.MẶT SAU CỦA GIẤY PHÉP HÀNH NGHỀ</a:t>
            </a:r>
            <a:endParaRPr kumimoji="0" lang="en-US" sz="14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3672" y="387927"/>
            <a:ext cx="10751128" cy="6287940"/>
          </a:xfrm>
          <a:prstGeom prst="rect">
            <a:avLst/>
          </a:prstGeom>
        </p:spPr>
        <p:txBody>
          <a:bodyPr wrap="square">
            <a:spAutoFit/>
          </a:bodyPr>
          <a:lstStyle/>
          <a:p>
            <a:r>
              <a:rPr lang="en-US" sz="2600" b="1" smtClean="0">
                <a:latin typeface="Times New Roman" pitchFamily="18" charset="0"/>
                <a:cs typeface="Times New Roman" pitchFamily="18" charset="0"/>
              </a:rPr>
              <a:t>Điều 131. Các trường hợp, điều kiện </a:t>
            </a:r>
            <a:r>
              <a:rPr lang="en-US" sz="2600" b="1" smtClean="0">
                <a:solidFill>
                  <a:srgbClr val="FF0000"/>
                </a:solidFill>
                <a:latin typeface="Times New Roman" pitchFamily="18" charset="0"/>
                <a:cs typeface="Times New Roman" pitchFamily="18" charset="0"/>
              </a:rPr>
              <a:t>cấp lại giấy phép hành nghề</a:t>
            </a:r>
            <a:endParaRPr lang="en-US" sz="2600" smtClean="0">
              <a:solidFill>
                <a:srgbClr val="FF0000"/>
              </a:solidFill>
              <a:latin typeface="Times New Roman" pitchFamily="18" charset="0"/>
              <a:cs typeface="Times New Roman" pitchFamily="18" charset="0"/>
            </a:endParaRPr>
          </a:p>
          <a:p>
            <a:r>
              <a:rPr lang="en-US" sz="2600" b="1" smtClean="0">
                <a:latin typeface="Times New Roman" pitchFamily="18" charset="0"/>
                <a:cs typeface="Times New Roman" pitchFamily="18" charset="0"/>
              </a:rPr>
              <a:t>1. </a:t>
            </a:r>
            <a:r>
              <a:rPr lang="en-US" sz="2600" b="1" smtClean="0">
                <a:solidFill>
                  <a:srgbClr val="FF0000"/>
                </a:solidFill>
                <a:latin typeface="Times New Roman" pitchFamily="18" charset="0"/>
                <a:cs typeface="Times New Roman" pitchFamily="18" charset="0"/>
              </a:rPr>
              <a:t>Cấp lại GPHN </a:t>
            </a:r>
            <a:r>
              <a:rPr lang="en-US" sz="2600" b="1" smtClean="0">
                <a:latin typeface="Times New Roman" pitchFamily="18" charset="0"/>
                <a:cs typeface="Times New Roman" pitchFamily="18" charset="0"/>
              </a:rPr>
              <a:t>đối với các trường hợp sau</a:t>
            </a:r>
            <a:r>
              <a:rPr lang="en-US" sz="2600" smtClean="0">
                <a:latin typeface="Times New Roman" pitchFamily="18" charset="0"/>
                <a:cs typeface="Times New Roman" pitchFamily="18" charset="0"/>
              </a:rPr>
              <a:t>:</a:t>
            </a:r>
          </a:p>
          <a:p>
            <a:r>
              <a:rPr lang="en-US" sz="2600" smtClean="0">
                <a:latin typeface="Times New Roman" pitchFamily="18" charset="0"/>
                <a:cs typeface="Times New Roman" pitchFamily="18" charset="0"/>
              </a:rPr>
              <a:t>a) CCHN  cấp trước ngày 01/01/2024 và GPHN bị mất hoặc hư hỏng;</a:t>
            </a:r>
          </a:p>
          <a:p>
            <a:r>
              <a:rPr lang="en-US" sz="2600" smtClean="0">
                <a:latin typeface="Times New Roman" pitchFamily="18" charset="0"/>
                <a:cs typeface="Times New Roman" pitchFamily="18" charset="0"/>
              </a:rPr>
              <a:t>b) CCHN được cấp trước ngày 01/01/2024 và GPHN khi có </a:t>
            </a:r>
            <a:r>
              <a:rPr lang="en-US" sz="2600" smtClean="0">
                <a:solidFill>
                  <a:srgbClr val="FF0000"/>
                </a:solidFill>
                <a:latin typeface="Times New Roman" pitchFamily="18" charset="0"/>
                <a:cs typeface="Times New Roman" pitchFamily="18" charset="0"/>
              </a:rPr>
              <a:t>thay đổi một trong các thông tin về họ và tên; ngày, tháng, năm sinh; số định danh cá nhân; </a:t>
            </a:r>
          </a:p>
          <a:p>
            <a:r>
              <a:rPr lang="en-US" sz="2600" smtClean="0">
                <a:latin typeface="Times New Roman" pitchFamily="18" charset="0"/>
                <a:cs typeface="Times New Roman" pitchFamily="18" charset="0"/>
              </a:rPr>
              <a:t>c) Người đã được cấp CCHN, GPHN nhưng bị thu hồi thuộc trường hợp phải cấp lại theo quy định tại Điều 137 Nghị định này;</a:t>
            </a:r>
          </a:p>
          <a:p>
            <a:r>
              <a:rPr lang="en-US" sz="2600" smtClean="0">
                <a:latin typeface="Times New Roman" pitchFamily="18" charset="0"/>
                <a:cs typeface="Times New Roman" pitchFamily="18" charset="0"/>
              </a:rPr>
              <a:t>d) GPHN được cấp không đúng thẩm quyền</a:t>
            </a:r>
          </a:p>
          <a:p>
            <a:r>
              <a:rPr lang="en-US" sz="2600" smtClean="0">
                <a:latin typeface="Times New Roman" pitchFamily="18" charset="0"/>
                <a:cs typeface="Times New Roman" pitchFamily="18" charset="0"/>
              </a:rPr>
              <a:t>đ) Người hành nghề đã được BQP, BCA cấp GPHN nhưng không tiếp tục làm việc trong LLVTND, có nhu cầu tiếp tục hành nghề tại các cơ sở KCB dân sự mà thời gian chấm dứt hành nghề đến khi nộp hồ sơ không quá 24 tháng;</a:t>
            </a:r>
          </a:p>
          <a:p>
            <a:r>
              <a:rPr lang="en-US" sz="2600" smtClean="0">
                <a:latin typeface="Times New Roman" pitchFamily="18" charset="0"/>
                <a:cs typeface="Times New Roman" pitchFamily="18" charset="0"/>
              </a:rPr>
              <a:t>e) Người hành nghề đã được cơ quan cấp phép thuộc LLVTND cấp GPHN nhưng không tiếp tục làm việc trong LLVTND và có nhu cầu tiếp tục hành nghề tại các cơ sở KCB dân sự mà thời gian chấm dứt hành nghề đến khi nộp hồ sơ từ trên 24 tháng đến dưới 60 tháng.</a:t>
            </a:r>
            <a:endParaRPr lang="en-US" sz="2600">
              <a:latin typeface="Times New Roman" pitchFamily="18" charset="0"/>
              <a:cs typeface="Times New Roman"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474345"/>
            <a:ext cx="10861964" cy="6324808"/>
          </a:xfrm>
          <a:prstGeom prst="rect">
            <a:avLst/>
          </a:prstGeom>
        </p:spPr>
        <p:txBody>
          <a:bodyPr wrap="square">
            <a:spAutoFit/>
          </a:bodyPr>
          <a:lstStyle/>
          <a:p>
            <a:pPr algn="just"/>
            <a:r>
              <a:rPr lang="en-US" sz="2700" b="1" smtClean="0">
                <a:latin typeface="Times New Roman" pitchFamily="18" charset="0"/>
                <a:cs typeface="Times New Roman" pitchFamily="18" charset="0"/>
              </a:rPr>
              <a:t>Điều 131. Các trường hợp, điều kiện </a:t>
            </a:r>
            <a:r>
              <a:rPr lang="en-US" sz="2700" b="1" smtClean="0">
                <a:solidFill>
                  <a:srgbClr val="FF0000"/>
                </a:solidFill>
                <a:latin typeface="Times New Roman" pitchFamily="18" charset="0"/>
                <a:cs typeface="Times New Roman" pitchFamily="18" charset="0"/>
              </a:rPr>
              <a:t>cấp lại giấy phép hành nghề (tiếp)</a:t>
            </a:r>
            <a:endParaRPr lang="en-US" sz="2700" smtClean="0">
              <a:solidFill>
                <a:srgbClr val="FF0000"/>
              </a:solidFill>
              <a:latin typeface="Times New Roman" pitchFamily="18" charset="0"/>
              <a:cs typeface="Times New Roman" pitchFamily="18" charset="0"/>
            </a:endParaRPr>
          </a:p>
          <a:p>
            <a:pPr algn="just"/>
            <a:r>
              <a:rPr lang="en-US" sz="2700" smtClean="0">
                <a:latin typeface="Times New Roman" pitchFamily="18" charset="0"/>
                <a:cs typeface="Times New Roman" pitchFamily="18" charset="0"/>
              </a:rPr>
              <a:t>2. Điều kiện cấp lại giấy phép hành nghề:</a:t>
            </a:r>
          </a:p>
          <a:p>
            <a:pPr marL="514350" indent="-514350" algn="just"/>
            <a:r>
              <a:rPr lang="en-US" sz="2700" smtClean="0">
                <a:latin typeface="Times New Roman" pitchFamily="18" charset="0"/>
                <a:cs typeface="Times New Roman" pitchFamily="18" charset="0"/>
              </a:rPr>
              <a:t>a) Điều kiện cấp lại GPHN theo quy định tại khoản 2 Điều 31 của Luật KCB: </a:t>
            </a:r>
          </a:p>
          <a:p>
            <a:pPr marL="514350" indent="-514350" algn="just"/>
            <a:r>
              <a:rPr lang="en-US" sz="2700" smtClean="0">
                <a:solidFill>
                  <a:srgbClr val="FF0000"/>
                </a:solidFill>
                <a:latin typeface="Times New Roman" pitchFamily="18" charset="0"/>
                <a:cs typeface="Times New Roman" pitchFamily="18" charset="0"/>
              </a:rPr>
              <a:t>K2 Đ31</a:t>
            </a:r>
            <a:r>
              <a:rPr lang="en-US" sz="2700" smtClean="0">
                <a:latin typeface="Times New Roman" pitchFamily="18" charset="0"/>
                <a:cs typeface="Times New Roman" pitchFamily="18" charset="0"/>
              </a:rPr>
              <a:t>: a) Đã được cấp GPHN; b) Đáp ứng các điều kiện phù hợp với nội dung đề nghị cấp lại; c) Không thuộc một trong các trường hợp quy định tại Điều 20 của Luật này (bị cấm hành nghề).</a:t>
            </a:r>
          </a:p>
          <a:p>
            <a:pPr algn="just"/>
            <a:r>
              <a:rPr lang="en-US" sz="2700" smtClean="0">
                <a:latin typeface="Times New Roman" pitchFamily="18" charset="0"/>
                <a:cs typeface="Times New Roman" pitchFamily="18" charset="0"/>
              </a:rPr>
              <a:t>b) CCHN được cấp trước ngày 01/01/2024 theo quy định của Luật KCB cũ thuộc trường hợp cấp lại quy định tại các điểm a, b, d khoản 1 Điều này </a:t>
            </a:r>
            <a:r>
              <a:rPr lang="en-US" sz="2700" smtClean="0">
                <a:solidFill>
                  <a:srgbClr val="FF0000"/>
                </a:solidFill>
                <a:latin typeface="Times New Roman" pitchFamily="18" charset="0"/>
                <a:cs typeface="Times New Roman" pitchFamily="18" charset="0"/>
              </a:rPr>
              <a:t>được cấp lại thành GPHN (có thời hạn 5 năm).</a:t>
            </a:r>
          </a:p>
          <a:p>
            <a:pPr algn="just"/>
            <a:r>
              <a:rPr lang="en-US" sz="2700" b="1" smtClean="0">
                <a:solidFill>
                  <a:srgbClr val="FF0000"/>
                </a:solidFill>
                <a:latin typeface="Times New Roman" pitchFamily="18" charset="0"/>
                <a:cs typeface="Times New Roman" pitchFamily="18" charset="0"/>
              </a:rPr>
              <a:t>Lưu ý</a:t>
            </a:r>
            <a:r>
              <a:rPr lang="en-US" sz="2700" smtClean="0">
                <a:solidFill>
                  <a:srgbClr val="FF0000"/>
                </a:solidFill>
                <a:latin typeface="Times New Roman" pitchFamily="18" charset="0"/>
                <a:cs typeface="Times New Roman" pitchFamily="18" charset="0"/>
              </a:rPr>
              <a:t>: Đối với ĐD, HS, KTY: đã cấp CCHN với văn bằng TC, CĐ nay có văn bằng đại học thì hướng dẫn làm thủ tục </a:t>
            </a:r>
            <a:r>
              <a:rPr lang="en-US" sz="2700" b="1" smtClean="0">
                <a:solidFill>
                  <a:srgbClr val="FF0000"/>
                </a:solidFill>
                <a:latin typeface="Times New Roman" pitchFamily="18" charset="0"/>
                <a:cs typeface="Times New Roman" pitchFamily="18" charset="0"/>
              </a:rPr>
              <a:t>cấp lại </a:t>
            </a:r>
            <a:r>
              <a:rPr lang="en-US" sz="2700" smtClean="0">
                <a:solidFill>
                  <a:srgbClr val="FF0000"/>
                </a:solidFill>
                <a:latin typeface="Times New Roman" pitchFamily="18" charset="0"/>
                <a:cs typeface="Times New Roman" pitchFamily="18" charset="0"/>
              </a:rPr>
              <a:t>do hư hỏng CCHN: Không làm cấp mới hoặc cấp thay đổi .</a:t>
            </a:r>
          </a:p>
          <a:p>
            <a:pPr algn="just"/>
            <a:r>
              <a:rPr lang="en-US" sz="2700" b="1" smtClean="0">
                <a:latin typeface="Times New Roman" pitchFamily="18" charset="0"/>
                <a:cs typeface="Times New Roman" pitchFamily="18" charset="0"/>
              </a:rPr>
              <a:t>Điều 132. Hồ sơ, thủ tục cấp lại giấy phép hành nghề</a:t>
            </a:r>
          </a:p>
          <a:p>
            <a:pPr algn="just"/>
            <a:r>
              <a:rPr lang="en-US" sz="2700" b="1" smtClean="0">
                <a:latin typeface="Times New Roman" pitchFamily="18" charset="0"/>
                <a:cs typeface="Times New Roman" pitchFamily="18" charset="0"/>
              </a:rPr>
              <a:t>Điều 133. Trường hợp, điều kiện gia hạn giấy phép hành nghề</a:t>
            </a:r>
            <a:endParaRPr lang="en-US" sz="2700"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Điều 134. Hồ sơ, thủ tục gia hạn giấy phép hành nghề</a:t>
            </a:r>
            <a:endParaRPr lang="en-US" sz="2700">
              <a:latin typeface="Times New Roman" pitchFamily="18" charset="0"/>
              <a:cs typeface="Times New Roman" pitchFamily="18" charset="0"/>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9709" y="595746"/>
            <a:ext cx="10737273" cy="5770811"/>
          </a:xfrm>
          <a:prstGeom prst="rect">
            <a:avLst/>
          </a:prstGeom>
        </p:spPr>
        <p:txBody>
          <a:bodyPr wrap="square">
            <a:spAutoFit/>
          </a:bodyPr>
          <a:lstStyle/>
          <a:p>
            <a:r>
              <a:rPr lang="en-US" sz="2700" b="1" smtClean="0">
                <a:latin typeface="Times New Roman" pitchFamily="18" charset="0"/>
                <a:cs typeface="Times New Roman" pitchFamily="18" charset="0"/>
              </a:rPr>
              <a:t>Điều 135. Trường hợp, điều kiện cấp điều chỉnh GPHN</a:t>
            </a:r>
            <a:endParaRPr lang="en-US" sz="2700" smtClean="0">
              <a:latin typeface="Times New Roman" pitchFamily="18" charset="0"/>
              <a:cs typeface="Times New Roman" pitchFamily="18" charset="0"/>
            </a:endParaRPr>
          </a:p>
          <a:p>
            <a:pPr algn="just"/>
            <a:r>
              <a:rPr lang="en-US" sz="2700" b="1" smtClean="0">
                <a:latin typeface="Times New Roman" pitchFamily="18" charset="0"/>
                <a:cs typeface="Times New Roman" pitchFamily="18" charset="0"/>
              </a:rPr>
              <a:t>1. </a:t>
            </a:r>
            <a:r>
              <a:rPr lang="en-US" sz="2700" b="1" smtClean="0">
                <a:solidFill>
                  <a:srgbClr val="FF0000"/>
                </a:solidFill>
                <a:latin typeface="Times New Roman" pitchFamily="18" charset="0"/>
                <a:cs typeface="Times New Roman" pitchFamily="18" charset="0"/>
              </a:rPr>
              <a:t>Điều chỉnh GPHN </a:t>
            </a:r>
            <a:r>
              <a:rPr lang="en-US" sz="2700" b="1" smtClean="0">
                <a:latin typeface="Times New Roman" pitchFamily="18" charset="0"/>
                <a:cs typeface="Times New Roman" pitchFamily="18" charset="0"/>
              </a:rPr>
              <a:t>các trường hợp sau:</a:t>
            </a:r>
          </a:p>
          <a:p>
            <a:pPr algn="just"/>
            <a:r>
              <a:rPr lang="en-US" sz="2700" smtClean="0">
                <a:latin typeface="Times New Roman" pitchFamily="18" charset="0"/>
                <a:cs typeface="Times New Roman" pitchFamily="18" charset="0"/>
              </a:rPr>
              <a:t>a) Đã được cấp GPHN hoặc CCHN trước ngày 01/01/2024, trong PVHN chưa có chuyên khoa (KCB đa khoa) và </a:t>
            </a:r>
            <a:r>
              <a:rPr lang="en-US" sz="2700" smtClean="0">
                <a:solidFill>
                  <a:srgbClr val="FF0000"/>
                </a:solidFill>
                <a:latin typeface="Times New Roman" pitchFamily="18" charset="0"/>
                <a:cs typeface="Times New Roman" pitchFamily="18" charset="0"/>
              </a:rPr>
              <a:t>đề nghị bổ sung thêm CK vào phạm vi hành nghề</a:t>
            </a:r>
            <a:r>
              <a:rPr lang="en-US" sz="2700" smtClean="0">
                <a:latin typeface="Times New Roman" pitchFamily="18" charset="0"/>
                <a:cs typeface="Times New Roman" pitchFamily="18" charset="0"/>
              </a:rPr>
              <a:t>;</a:t>
            </a:r>
          </a:p>
          <a:p>
            <a:pPr algn="just"/>
            <a:r>
              <a:rPr lang="en-US" sz="2700" smtClean="0">
                <a:latin typeface="Times New Roman" pitchFamily="18" charset="0"/>
                <a:cs typeface="Times New Roman" pitchFamily="18" charset="0"/>
              </a:rPr>
              <a:t>b) Đã được cấp GPHN hoặc CCHN trước ngày 01/01/2024, trong PVHN đã có CK nhưng </a:t>
            </a:r>
            <a:r>
              <a:rPr lang="en-US" sz="2700" smtClean="0">
                <a:solidFill>
                  <a:srgbClr val="FF0000"/>
                </a:solidFill>
                <a:latin typeface="Times New Roman" pitchFamily="18" charset="0"/>
                <a:cs typeface="Times New Roman" pitchFamily="18" charset="0"/>
              </a:rPr>
              <a:t>đề nghị bổ sung thêm CK khác </a:t>
            </a:r>
            <a:r>
              <a:rPr lang="en-US" sz="2700" smtClean="0">
                <a:latin typeface="Times New Roman" pitchFamily="18" charset="0"/>
                <a:cs typeface="Times New Roman" pitchFamily="18" charset="0"/>
              </a:rPr>
              <a:t>so với CK đã được cấp.</a:t>
            </a:r>
          </a:p>
          <a:p>
            <a:pPr algn="just"/>
            <a:r>
              <a:rPr lang="en-US" sz="2700" smtClean="0">
                <a:latin typeface="Times New Roman" pitchFamily="18" charset="0"/>
                <a:cs typeface="Times New Roman" pitchFamily="18" charset="0"/>
              </a:rPr>
              <a:t>c) Đã được cấp GPHN hoặc CCHN trước ngày 01/01/2024, trong PVHN đã có CK nhưng </a:t>
            </a:r>
            <a:r>
              <a:rPr lang="en-US" sz="2700" smtClean="0">
                <a:solidFill>
                  <a:srgbClr val="FF0000"/>
                </a:solidFill>
                <a:latin typeface="Times New Roman" pitchFamily="18" charset="0"/>
                <a:cs typeface="Times New Roman" pitchFamily="18" charset="0"/>
              </a:rPr>
              <a:t>đề nghị thay đổi CK </a:t>
            </a:r>
            <a:r>
              <a:rPr lang="en-US" sz="2700" smtClean="0">
                <a:latin typeface="Times New Roman" pitchFamily="18" charset="0"/>
                <a:cs typeface="Times New Roman" pitchFamily="18" charset="0"/>
              </a:rPr>
              <a:t>đã được cho phép hành nghề bằng CK khác và không hành nghề theo CK đã được cấp trước đó;</a:t>
            </a:r>
          </a:p>
          <a:p>
            <a:pPr algn="just"/>
            <a:r>
              <a:rPr lang="en-US" sz="2700" smtClean="0">
                <a:latin typeface="Times New Roman" pitchFamily="18" charset="0"/>
                <a:cs typeface="Times New Roman" pitchFamily="18" charset="0"/>
              </a:rPr>
              <a:t>d) Đã được cấp GPHN hoặc CCHN trước ngày 01/01/2024 và sau đó có thêm GCN người có bài thuốc gia truyền hoặc GCN người có phương pháp chữa bệnh gia truyền.</a:t>
            </a:r>
          </a:p>
          <a:p>
            <a:endParaRPr lang="en-US" smtClean="0">
              <a:latin typeface="Times New Roman" pitchFamily="18" charset="0"/>
              <a:cs typeface="Times New Roman" pitchFamily="18"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318655"/>
            <a:ext cx="11166765" cy="5893921"/>
          </a:xfrm>
          <a:prstGeom prst="rect">
            <a:avLst/>
          </a:prstGeom>
        </p:spPr>
        <p:txBody>
          <a:bodyPr wrap="square">
            <a:spAutoFit/>
          </a:bodyPr>
          <a:lstStyle/>
          <a:p>
            <a:r>
              <a:rPr lang="en-US" sz="2600" b="1" smtClean="0">
                <a:latin typeface="Times New Roman" pitchFamily="18" charset="0"/>
                <a:cs typeface="Times New Roman" pitchFamily="18" charset="0"/>
              </a:rPr>
              <a:t>Điều 135. Trường hợp, điều kiện cấp điều chỉnh GPHN (tiếp)</a:t>
            </a:r>
            <a:endParaRPr lang="en-US" sz="2600" smtClean="0">
              <a:latin typeface="Times New Roman" pitchFamily="18" charset="0"/>
              <a:cs typeface="Times New Roman" pitchFamily="18" charset="0"/>
            </a:endParaRPr>
          </a:p>
          <a:p>
            <a:pPr algn="just"/>
            <a:r>
              <a:rPr lang="en-US" sz="2700" smtClean="0">
                <a:solidFill>
                  <a:srgbClr val="FF0000"/>
                </a:solidFill>
                <a:latin typeface="Times New Roman" pitchFamily="18" charset="0"/>
                <a:cs typeface="Times New Roman" pitchFamily="18" charset="0"/>
              </a:rPr>
              <a:t>2. Điều kiện cấp điều chỉnh giấy phép hành nghề:</a:t>
            </a:r>
          </a:p>
          <a:p>
            <a:pPr algn="just"/>
            <a:r>
              <a:rPr lang="en-US" sz="2700" smtClean="0">
                <a:latin typeface="Times New Roman" pitchFamily="18" charset="0"/>
                <a:cs typeface="Times New Roman" pitchFamily="18" charset="0"/>
              </a:rPr>
              <a:t>a) Đã được cấp GPHN hoặc CCHN trước ngày 01/01/2024 nhưng </a:t>
            </a:r>
            <a:r>
              <a:rPr lang="en-US" sz="2700" smtClean="0">
                <a:solidFill>
                  <a:srgbClr val="FF0000"/>
                </a:solidFill>
                <a:latin typeface="Times New Roman" pitchFamily="18" charset="0"/>
                <a:cs typeface="Times New Roman" pitchFamily="18" charset="0"/>
              </a:rPr>
              <a:t>trong PVHN chưa có CK và đề nghị bổ sung thêm CK </a:t>
            </a:r>
            <a:r>
              <a:rPr lang="en-US" sz="2700" smtClean="0">
                <a:latin typeface="Times New Roman" pitchFamily="18" charset="0"/>
                <a:cs typeface="Times New Roman" pitchFamily="18" charset="0"/>
              </a:rPr>
              <a:t>phải đáp ứng các điều kiện: Có VB theo quy định tại điểm b, c, d, đ hoặc e khoản 1 Điều 127 NĐ (VBBS nội trú; VBCKI , CKII; VB thạc sỹ, tiến sỹ KCB) hoặc có chứng chỉ đào tạo CKCB theo khoản 2 Điều 128 NĐ (Thời gian ĐT &gt;09 tháng kể từ ngày 01/01/2024) tương ứng với chức danh trên GPHN và CK đề nghị bổ sung; Phải thực hành trường hợp quy định tại điểm b, c khoản 2 Điều 125, NĐ (CKCB phải thực hành CK, thạc sỹ, tiến sỹ KCB học ở nước ngoài phải thực hành CK)</a:t>
            </a:r>
          </a:p>
          <a:p>
            <a:pPr algn="just"/>
            <a:r>
              <a:rPr lang="en-US" sz="2700" smtClean="0">
                <a:latin typeface="Times New Roman" pitchFamily="18" charset="0"/>
                <a:cs typeface="Times New Roman" pitchFamily="18" charset="0"/>
              </a:rPr>
              <a:t>b) Đã được cấp GPHN hoặc CCHN trước ngày 01/01/2024, trong PVHN </a:t>
            </a:r>
            <a:r>
              <a:rPr lang="en-US" sz="2700" smtClean="0">
                <a:solidFill>
                  <a:srgbClr val="FF0000"/>
                </a:solidFill>
                <a:latin typeface="Times New Roman" pitchFamily="18" charset="0"/>
                <a:cs typeface="Times New Roman" pitchFamily="18" charset="0"/>
              </a:rPr>
              <a:t>đã có CK nhưng đề nghị bổ sung thêm CK khác</a:t>
            </a:r>
            <a:r>
              <a:rPr lang="en-US" sz="2700" smtClean="0">
                <a:latin typeface="Times New Roman" pitchFamily="18" charset="0"/>
                <a:cs typeface="Times New Roman" pitchFamily="18" charset="0"/>
              </a:rPr>
              <a:t> so với CK đã được cấp, phải đáp ứng Có VB quy định tại điểm b, c, d, đ hoặc e khoản 1 Điều 127, NĐ hoặc có chứng chỉ đào tạo CKCB (CKCB, Th.s, TS học ở NN phải thực hành CK)</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45127" y="221674"/>
            <a:ext cx="10972800" cy="6124754"/>
          </a:xfrm>
          <a:prstGeom prst="rect">
            <a:avLst/>
          </a:prstGeom>
        </p:spPr>
        <p:txBody>
          <a:bodyPr wrap="square">
            <a:spAutoFit/>
          </a:bodyPr>
          <a:lstStyle/>
          <a:p>
            <a:r>
              <a:rPr lang="en-US" sz="2800" b="1" smtClean="0">
                <a:latin typeface="Times New Roman" pitchFamily="18" charset="0"/>
                <a:cs typeface="Times New Roman" pitchFamily="18" charset="0"/>
              </a:rPr>
              <a:t>Điều 135. Trường hợp, điều kiện cấp điều chỉnh GPHN (tiếp)</a:t>
            </a:r>
            <a:endParaRPr lang="en-US" sz="2800" smtClean="0">
              <a:latin typeface="Times New Roman" pitchFamily="18" charset="0"/>
              <a:cs typeface="Times New Roman" pitchFamily="18" charset="0"/>
            </a:endParaRPr>
          </a:p>
          <a:p>
            <a:pPr algn="just"/>
            <a:r>
              <a:rPr lang="en-US" sz="2800" smtClean="0">
                <a:latin typeface="Times New Roman" pitchFamily="18" charset="0"/>
                <a:cs typeface="Times New Roman" pitchFamily="18" charset="0"/>
              </a:rPr>
              <a:t>c) Đã được cấp GPHN hoặc CCHN trước ngày 01/01/2024, </a:t>
            </a:r>
            <a:r>
              <a:rPr lang="en-US" sz="2800" smtClean="0">
                <a:solidFill>
                  <a:srgbClr val="FF0000"/>
                </a:solidFill>
                <a:latin typeface="Times New Roman" pitchFamily="18" charset="0"/>
                <a:cs typeface="Times New Roman" pitchFamily="18" charset="0"/>
              </a:rPr>
              <a:t>trong PVHN đã có CK nhưng đề nghị thay đổi CK phải đáp ứng các điều kiện:</a:t>
            </a:r>
            <a:r>
              <a:rPr lang="en-US" sz="2800" smtClean="0">
                <a:latin typeface="Times New Roman" pitchFamily="18" charset="0"/>
                <a:cs typeface="Times New Roman" pitchFamily="18" charset="0"/>
              </a:rPr>
              <a:t> Có VB theo quy định tại điểm b, c, d, đ hoặc e khoản 1 Điều 127, NĐ; Phải thực hành CK đối với  quy định điểm c khoản 2 Điều 125, NĐ (Th.s, TS trong KCB học ở NN)</a:t>
            </a:r>
          </a:p>
          <a:p>
            <a:pPr algn="just"/>
            <a:r>
              <a:rPr lang="en-US" sz="2800" b="1" smtClean="0">
                <a:latin typeface="Times New Roman" pitchFamily="18" charset="0"/>
                <a:cs typeface="Times New Roman" pitchFamily="18" charset="0"/>
              </a:rPr>
              <a:t>Điều 136. Hồ sơ, thủ tục điều chỉnh giấy phép hành nghề</a:t>
            </a:r>
          </a:p>
          <a:p>
            <a:pPr algn="just"/>
            <a:r>
              <a:rPr lang="en-US" sz="2800" b="1" smtClean="0">
                <a:latin typeface="Times New Roman" pitchFamily="18" charset="0"/>
                <a:cs typeface="Times New Roman" pitchFamily="18" charset="0"/>
              </a:rPr>
              <a:t>Điều 137. Thủ tục đình chỉ hành nghề, xử lý sau khi đình chỉ, thủ tục thu hồi giấy phép hành nghề và xử lý sau thu hồi giấy phép hành nghề</a:t>
            </a:r>
            <a:endParaRPr lang="en-US" sz="2800" smtClean="0">
              <a:latin typeface="Times New Roman" pitchFamily="18" charset="0"/>
              <a:cs typeface="Times New Roman" pitchFamily="18" charset="0"/>
            </a:endParaRPr>
          </a:p>
          <a:p>
            <a:pPr algn="just"/>
            <a:r>
              <a:rPr lang="en-US" sz="2800" b="1" smtClean="0">
                <a:latin typeface="Times New Roman" pitchFamily="18" charset="0"/>
                <a:cs typeface="Times New Roman" pitchFamily="18" charset="0"/>
              </a:rPr>
              <a:t>Điều 138. Tiêu chí để công nhận người hành nghề biết tiếng Việt thành thạo hoặc sử dụng thành thạo ngôn ngữ khác trong khám bệnh, chữa bệnh</a:t>
            </a:r>
          </a:p>
          <a:p>
            <a:pPr algn="just"/>
            <a:r>
              <a:rPr lang="en-US" sz="2800" b="1" smtClean="0">
                <a:latin typeface="Times New Roman" pitchFamily="18" charset="0"/>
                <a:cs typeface="Times New Roman" pitchFamily="18" charset="0"/>
              </a:rPr>
              <a:t>Điều 139. Tiêu chí để công nhận người đủ trình độ phiên dịch trong khám bệnh, chữa bệnh</a:t>
            </a:r>
            <a:endParaRPr lang="en-US" sz="2800" smtClean="0">
              <a:latin typeface="Times New Roman" pitchFamily="18" charset="0"/>
              <a:cs typeface="Times New Roman" pitchFamily="18" charset="0"/>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97527"/>
            <a:ext cx="10515600" cy="5179436"/>
          </a:xfrm>
        </p:spPr>
        <p:txBody>
          <a:bodyPr>
            <a:normAutofit/>
          </a:bodyPr>
          <a:lstStyle/>
          <a:p>
            <a:pPr marL="0" indent="0" algn="ctr">
              <a:buNone/>
            </a:pPr>
            <a:r>
              <a:rPr lang="en-US" sz="3600" b="1">
                <a:solidFill>
                  <a:srgbClr val="002060"/>
                </a:solidFill>
                <a:latin typeface="Cambria" panose="02040503050406030204" pitchFamily="18" charset="0"/>
                <a:ea typeface="Cambria" panose="02040503050406030204" pitchFamily="18" charset="0"/>
              </a:rPr>
              <a:t>QUY ĐỊNH </a:t>
            </a:r>
          </a:p>
          <a:p>
            <a:pPr marL="0" indent="0" algn="ctr">
              <a:buNone/>
            </a:pPr>
            <a:r>
              <a:rPr lang="en-US" sz="3600" b="1">
                <a:solidFill>
                  <a:srgbClr val="002060"/>
                </a:solidFill>
                <a:latin typeface="Cambria" panose="02040503050406030204" pitchFamily="18" charset="0"/>
                <a:ea typeface="Cambria" panose="02040503050406030204" pitchFamily="18" charset="0"/>
              </a:rPr>
              <a:t>PHẠM VI HÀNH NGHỀ CỦA NGƯỜI HÀNH NGHỀ</a:t>
            </a:r>
          </a:p>
          <a:p>
            <a:pPr marL="0" indent="0" algn="ctr">
              <a:buNone/>
            </a:pPr>
            <a:r>
              <a:rPr lang="en-US" sz="3600" b="1">
                <a:solidFill>
                  <a:srgbClr val="002060"/>
                </a:solidFill>
                <a:latin typeface="Cambria" panose="02040503050406030204" pitchFamily="18" charset="0"/>
                <a:ea typeface="Cambria" panose="02040503050406030204" pitchFamily="18" charset="0"/>
              </a:rPr>
              <a:t>( Thông tư </a:t>
            </a:r>
            <a:r>
              <a:rPr lang="en-US" sz="3600" b="1" smtClean="0">
                <a:solidFill>
                  <a:srgbClr val="002060"/>
                </a:solidFill>
                <a:latin typeface="Cambria" panose="02040503050406030204" pitchFamily="18" charset="0"/>
                <a:ea typeface="Cambria" panose="02040503050406030204" pitchFamily="18" charset="0"/>
              </a:rPr>
              <a:t>32/2023/TT-BYT ngày 31/12/2023)</a:t>
            </a:r>
          </a:p>
          <a:p>
            <a:pPr marL="0" indent="0" algn="ctr">
              <a:buNone/>
            </a:pPr>
            <a:r>
              <a:rPr lang="en-US" sz="3600" b="1" smtClean="0">
                <a:solidFill>
                  <a:srgbClr val="002060"/>
                </a:solidFill>
                <a:latin typeface="Cambria" panose="02040503050406030204" pitchFamily="18" charset="0"/>
                <a:ea typeface="Cambria" panose="02040503050406030204" pitchFamily="18" charset="0"/>
              </a:rPr>
              <a:t>Thông tư này có 11 chương và 56 điều, hiệu lực từ ngày 01/01/2024.</a:t>
            </a:r>
          </a:p>
          <a:p>
            <a:pPr marL="0" indent="0" algn="ctr">
              <a:buNone/>
            </a:pPr>
            <a:endParaRPr lang="vi-VN" sz="3600" b="1">
              <a:solidFill>
                <a:srgbClr val="002060"/>
              </a:solidFill>
              <a:latin typeface="Cambria" panose="02040503050406030204" pitchFamily="18" charset="0"/>
              <a:ea typeface="Cambria" panose="02040503050406030204" pitchFamily="18" charset="0"/>
            </a:endParaRPr>
          </a:p>
        </p:txBody>
      </p:sp>
    </p:spTree>
    <p:extLst>
      <p:ext uri="{BB962C8B-B14F-4D97-AF65-F5344CB8AC3E}">
        <p14:creationId xmlns:p14="http://schemas.microsoft.com/office/powerpoint/2010/main" val="76298834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960" y="277092"/>
            <a:ext cx="10897985" cy="6247864"/>
          </a:xfrm>
          <a:prstGeom prst="rect">
            <a:avLst/>
          </a:prstGeom>
        </p:spPr>
        <p:txBody>
          <a:bodyPr wrap="square">
            <a:spAutoFit/>
          </a:bodyPr>
          <a:lstStyle/>
          <a:p>
            <a:pPr algn="just"/>
            <a:r>
              <a:rPr lang="en-US" sz="2500" b="1" smtClean="0">
                <a:latin typeface="Times New Roman" pitchFamily="18" charset="0"/>
                <a:cs typeface="Times New Roman" pitchFamily="18" charset="0"/>
              </a:rPr>
              <a:t>Điều 1. Phạm vi điều chỉnh. </a:t>
            </a:r>
            <a:r>
              <a:rPr lang="en-US" sz="2500" smtClean="0">
                <a:latin typeface="Times New Roman" pitchFamily="18" charset="0"/>
                <a:cs typeface="Times New Roman" pitchFamily="18" charset="0"/>
              </a:rPr>
              <a:t>Thông tư này quy định về:</a:t>
            </a:r>
          </a:p>
          <a:p>
            <a:pPr algn="just"/>
            <a:r>
              <a:rPr lang="en-US" sz="2500" smtClean="0">
                <a:latin typeface="Times New Roman" pitchFamily="18" charset="0"/>
                <a:cs typeface="Times New Roman" pitchFamily="18" charset="0"/>
              </a:rPr>
              <a:t>1. Cập nhật kiến thức y khoa liên tục trong KCB</a:t>
            </a:r>
          </a:p>
          <a:p>
            <a:pPr algn="just"/>
            <a:r>
              <a:rPr lang="en-US" sz="2500" smtClean="0">
                <a:latin typeface="Times New Roman" pitchFamily="18" charset="0"/>
                <a:cs typeface="Times New Roman" pitchFamily="18" charset="0"/>
              </a:rPr>
              <a:t>2. Phạm vi hành nghề KCB các chức danh tại khoản 3 Điều 26 của Luật KBCB</a:t>
            </a:r>
          </a:p>
          <a:p>
            <a:pPr algn="just"/>
            <a:r>
              <a:rPr lang="en-US" sz="2500" smtClean="0">
                <a:latin typeface="Times New Roman" pitchFamily="18" charset="0"/>
                <a:cs typeface="Times New Roman" pitchFamily="18" charset="0"/>
              </a:rPr>
              <a:t>3. Mẫu GPHN khám bệnh, chữa bệnh</a:t>
            </a:r>
          </a:p>
          <a:p>
            <a:pPr algn="just"/>
            <a:r>
              <a:rPr lang="en-US" sz="2500" smtClean="0">
                <a:latin typeface="Times New Roman" pitchFamily="18" charset="0"/>
                <a:cs typeface="Times New Roman" pitchFamily="18" charset="0"/>
              </a:rPr>
              <a:t>4. Thừa nhận tiêu chuẩn chất lượng cơ sở KCB do tổ chức trong nước, tổ chức nước ngoài ban hành quy định</a:t>
            </a:r>
          </a:p>
          <a:p>
            <a:pPr algn="just"/>
            <a:r>
              <a:rPr lang="en-US" sz="2500" smtClean="0">
                <a:latin typeface="Times New Roman" pitchFamily="18" charset="0"/>
                <a:cs typeface="Times New Roman" pitchFamily="18" charset="0"/>
              </a:rPr>
              <a:t>5. Hồ sơ bệnh án và bản tóm tắt hồ sơ bệnh án</a:t>
            </a:r>
          </a:p>
          <a:p>
            <a:pPr algn="just"/>
            <a:r>
              <a:rPr lang="en-US" sz="2500" smtClean="0">
                <a:latin typeface="Times New Roman" pitchFamily="18" charset="0"/>
                <a:cs typeface="Times New Roman" pitchFamily="18" charset="0"/>
              </a:rPr>
              <a:t>6. Trực KCB quy định tại khoản 3 Điều 70 của Luật.</a:t>
            </a:r>
          </a:p>
          <a:p>
            <a:pPr algn="just"/>
            <a:r>
              <a:rPr lang="en-US" sz="2500" smtClean="0">
                <a:latin typeface="Times New Roman" pitchFamily="18" charset="0"/>
                <a:cs typeface="Times New Roman" pitchFamily="18" charset="0"/>
              </a:rPr>
              <a:t>7. Tiêu chuẩn và việc khám sức khỏe</a:t>
            </a:r>
          </a:p>
          <a:p>
            <a:pPr algn="just"/>
            <a:r>
              <a:rPr lang="en-US" sz="2500" smtClean="0">
                <a:latin typeface="Times New Roman" pitchFamily="18" charset="0"/>
                <a:cs typeface="Times New Roman" pitchFamily="18" charset="0"/>
              </a:rPr>
              <a:t>8. Thực hành tốt thử kỹ thuật mới, phương pháp mới hoặc thử thiết bị y tế trên lâm sàng quy định tại điểm d khoản 4 Điều 99 của Luật.</a:t>
            </a:r>
          </a:p>
          <a:p>
            <a:pPr algn="just"/>
            <a:r>
              <a:rPr lang="en-US" sz="2500" smtClean="0">
                <a:latin typeface="Times New Roman" pitchFamily="18" charset="0"/>
                <a:cs typeface="Times New Roman" pitchFamily="18" charset="0"/>
              </a:rPr>
              <a:t>9. Quy chế tổ chức, hoạt động của HĐCM và trình tự, thủ tục giải quyết tranh chấp khi xảy ra tai biến y khoa quy định tại khoản 6 Điều101 của Luật</a:t>
            </a:r>
          </a:p>
          <a:p>
            <a:pPr algn="just"/>
            <a:r>
              <a:rPr lang="en-US" sz="2500" smtClean="0">
                <a:latin typeface="Times New Roman" pitchFamily="18" charset="0"/>
                <a:cs typeface="Times New Roman" pitchFamily="18" charset="0"/>
              </a:rPr>
              <a:t>10. Huy động, điều động, phân công nhiệm vụ đối với các đối tượng tham gia KCB trong trường hợp xảy ra thiên tai, thảm họa, dịch bệnh truyền nhiễm thuộc nhóm A hoặc tình trạng khẩn cấp</a:t>
            </a:r>
            <a:endParaRPr lang="vi-VN" sz="2500" kern="100">
              <a:solidFill>
                <a:srgbClr val="002060"/>
              </a:solidFill>
              <a:latin typeface="Cambria" panose="02040503050406030204" pitchFamily="18" charset="0"/>
              <a:ea typeface="Cambria" panose="02040503050406030204" pitchFamily="18" charset="0"/>
              <a:cs typeface="Arial" panose="020B0604020202020204" pitchFamily="34" charset="0"/>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3827" y="838986"/>
            <a:ext cx="10624008" cy="3985706"/>
          </a:xfrm>
          <a:prstGeom prst="rect">
            <a:avLst/>
          </a:prstGeom>
        </p:spPr>
        <p:txBody>
          <a:bodyPr wrap="square">
            <a:spAutoFit/>
          </a:bodyPr>
          <a:lstStyle/>
          <a:p>
            <a:pPr indent="457200">
              <a:spcAft>
                <a:spcPts val="600"/>
              </a:spcAft>
            </a:pPr>
            <a:r>
              <a:rPr lang="en-US" sz="2700" b="1" err="1">
                <a:latin typeface="Times New Roman" panose="02020603050405020304" pitchFamily="18" charset="0"/>
                <a:ea typeface="Times New Roman" panose="02020603050405020304" pitchFamily="18" charset="0"/>
              </a:rPr>
              <a:t>Điều</a:t>
            </a:r>
            <a:r>
              <a:rPr lang="en-US" sz="2700" b="1">
                <a:latin typeface="Times New Roman" panose="02020603050405020304" pitchFamily="18" charset="0"/>
                <a:ea typeface="Times New Roman" panose="02020603050405020304" pitchFamily="18" charset="0"/>
              </a:rPr>
              <a:t> 3. </a:t>
            </a:r>
            <a:r>
              <a:rPr lang="en-US" sz="2700" b="1" err="1">
                <a:latin typeface="Times New Roman" panose="02020603050405020304" pitchFamily="18" charset="0"/>
                <a:ea typeface="Times New Roman" panose="02020603050405020304" pitchFamily="18" charset="0"/>
              </a:rPr>
              <a:t>Thời</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gian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cập</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nhật</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kiến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thức</a:t>
            </a:r>
            <a:r>
              <a:rPr lang="en-US" sz="2700" b="1">
                <a:latin typeface="Times New Roman" panose="02020603050405020304" pitchFamily="18" charset="0"/>
                <a:ea typeface="Times New Roman" panose="02020603050405020304" pitchFamily="18" charset="0"/>
              </a:rPr>
              <a:t> y </a:t>
            </a:r>
            <a:r>
              <a:rPr lang="en-US" sz="2700" b="1" err="1">
                <a:latin typeface="Times New Roman" panose="02020603050405020304" pitchFamily="18" charset="0"/>
                <a:ea typeface="Times New Roman" panose="02020603050405020304" pitchFamily="18" charset="0"/>
              </a:rPr>
              <a:t>khoa</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liên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tục</a:t>
            </a:r>
            <a:endParaRPr lang="en-SG" sz="2700">
              <a:latin typeface="Times New Roman" panose="02020603050405020304" pitchFamily="18" charset="0"/>
              <a:ea typeface="Times New Roman" panose="02020603050405020304" pitchFamily="18" charset="0"/>
            </a:endParaRPr>
          </a:p>
          <a:p>
            <a:pPr indent="457200" algn="just">
              <a:spcAft>
                <a:spcPts val="600"/>
              </a:spcAft>
            </a:pPr>
            <a:r>
              <a:rPr lang="en-US" sz="2700">
                <a:latin typeface="Times New Roman" panose="02020603050405020304" pitchFamily="18" charset="0"/>
                <a:ea typeface="Times New Roman" panose="02020603050405020304" pitchFamily="18" charset="0"/>
              </a:rPr>
              <a:t>1. </a:t>
            </a:r>
            <a:r>
              <a:rPr lang="en-US" sz="2700" err="1">
                <a:latin typeface="Times New Roman" panose="02020603050405020304" pitchFamily="18" charset="0"/>
                <a:ea typeface="Times New Roman" panose="02020603050405020304" pitchFamily="18" charset="0"/>
              </a:rPr>
              <a:t>Người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hành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nghề</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khám</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bệnh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chữa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bệnh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có</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nghĩa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vụ</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tham</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gia</a:t>
            </a:r>
            <a:r>
              <a:rPr lang="en-US" sz="2700">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cập</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nhật</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kiến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thức</a:t>
            </a:r>
            <a:r>
              <a:rPr lang="en-US" sz="2700" b="1">
                <a:latin typeface="Times New Roman" panose="02020603050405020304" pitchFamily="18" charset="0"/>
                <a:ea typeface="Times New Roman" panose="02020603050405020304" pitchFamily="18" charset="0"/>
              </a:rPr>
              <a:t> y </a:t>
            </a:r>
            <a:r>
              <a:rPr lang="en-US" sz="2700" b="1" err="1">
                <a:latin typeface="Times New Roman" panose="02020603050405020304" pitchFamily="18" charset="0"/>
                <a:ea typeface="Times New Roman" panose="02020603050405020304" pitchFamily="18" charset="0"/>
              </a:rPr>
              <a:t>khoa</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liên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tục</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tối</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thiểu</a:t>
            </a:r>
            <a:r>
              <a:rPr lang="en-US" sz="2700" b="1">
                <a:latin typeface="Times New Roman" panose="02020603050405020304" pitchFamily="18" charset="0"/>
                <a:ea typeface="Times New Roman" panose="02020603050405020304" pitchFamily="18" charset="0"/>
              </a:rPr>
              <a:t> 120 </a:t>
            </a:r>
            <a:r>
              <a:rPr lang="en-US" sz="2700" b="1" err="1">
                <a:latin typeface="Times New Roman" panose="02020603050405020304" pitchFamily="18" charset="0"/>
                <a:ea typeface="Times New Roman" panose="02020603050405020304" pitchFamily="18" charset="0"/>
              </a:rPr>
              <a:t>giờ</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tín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chỉ</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trong</a:t>
            </a:r>
            <a:r>
              <a:rPr lang="en-US" sz="2700" b="1">
                <a:latin typeface="Times New Roman" panose="02020603050405020304" pitchFamily="18" charset="0"/>
                <a:ea typeface="Times New Roman" panose="02020603050405020304" pitchFamily="18" charset="0"/>
              </a:rPr>
              <a:t> 05 </a:t>
            </a:r>
            <a:r>
              <a:rPr lang="en-US" sz="2700" b="1" err="1">
                <a:latin typeface="Times New Roman" panose="02020603050405020304" pitchFamily="18" charset="0"/>
                <a:ea typeface="Times New Roman" panose="02020603050405020304" pitchFamily="18" charset="0"/>
              </a:rPr>
              <a:t>năm</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liên</a:t>
            </a:r>
            <a:r>
              <a:rPr lang="en-US" sz="2700" b="1">
                <a:latin typeface="Times New Roman" panose="02020603050405020304" pitchFamily="18" charset="0"/>
                <a:ea typeface="Times New Roman" panose="02020603050405020304" pitchFamily="18" charset="0"/>
              </a:rPr>
              <a:t> </a:t>
            </a:r>
            <a:r>
              <a:rPr lang="en-US" sz="2700" b="1" err="1">
                <a:latin typeface="Times New Roman" panose="02020603050405020304" pitchFamily="18" charset="0"/>
                <a:ea typeface="Times New Roman" panose="02020603050405020304" pitchFamily="18" charset="0"/>
              </a:rPr>
              <a:t>tục</a:t>
            </a:r>
            <a:r>
              <a:rPr lang="en-US" sz="2700" b="1">
                <a:latin typeface="Times New Roman" panose="02020603050405020304" pitchFamily="18" charset="0"/>
                <a:ea typeface="Times New Roman" panose="02020603050405020304" pitchFamily="18" charset="0"/>
              </a:rPr>
              <a:t> </a:t>
            </a:r>
            <a:r>
              <a:rPr lang="en-US" sz="2700">
                <a:latin typeface="Times New Roman" panose="02020603050405020304" pitchFamily="18" charset="0"/>
                <a:ea typeface="Times New Roman" panose="02020603050405020304" pitchFamily="18" charset="0"/>
              </a:rPr>
              <a:t>(01 </a:t>
            </a:r>
            <a:r>
              <a:rPr lang="en-US" sz="2700" err="1">
                <a:latin typeface="Times New Roman" panose="02020603050405020304" pitchFamily="18" charset="0"/>
                <a:ea typeface="Times New Roman" panose="02020603050405020304" pitchFamily="18" charset="0"/>
              </a:rPr>
              <a:t>giờ</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tín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chỉ</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đối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với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các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khóa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đào</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tạo</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bồi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dưỡng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ngắn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hạn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tương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đương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với</a:t>
            </a:r>
            <a:r>
              <a:rPr lang="en-US" sz="2700">
                <a:latin typeface="Times New Roman" panose="02020603050405020304" pitchFamily="18" charset="0"/>
                <a:ea typeface="Times New Roman" panose="02020603050405020304" pitchFamily="18" charset="0"/>
              </a:rPr>
              <a:t> 01 </a:t>
            </a:r>
            <a:r>
              <a:rPr lang="en-US" sz="2700" err="1">
                <a:latin typeface="Times New Roman" panose="02020603050405020304" pitchFamily="18" charset="0"/>
                <a:ea typeface="Times New Roman" panose="02020603050405020304" pitchFamily="18" charset="0"/>
              </a:rPr>
              <a:t>tiết</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học</a:t>
            </a:r>
            <a:r>
              <a:rPr lang="en-US" sz="2700">
                <a:latin typeface="Times New Roman" panose="02020603050405020304" pitchFamily="18" charset="0"/>
                <a:ea typeface="Times New Roman" panose="02020603050405020304" pitchFamily="18" charset="0"/>
              </a:rPr>
              <a:t>).</a:t>
            </a:r>
            <a:endParaRPr lang="en-SG" sz="2700">
              <a:latin typeface="Times New Roman" panose="02020603050405020304" pitchFamily="18" charset="0"/>
              <a:ea typeface="Times New Roman" panose="02020603050405020304" pitchFamily="18" charset="0"/>
            </a:endParaRPr>
          </a:p>
          <a:p>
            <a:pPr indent="457200" algn="just">
              <a:spcAft>
                <a:spcPts val="600"/>
              </a:spcAft>
            </a:pPr>
            <a:r>
              <a:rPr lang="en-US" sz="2700">
                <a:latin typeface="Times New Roman" panose="02020603050405020304" pitchFamily="18" charset="0"/>
                <a:ea typeface="Times New Roman" panose="02020603050405020304" pitchFamily="18" charset="0"/>
              </a:rPr>
              <a:t>2. </a:t>
            </a:r>
            <a:r>
              <a:rPr lang="en-US" sz="2700" err="1">
                <a:latin typeface="Times New Roman" panose="02020603050405020304" pitchFamily="18" charset="0"/>
                <a:ea typeface="Times New Roman" panose="02020603050405020304" pitchFamily="18" charset="0"/>
              </a:rPr>
              <a:t>Người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hành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nghề</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khám</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bệnh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chữa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bệnh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tham</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gia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một</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trong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các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hình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thức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cập</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nhật</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kiến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thức</a:t>
            </a:r>
            <a:r>
              <a:rPr lang="en-US" sz="2700">
                <a:latin typeface="Times New Roman" panose="02020603050405020304" pitchFamily="18" charset="0"/>
                <a:ea typeface="Times New Roman" panose="02020603050405020304" pitchFamily="18" charset="0"/>
              </a:rPr>
              <a:t> y </a:t>
            </a:r>
            <a:r>
              <a:rPr lang="en-US" sz="2700" err="1">
                <a:latin typeface="Times New Roman" panose="02020603050405020304" pitchFamily="18" charset="0"/>
                <a:ea typeface="Times New Roman" panose="02020603050405020304" pitchFamily="18" charset="0"/>
              </a:rPr>
              <a:t>khoa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liên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tục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quy</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định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tại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các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Điều</a:t>
            </a:r>
            <a:r>
              <a:rPr lang="en-US" sz="2700">
                <a:latin typeface="Times New Roman" panose="02020603050405020304" pitchFamily="18" charset="0"/>
                <a:ea typeface="Times New Roman" panose="02020603050405020304" pitchFamily="18" charset="0"/>
              </a:rPr>
              <a:t> 4, 5, 6 và </a:t>
            </a:r>
            <a:r>
              <a:rPr lang="en-US" sz="2700" err="1" smtClean="0">
                <a:latin typeface="Times New Roman" panose="02020603050405020304" pitchFamily="18" charset="0"/>
                <a:ea typeface="Times New Roman" panose="02020603050405020304" pitchFamily="18" charset="0"/>
              </a:rPr>
              <a:t>Điều</a:t>
            </a:r>
            <a:r>
              <a:rPr lang="en-US" sz="2700" smtClean="0">
                <a:latin typeface="Times New Roman" panose="02020603050405020304" pitchFamily="18" charset="0"/>
                <a:ea typeface="Times New Roman" panose="02020603050405020304" pitchFamily="18" charset="0"/>
              </a:rPr>
              <a:t> 7 </a:t>
            </a:r>
            <a:r>
              <a:rPr lang="en-US" sz="2700" err="1">
                <a:latin typeface="Times New Roman" panose="02020603050405020304" pitchFamily="18" charset="0"/>
                <a:ea typeface="Times New Roman" panose="02020603050405020304" pitchFamily="18" charset="0"/>
              </a:rPr>
              <a:t>Thông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tư</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này</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sau</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khi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quy</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đổi</a:t>
            </a:r>
            <a:r>
              <a:rPr lang="en-US" sz="2700">
                <a:latin typeface="Times New Roman" panose="02020603050405020304" pitchFamily="18" charset="0"/>
                <a:ea typeface="Times New Roman" panose="02020603050405020304" pitchFamily="18" charset="0"/>
              </a:rPr>
              <a:t> sang </a:t>
            </a:r>
            <a:r>
              <a:rPr lang="en-US" sz="2700" err="1">
                <a:latin typeface="Times New Roman" panose="02020603050405020304" pitchFamily="18" charset="0"/>
                <a:ea typeface="Times New Roman" panose="02020603050405020304" pitchFamily="18" charset="0"/>
              </a:rPr>
              <a:t>giờ</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tín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chỉ</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sẽ</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được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cộng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các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hình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thức</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để</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tính</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tổng</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thời</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gian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cập</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nhật</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kiến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thức</a:t>
            </a:r>
            <a:r>
              <a:rPr lang="en-US" sz="2700">
                <a:latin typeface="Times New Roman" panose="02020603050405020304" pitchFamily="18" charset="0"/>
                <a:ea typeface="Times New Roman" panose="02020603050405020304" pitchFamily="18" charset="0"/>
              </a:rPr>
              <a:t> y </a:t>
            </a:r>
            <a:r>
              <a:rPr lang="en-US" sz="2700" err="1">
                <a:latin typeface="Times New Roman" panose="02020603050405020304" pitchFamily="18" charset="0"/>
                <a:ea typeface="Times New Roman" panose="02020603050405020304" pitchFamily="18" charset="0"/>
              </a:rPr>
              <a:t>khoa</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liên</a:t>
            </a:r>
            <a:r>
              <a:rPr lang="en-US" sz="2700">
                <a:latin typeface="Times New Roman" panose="02020603050405020304" pitchFamily="18" charset="0"/>
                <a:ea typeface="Times New Roman" panose="02020603050405020304" pitchFamily="18" charset="0"/>
              </a:rPr>
              <a:t> </a:t>
            </a:r>
            <a:r>
              <a:rPr lang="en-US" sz="2700" err="1">
                <a:latin typeface="Times New Roman" panose="02020603050405020304" pitchFamily="18" charset="0"/>
                <a:ea typeface="Times New Roman" panose="02020603050405020304" pitchFamily="18" charset="0"/>
              </a:rPr>
              <a:t>tục</a:t>
            </a:r>
            <a:r>
              <a:rPr lang="en-US" sz="2700">
                <a:latin typeface="Times New Roman" panose="02020603050405020304" pitchFamily="18" charset="0"/>
                <a:ea typeface="Times New Roman" panose="02020603050405020304" pitchFamily="18" charset="0"/>
              </a:rPr>
              <a:t>.</a:t>
            </a:r>
            <a:endParaRPr lang="en-SG" sz="270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130418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16597</TotalTime>
  <Words>37361</Words>
  <Application>Microsoft Office PowerPoint</Application>
  <PresentationFormat>Widescreen</PresentationFormat>
  <Paragraphs>1561</Paragraphs>
  <Slides>214</Slides>
  <Notes>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214</vt:i4>
      </vt:variant>
    </vt:vector>
  </HeadingPairs>
  <TitlesOfParts>
    <vt:vector size="228" baseType="lpstr">
      <vt:lpstr>ＭＳ Ｐゴシック</vt:lpstr>
      <vt:lpstr>Arial</vt:lpstr>
      <vt:lpstr>Calibri</vt:lpstr>
      <vt:lpstr>Calibri Light</vt:lpstr>
      <vt:lpstr>Calibri Light (Headings)</vt:lpstr>
      <vt:lpstr>Cambria</vt:lpstr>
      <vt:lpstr>Courier New</vt:lpstr>
      <vt:lpstr>Garamond</vt:lpstr>
      <vt:lpstr>Noto Sans Symbols</vt:lpstr>
      <vt:lpstr>Rhodium Libre</vt:lpstr>
      <vt:lpstr>Times New Roman</vt:lpstr>
      <vt:lpstr>UVN Ai Cap Nang</vt:lpstr>
      <vt:lpstr>Wingdings</vt:lpstr>
      <vt:lpstr>Office Theme</vt:lpstr>
      <vt:lpstr> HỘI NGHỊ PHỔ BIẾN LUẬT  CÁC VĂN BẢN HƯỚNG DẪN LUẬT KHÁM BỆNH, CHỮA BỆNH SỐ 15/2023/QH15</vt:lpstr>
      <vt:lpstr>PowerPoint Presentation</vt:lpstr>
      <vt:lpstr>PowerPoint Presentation</vt:lpstr>
      <vt:lpstr>PowerPoint Presentation</vt:lpstr>
      <vt:lpstr>Điều 7. Các hành vi bị nghiêm cấm trong hoạt động KCB (Luật có 21 hành vi bị cấm)</vt:lpstr>
      <vt:lpstr> Điều 7. Các hành vi bị nghiêm cấm trong hoạt động KCB (tt) </vt:lpstr>
      <vt:lpstr>  Điều 7. Các hành vi bị nghiêm cấm trong hoạt động KCB (tt) </vt:lpstr>
      <vt:lpstr> Điều 7. Các hành vi bị nghiêm cấm trong hoạt động KCB (tt) </vt:lpstr>
      <vt:lpstr>PowerPoint Presentation</vt:lpstr>
      <vt:lpstr>PowerPoint Presentation</vt:lpstr>
      <vt:lpstr>PowerPoint Presentation</vt:lpstr>
      <vt:lpstr>Điều 2. Giải thích từ ngữ 1. Người hành nghề toàn thời gian: là người lao động đã được cấp GPHN và đăng ký hành nghề trong toàn bộ thời gian làm việc theo giờ làm việc hành chính của cơ sở KB, CB. 2. Giờ làm việc hành chính: là khoảng thời gian do cơ sở KCB xác định, công bố công khai để giải quyết các công việc hành chính của cơ sở bảo đảm phù hợp với quy định về thời giờ làm việc của pháp luật về LĐ 3. Thời gian hoạt động: của cơ sở KCB là khoảng thời gian thực hiện các hoạt động KCB do cơ sở xác định, đăng ký và được ghi nhận trong GPHĐ do cơ quan có thẩm quyền cấp, bao gồm cả giờ làm việc hành chính. 4. Thay đổi chức danh chuyên môn là việc người HN đề nghị được chuyển từ chức danh chuyên môn này sang chức danh chuyên môn khác khi đáp ứng đủ các điều kiện và không tiếp tục hành nghề theo chức danh chuyên môn đã được cơ quan có thẩm quyền cấp trước đó (VD: Y sỹ sang BS; YS sang ĐD...)</vt:lpstr>
      <vt:lpstr>PowerPoint Presentation</vt:lpstr>
      <vt:lpstr>PowerPoint Presentation</vt:lpstr>
      <vt:lpstr>Điều 2. (tiếp) 11. Vật tư, linh kiện để sửa chữa TBYT là chi tiết, cụm chi tiết góp phần cấu thành nên TBYT, được sử dụng để thay thế, SC nhằm bảo đảm hoặc nâng cao hiệu quả, công suất hoạt động của TBYT đang sử dụng tại cơ sở KB, CB 12. Vật tư xét nghiệm là TBYT gồm: thuốc thử, chất hiệu chuẩn, vật liệu kiểm soát, dụng cụ và các sản phẩm khác là TBYT tham gia hoặc hỗ trợ quá trình thực hiện XN được sử dụng riêng rẽ hoặc kết hợp theo chỉ định của chủ sở hữu TBYT để phục vụ cho việc kiểm tra các mẫu vật có nguồn gốc từ cơ thể con người. 13. Quản lý rủi ro là việc CQQL về y tế áp dụng hệ thống các biện pháp, quy trình nghiệp vụ nhằm xác định, đánh giá và phân loại mức độ rủi ro.</vt:lpstr>
      <vt:lpstr>PowerPoint Presentation</vt:lpstr>
      <vt:lpstr>PowerPoint Presentation</vt:lpstr>
      <vt:lpstr>PowerPoint Presentation</vt:lpstr>
      <vt:lpstr>NHỮNG ĐIỂM MỚI TRONG CẤP GPHN (NĐ 96)</vt:lpstr>
      <vt:lpstr>NHỮNG ĐIỂM MỚI TRONG CẤP GPHN (NĐ 96)</vt:lpstr>
      <vt:lpstr>Mục 1. THỰC HÀNH KHÁM BỆNH, CHỮA BỆNH</vt:lpstr>
      <vt:lpstr> Thực hành (tiếp)</vt:lpstr>
      <vt:lpstr>Điều 5. Cơ sở hướng dẫn thực hành (tiếp)</vt:lpstr>
      <vt:lpstr>Điều 6. Điều kiện và trách nhiệm của cơ sở hướng dẫn thực hành</vt:lpstr>
      <vt:lpstr>PowerPoint Presentation</vt:lpstr>
      <vt:lpstr>  Điều 7. Tổ chức thực hành </vt:lpstr>
      <vt:lpstr> Điều 7. Tổ chức thực hành (tiếp) </vt:lpstr>
      <vt:lpstr> Điều 7. Tổ chức thực hành (tiếp) </vt:lpstr>
      <vt:lpstr>PowerPoint Presentation</vt:lpstr>
      <vt:lpstr> Mục 2. KIỂM TRA ĐÁNH GIÁ NĂNG LỰC HÀNH NGHỀ KB,CB </vt:lpstr>
      <vt:lpstr> Mục 3 QUY ĐỊNH CHUNG VỀ CẤP GPHN KHÁM BỆNH, CHỮA BỆNH </vt:lpstr>
      <vt:lpstr>PowerPoint Presentation</vt:lpstr>
      <vt:lpstr>4. Người đã có văn bằng chuyên khoa, nhưng không nộp hồ sơ đề nghị tham gia kiểm tra đánh giá năng lực trong vòng 24 tháng kể từ ngày được cấp văn bằng thì phải thực hành lại về chuyên khoa đó đủ thời gian theo quy định tại Điều 3 Nghị định này  5. Người được cấp văn bằng chuyên khoa nhưng không nộp hồ sơ đề nghị điều chỉnh GPHN trong vòng 24 tháng kể từ ngày được cấp văn bằng thì phải thực hành lại về chuyên khoa đó đủ thời gian theo quy định tại Điều 3 Nghị định này  6. Một người vừa có văn bằng thuộc lĩnh vực sức khỏe và vừa có một hoặc nhiều giấy chứng nhận sau đây: giấy chứng nhận lương y, giấy chứng nhận bài thuốc gia truyền hoặc giấy chứng nhận phương pháp chữa bệnh gia truyền thì được đề nghị cấp GPHN theo một trong các chức danh quy định tại Điều 26 của Luật Khám bệnh, chữa bệnh và phải thực hiện quy trình cấp theo quy định tại khoản 1 hoặc khoản 2 Điều này. Phạm vi hành nghề ghi trong giấy phép hành nghề được cấp theo quy định tại khoản này bao gồm: </vt:lpstr>
      <vt:lpstr>PowerPoint Presentation</vt:lpstr>
      <vt:lpstr>PowerPoint Presentation</vt:lpstr>
      <vt:lpstr>Mục 4. CẤP GPHN KHÁM BỆNH, CHỮA BỆNH ĐỐI VỚI CHỨC DANH CHUYÊN MÔN LÀ BÁC SỸ, Y SỸ, ĐIỀU DƯỠNG,HỘ SINH, KỸ THUẬT Y, DINH DƯỠNG LÂM SÀNG, CẤP CỨU VIÊN NGOẠI VIỆN, TÂM LÝ LS</vt:lpstr>
      <vt:lpstr>PowerPoint Presentation</vt:lpstr>
      <vt:lpstr>PowerPoint Presentation</vt:lpstr>
      <vt:lpstr>PowerPoint Presentation</vt:lpstr>
      <vt:lpstr>PowerPoint Presentation</vt:lpstr>
      <vt:lpstr> Điều 13 (Tiếp K1: Các trường hợp phải cấp mới)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LỘ TRÌNH CHUYỂN ĐỔI GPHN (Điều 143- NĐ 96)</vt:lpstr>
      <vt:lpstr>LỘ TRÌNH CHUYỂN ĐỔI GPHN (Điều 143)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SỬ DỤNG NGÔN NGỮ TRONG KCB Điều 35, 36)</vt:lpstr>
      <vt:lpstr>PowerPoint Presentation</vt:lpstr>
      <vt:lpstr>THẨM QUYỀN  cấp /Thu hồi GPHN (ĐIỀU 28 LUẬT SỐ 15/2023)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Điều 10. Nguyên tắc xác định phạm vi hành nghề của người HN</vt:lpstr>
      <vt:lpstr>PowerPoint Presentation</vt:lpstr>
      <vt:lpstr>PowerPoint Presentation</vt:lpstr>
      <vt:lpstr>Điều 11. Phạm vi hành nghề của người hành nghề tại các PL kèm theo TT 32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Mục 1. HÌNH THỨC TỔ CHỨC VÀ ĐIỀU KIỆN CẤP GIẤY PHÉP HOẠT  ĐỘNG CỦA CƠ SỞ  KB, CB </vt:lpstr>
      <vt:lpstr> Điều 39. Hình thức tổ chức của cơ sở khám bệnh, chữa bệnh (tiếp) </vt:lpstr>
      <vt:lpstr>MỘT SỐ QUY ĐỊNH MỚI TRONG CẤP GPHĐ KCB</vt:lpstr>
      <vt:lpstr>MỘT SỐ QUY ĐỊNH MỚI TRONG CẤP GPHĐ KCB</vt:lpstr>
      <vt:lpstr>MỘT SỐ QUY ĐỊNH MỚI TRONG CẤP GPHĐ KCB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Điều 87. Khám bệnh, chữa bệnh từ xa </vt:lpstr>
      <vt:lpstr> Điều 87. Khám bệnh, chữa bệnh từ xa </vt:lpstr>
      <vt:lpstr>PowerPoint Presentation</vt:lpstr>
      <vt:lpstr> Điều 88. Hỗ trợ khám bệnh, chữa bệnh từ xa </vt:lpstr>
      <vt:lpstr>PowerPoint Presentation</vt:lpstr>
      <vt:lpstr>CẤP CHUYÊN MÔN (điều 89-90)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MỘT SỐ QUY ĐỊNH LIÊN QUAN HOẠT ĐỘNG CHUYÊN MÔN</vt:lpstr>
      <vt:lpstr>PowerPoint Presentation</vt:lpstr>
      <vt:lpstr>PowerPoint Presentation</vt:lpstr>
      <vt:lpstr>Điều 35. Quy trình KSK</vt:lpstr>
      <vt:lpstr>Điều 38. Cấp và lưu Giấy KSK</vt:lpstr>
      <vt:lpstr>Điều 69. Hồ sơ bệnh án (Luật)</vt:lpstr>
      <vt:lpstr>QUY ĐỊNH VỀ TRỰC KHÁM BỆNH, CHỮA BỆNH  ( TT32/2023/TT-BYT, HIỆU LỰC NGÀY 01/01/2024)</vt:lpstr>
      <vt:lpstr>TRỰC KHÁM BỆNH, CHỮA BỆNH (TT32/2023/TT-BYT)</vt:lpstr>
      <vt:lpstr>Điều 44. Nhiệm vụ của các vị trí trực trong BV</vt:lpstr>
      <vt:lpstr>Điều 46. Trực tại CS KBCB có hình thức tổ chức không phải là bệnh viện nhưng có giường bệnh nội trú/ giường lưu</vt:lpstr>
      <vt:lpstr>Điều 47. Trực cấp cứu ngoại viện </vt:lpstr>
      <vt:lpstr>PowerPoint Presentation</vt:lpstr>
      <vt:lpstr> Chương IX SAI SÓT CHUYÊN MÔN KỸ THUẬT (Luật KBCB) </vt:lpstr>
      <vt:lpstr>Điều 100. Xác định người hành nghề có sai sót CMKT</vt:lpstr>
      <vt:lpstr>ĐIỀU 101. HỘI ĐỒNG CHUYÊN MÔN</vt:lpstr>
      <vt:lpstr>Điều 48. Tổ chức của HĐCM (TT32/2023)</vt:lpstr>
      <vt:lpstr>Điều 49. Hoạt động của hội đồng chuyên môn (TT32)</vt:lpstr>
      <vt:lpstr>Điều 49. Hoạt động của hội đồng chuyên môn</vt:lpstr>
      <vt:lpstr>GIẢI QUYẾT TRANH CHẤP TRONG KHÁM BỆNH, CHỮA BỆNH</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VẤN ĐỀ XIN Ý KIẾN  BAN CÁN SỰ ĐẢNG BỘ Y TẾ ĐỐI VỚI DỰ ÁN LUẬT KHÁM BỆNH, CHỮA BỆNH (SỬA ĐỔI)</dc:title>
  <dc:creator>do hung</dc:creator>
  <cp:lastModifiedBy>amomentshs@outlook.com</cp:lastModifiedBy>
  <cp:revision>683</cp:revision>
  <cp:lastPrinted>2024-01-25T10:05:59Z</cp:lastPrinted>
  <dcterms:created xsi:type="dcterms:W3CDTF">2021-04-28T20:18:02Z</dcterms:created>
  <dcterms:modified xsi:type="dcterms:W3CDTF">2024-05-28T02:51:05Z</dcterms:modified>
</cp:coreProperties>
</file>